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879" y="2081173"/>
            <a:ext cx="9144000" cy="2387600"/>
          </a:xfrm>
        </p:spPr>
        <p:txBody>
          <a:bodyPr>
            <a:noAutofit/>
          </a:bodyPr>
          <a:lstStyle/>
          <a:p>
            <a:r>
              <a:rPr lang="en-GB" sz="7200" b="1" dirty="0" smtClean="0">
                <a:latin typeface="Garamond" panose="02020404030301010803" pitchFamily="18" charset="0"/>
              </a:rPr>
              <a:t>Addition</a:t>
            </a:r>
            <a:br>
              <a:rPr lang="en-GB" sz="7200" b="1" dirty="0" smtClean="0">
                <a:latin typeface="Garamond" panose="02020404030301010803" pitchFamily="18" charset="0"/>
              </a:rPr>
            </a:br>
            <a:r>
              <a:rPr lang="en-GB" sz="7200" b="1" dirty="0" smtClean="0">
                <a:latin typeface="Garamond" panose="02020404030301010803" pitchFamily="18" charset="0"/>
              </a:rPr>
              <a:t>and</a:t>
            </a:r>
            <a:br>
              <a:rPr lang="en-GB" sz="7200" b="1" dirty="0" smtClean="0">
                <a:latin typeface="Garamond" panose="02020404030301010803" pitchFamily="18" charset="0"/>
              </a:rPr>
            </a:br>
            <a:r>
              <a:rPr lang="en-GB" sz="7200" b="1" dirty="0" smtClean="0">
                <a:latin typeface="Garamond" panose="02020404030301010803" pitchFamily="18" charset="0"/>
              </a:rPr>
              <a:t>Subtraction </a:t>
            </a:r>
            <a:r>
              <a:rPr lang="en-GB" sz="7200" b="1" smtClean="0">
                <a:latin typeface="Garamond" panose="02020404030301010803" pitchFamily="18" charset="0"/>
              </a:rPr>
              <a:t>- 4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3093" y="4928561"/>
            <a:ext cx="9144000" cy="1655762"/>
          </a:xfrm>
        </p:spPr>
        <p:txBody>
          <a:bodyPr>
            <a:noAutofit/>
          </a:bodyPr>
          <a:lstStyle/>
          <a:p>
            <a:endParaRPr lang="en-GB" sz="7200" b="1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06829" y="913398"/>
            <a:ext cx="1004552" cy="5924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90153" y="925210"/>
            <a:ext cx="1004552" cy="5924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80305" y="240007"/>
            <a:ext cx="115652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Niamh estimates that the answer to this calculation:</a:t>
            </a:r>
          </a:p>
          <a:p>
            <a:pPr algn="just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489</a:t>
            </a:r>
            <a:r>
              <a:rPr lang="en-GB" sz="4000" b="1" dirty="0" smtClean="0">
                <a:latin typeface="Garamond" panose="02020404030301010803" pitchFamily="18" charset="0"/>
              </a:rPr>
              <a:t>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+</a:t>
            </a:r>
            <a:r>
              <a:rPr lang="en-GB" sz="4000" b="1" dirty="0" smtClean="0">
                <a:latin typeface="Garamond" panose="02020404030301010803" pitchFamily="18" charset="0"/>
              </a:rPr>
              <a:t>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109</a:t>
            </a:r>
            <a:r>
              <a:rPr lang="en-GB" sz="4000" b="1" dirty="0" smtClean="0">
                <a:latin typeface="Garamond" panose="02020404030301010803" pitchFamily="18" charset="0"/>
              </a:rPr>
              <a:t>       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500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563" y="1086319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0305" y="1593894"/>
            <a:ext cx="11423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But how do we know that she is correct?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305" y="2332010"/>
            <a:ext cx="11565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489 is nearly as much as (approximately     ) 500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650" y="2526244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0305" y="3244334"/>
            <a:ext cx="111144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109 </a:t>
            </a:r>
            <a:r>
              <a:rPr lang="en-GB" sz="4000" b="1" dirty="0">
                <a:solidFill>
                  <a:srgbClr val="FFFF00"/>
                </a:solidFill>
                <a:latin typeface="Garamond" panose="02020404030301010803" pitchFamily="18" charset="0"/>
              </a:rPr>
              <a:t>is nearly as much as (approximately     ) </a:t>
            </a:r>
            <a:r>
              <a:rPr lang="en-GB" sz="40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100</a:t>
            </a:r>
            <a:endParaRPr lang="en-GB" sz="4000" b="1" dirty="0">
              <a:solidFill>
                <a:srgbClr val="FFFF00"/>
              </a:solidFill>
              <a:latin typeface="Garamond" panose="02020404030301010803" pitchFamily="18" charset="0"/>
            </a:endParaRPr>
          </a:p>
        </p:txBody>
      </p:sp>
      <p:pic>
        <p:nvPicPr>
          <p:cNvPr id="11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650" y="3458024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4701" y="4223699"/>
            <a:ext cx="10998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If we exchange these values we get 500 + 100…</a:t>
            </a:r>
            <a:endParaRPr lang="en-GB" sz="4000" b="1" dirty="0">
              <a:solidFill>
                <a:srgbClr val="00B0F0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941" y="5203065"/>
            <a:ext cx="47780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Which equals 600…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9273" y="5203065"/>
            <a:ext cx="75427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Which means that Niamh is wrong!</a:t>
            </a:r>
            <a:endParaRPr lang="en-GB" sz="4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33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5" grpId="0"/>
      <p:bldP spid="9" grpId="0"/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32510"/>
            <a:ext cx="1158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Using the same method can you work out the approximate answers to these calculations?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491" y="1655949"/>
            <a:ext cx="3380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399 + 102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82" y="1838059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752" y="2792166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401" y="1838059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approximation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309" y="2708354"/>
            <a:ext cx="488367" cy="34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201981" y="1655949"/>
            <a:ext cx="22252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599 </a:t>
            </a:r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+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203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01981" y="2526244"/>
            <a:ext cx="21884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289 </a:t>
            </a:r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+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212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9491" y="2610056"/>
            <a:ext cx="22252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209 </a:t>
            </a:r>
            <a:r>
              <a:rPr lang="en-GB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+ </a:t>
            </a:r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282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491" y="3948545"/>
            <a:ext cx="114577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Can you write a sentence to explain why estimating answers is important.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01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91884" y="185650"/>
            <a:ext cx="11208328" cy="6924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 Puzzling Sweet Shop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Rosie went into the sweet shop with 10p to spend.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There were chews for 2p, mini eggs for 3p,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Chocko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bars for 5p and lollypops for 7p.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</a:t>
            </a:r>
            <a:r>
              <a:rPr kumimoji="0" lang="en-US" altLang="en-US" sz="9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                                                                            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What could she buy if she wanted to spend all her money?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aramond" panose="02020404030301010803" pitchFamily="18" charset="0"/>
              </a:rPr>
              <a:t>Alice, James, Katie and Henry went into the shop too. They each had 20p to spend and they all spent all of their money.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Garamond" panose="02020404030301010803" pitchFamily="18" charset="0"/>
              </a:rPr>
              <a:t>Alice bought at least one of each kind of sweet. Which one did she have two of?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2050" name="Picture 2" descr="Chews, Mini eggs, Chocko bars and lollypo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049" y="2441429"/>
            <a:ext cx="6513078" cy="185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4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219" y="1552142"/>
            <a:ext cx="113330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James spent his money on just one kind of sweet, but he does not like </a:t>
            </a:r>
            <a:r>
              <a:rPr lang="en-US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chews.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Which </a:t>
            </a:r>
            <a:r>
              <a:rPr lang="en-US" altLang="en-US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sweets did he buy</a:t>
            </a:r>
            <a:r>
              <a:rPr lang="en-US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b="1" dirty="0">
              <a:solidFill>
                <a:srgbClr val="FFFF00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00B0F0"/>
                </a:solidFill>
                <a:latin typeface="Garamond" panose="02020404030301010803" pitchFamily="18" charset="0"/>
              </a:rPr>
              <a:t>Katie bought the same number of sweets as James but she had 3 different </a:t>
            </a:r>
            <a:r>
              <a:rPr lang="en-US" altLang="en-US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kinds.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Which </a:t>
            </a:r>
            <a:r>
              <a:rPr lang="en-US" altLang="en-US" sz="3600" b="1" dirty="0">
                <a:solidFill>
                  <a:srgbClr val="00B0F0"/>
                </a:solidFill>
                <a:latin typeface="Garamond" panose="02020404030301010803" pitchFamily="18" charset="0"/>
              </a:rPr>
              <a:t>sweets did she buy</a:t>
            </a:r>
            <a:r>
              <a:rPr lang="en-US" altLang="en-US" sz="3600" b="1" dirty="0" smtClean="0">
                <a:solidFill>
                  <a:srgbClr val="00B0F0"/>
                </a:solidFill>
                <a:latin typeface="Garamond" panose="02020404030301010803" pitchFamily="18" charset="0"/>
              </a:rPr>
              <a:t>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b="1" dirty="0">
              <a:solidFill>
                <a:srgbClr val="00B0F0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Henry chose 8 </a:t>
            </a:r>
            <a:r>
              <a:rPr lang="en-US" altLang="en-US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sweets. What </a:t>
            </a:r>
            <a:r>
              <a:rPr lang="en-US" altLang="en-US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could he have bought?</a:t>
            </a:r>
          </a:p>
        </p:txBody>
      </p:sp>
      <p:pic>
        <p:nvPicPr>
          <p:cNvPr id="3" name="Picture 2" descr="Chews, Mini eggs, Chocko bars and lollypo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194" y="113866"/>
            <a:ext cx="5820457" cy="165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4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146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Verdana</vt:lpstr>
      <vt:lpstr>Office Theme</vt:lpstr>
      <vt:lpstr>Addition and Subtraction - 4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50</cp:revision>
  <dcterms:created xsi:type="dcterms:W3CDTF">2018-09-10T15:15:20Z</dcterms:created>
  <dcterms:modified xsi:type="dcterms:W3CDTF">2018-10-17T14:25:42Z</dcterms:modified>
</cp:coreProperties>
</file>