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94727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AF65E9-AAA0-4D0D-AFD2-33CC2ACB94DB}" type="datetimeFigureOut">
              <a:rPr lang="en-GB" smtClean="0"/>
              <a:pPr/>
              <a:t>05/10/2011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8082C1-0729-46BA-ADF0-D67904D77AF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790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8082C1-0729-46BA-ADF0-D67904D77AFA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B288-9834-48E9-9D7F-B188C3845A46}" type="datetimeFigureOut">
              <a:rPr lang="en-GB" smtClean="0"/>
              <a:pPr/>
              <a:t>05/10/2011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232EE-8C38-477C-B8CB-008D1E0AE2B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B288-9834-48E9-9D7F-B188C3845A46}" type="datetimeFigureOut">
              <a:rPr lang="en-GB" smtClean="0"/>
              <a:pPr/>
              <a:t>05/10/2011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232EE-8C38-477C-B8CB-008D1E0AE2B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B288-9834-48E9-9D7F-B188C3845A46}" type="datetimeFigureOut">
              <a:rPr lang="en-GB" smtClean="0"/>
              <a:pPr/>
              <a:t>05/10/2011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232EE-8C38-477C-B8CB-008D1E0AE2B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B288-9834-48E9-9D7F-B188C3845A46}" type="datetimeFigureOut">
              <a:rPr lang="en-GB" smtClean="0"/>
              <a:pPr/>
              <a:t>05/10/2011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232EE-8C38-477C-B8CB-008D1E0AE2B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B288-9834-48E9-9D7F-B188C3845A46}" type="datetimeFigureOut">
              <a:rPr lang="en-GB" smtClean="0"/>
              <a:pPr/>
              <a:t>05/10/2011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232EE-8C38-477C-B8CB-008D1E0AE2B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B288-9834-48E9-9D7F-B188C3845A46}" type="datetimeFigureOut">
              <a:rPr lang="en-GB" smtClean="0"/>
              <a:pPr/>
              <a:t>05/10/2011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232EE-8C38-477C-B8CB-008D1E0AE2B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B288-9834-48E9-9D7F-B188C3845A46}" type="datetimeFigureOut">
              <a:rPr lang="en-GB" smtClean="0"/>
              <a:pPr/>
              <a:t>05/10/2011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232EE-8C38-477C-B8CB-008D1E0AE2B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B288-9834-48E9-9D7F-B188C3845A46}" type="datetimeFigureOut">
              <a:rPr lang="en-GB" smtClean="0"/>
              <a:pPr/>
              <a:t>05/10/2011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232EE-8C38-477C-B8CB-008D1E0AE2B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B288-9834-48E9-9D7F-B188C3845A46}" type="datetimeFigureOut">
              <a:rPr lang="en-GB" smtClean="0"/>
              <a:pPr/>
              <a:t>05/10/2011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232EE-8C38-477C-B8CB-008D1E0AE2B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B288-9834-48E9-9D7F-B188C3845A46}" type="datetimeFigureOut">
              <a:rPr lang="en-GB" smtClean="0"/>
              <a:pPr/>
              <a:t>05/10/2011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232EE-8C38-477C-B8CB-008D1E0AE2B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B288-9834-48E9-9D7F-B188C3845A46}" type="datetimeFigureOut">
              <a:rPr lang="en-GB" smtClean="0"/>
              <a:pPr/>
              <a:t>05/10/2011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232EE-8C38-477C-B8CB-008D1E0AE2B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8B288-9834-48E9-9D7F-B188C3845A46}" type="datetimeFigureOut">
              <a:rPr lang="en-GB" smtClean="0"/>
              <a:pPr/>
              <a:t>05/10/2011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232EE-8C38-477C-B8CB-008D1E0AE2B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43608" y="260648"/>
            <a:ext cx="7220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SassoonPrimaryType" pitchFamily="2" charset="0"/>
              </a:rPr>
              <a:t>LO: read analogue and digital time (in 5 minutes)</a:t>
            </a:r>
            <a:endParaRPr lang="en-GB" sz="2400" b="1" dirty="0">
              <a:latin typeface="SassoonPrimaryType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47864" y="764704"/>
            <a:ext cx="2223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SassoonPrimaryType" pitchFamily="2" charset="0"/>
              </a:rPr>
              <a:t>Analogue time</a:t>
            </a:r>
            <a:endParaRPr lang="en-GB" sz="2400" b="1" dirty="0">
              <a:latin typeface="SassoonPrimaryType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91680" y="1484784"/>
            <a:ext cx="2209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SassoonPrimaryType" pitchFamily="2" charset="0"/>
              </a:rPr>
              <a:t>Minnie Minute</a:t>
            </a:r>
            <a:endParaRPr lang="en-GB" sz="2400" b="1" dirty="0">
              <a:latin typeface="SassoonPrimaryType" pitchFamily="2" charset="0"/>
            </a:endParaRPr>
          </a:p>
        </p:txBody>
      </p:sp>
      <p:pic>
        <p:nvPicPr>
          <p:cNvPr id="11268" name="Picture 4" descr="http://www.youdontevenknow.org/wp-content/uploads/2011/07/clock_clip_a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2780928"/>
            <a:ext cx="2857500" cy="2857500"/>
          </a:xfrm>
          <a:prstGeom prst="rect">
            <a:avLst/>
          </a:prstGeom>
          <a:noFill/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17770" y="1628800"/>
            <a:ext cx="424011" cy="12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355976" y="2204864"/>
            <a:ext cx="12731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err="1" smtClean="0">
                <a:latin typeface="SassoonPrimaryType" pitchFamily="2" charset="0"/>
              </a:rPr>
              <a:t>O’Clock</a:t>
            </a:r>
            <a:endParaRPr lang="en-GB" sz="2400" b="1" dirty="0">
              <a:latin typeface="SassoonPrimaryType" pitchFamily="2" charset="0"/>
            </a:endParaRPr>
          </a:p>
        </p:txBody>
      </p:sp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480457">
            <a:off x="5843727" y="1990725"/>
            <a:ext cx="391020" cy="110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5580112" y="2708920"/>
            <a:ext cx="26594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SassoonPrimaryType" pitchFamily="2" charset="0"/>
              </a:rPr>
              <a:t>five minutes </a:t>
            </a:r>
            <a:r>
              <a:rPr lang="en-GB" sz="2400" b="1" dirty="0" smtClean="0">
                <a:solidFill>
                  <a:srgbClr val="00B050"/>
                </a:solidFill>
                <a:latin typeface="SassoonPrimaryType" pitchFamily="2" charset="0"/>
              </a:rPr>
              <a:t>past</a:t>
            </a:r>
            <a:endParaRPr lang="en-GB" sz="2400" b="1" dirty="0">
              <a:solidFill>
                <a:srgbClr val="00B050"/>
              </a:solidFill>
              <a:latin typeface="SassoonPrimaryType" pitchFamily="2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3707904" y="2852936"/>
            <a:ext cx="2592288" cy="2664296"/>
          </a:xfrm>
          <a:prstGeom prst="ellipse">
            <a:avLst/>
          </a:prstGeom>
          <a:gradFill>
            <a:gsLst>
              <a:gs pos="49000">
                <a:schemeClr val="bg1"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0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5148064" y="3573016"/>
            <a:ext cx="216024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31550" cmpd="sng">
                  <a:solidFill>
                    <a:srgbClr val="00B05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Minutes past</a:t>
            </a:r>
            <a:endParaRPr lang="en-US" sz="4000" b="1" cap="none" spc="0" dirty="0">
              <a:ln w="31550" cmpd="sng">
                <a:solidFill>
                  <a:srgbClr val="00B050"/>
                </a:solidFill>
                <a:prstDash val="solid"/>
              </a:ln>
              <a:solidFill>
                <a:srgbClr val="92D05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2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3148946">
            <a:off x="6435447" y="2653144"/>
            <a:ext cx="391020" cy="1078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25"/>
          <p:cNvSpPr txBox="1"/>
          <p:nvPr/>
        </p:nvSpPr>
        <p:spPr>
          <a:xfrm>
            <a:off x="6084168" y="3212976"/>
            <a:ext cx="2555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latin typeface="SassoonPrimaryType" pitchFamily="2" charset="0"/>
              </a:rPr>
              <a:t>t</a:t>
            </a:r>
            <a:r>
              <a:rPr lang="en-GB" sz="2400" b="1" dirty="0" smtClean="0">
                <a:latin typeface="SassoonPrimaryType" pitchFamily="2" charset="0"/>
              </a:rPr>
              <a:t>en minutes </a:t>
            </a:r>
            <a:r>
              <a:rPr lang="en-GB" sz="2400" b="1" dirty="0" smtClean="0">
                <a:solidFill>
                  <a:srgbClr val="00B050"/>
                </a:solidFill>
                <a:latin typeface="SassoonPrimaryType" pitchFamily="2" charset="0"/>
              </a:rPr>
              <a:t>past</a:t>
            </a:r>
            <a:endParaRPr lang="en-GB" sz="2400" b="1" dirty="0">
              <a:solidFill>
                <a:srgbClr val="00B050"/>
              </a:solidFill>
              <a:latin typeface="SassoonPrimaryType" pitchFamily="2" charset="0"/>
            </a:endParaRPr>
          </a:p>
        </p:txBody>
      </p:sp>
      <p:pic>
        <p:nvPicPr>
          <p:cNvPr id="2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4984115">
            <a:off x="6735605" y="3652954"/>
            <a:ext cx="391020" cy="1078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Freeform 29"/>
          <p:cNvSpPr/>
          <p:nvPr/>
        </p:nvSpPr>
        <p:spPr>
          <a:xfrm>
            <a:off x="5004048" y="2708920"/>
            <a:ext cx="762000" cy="171450"/>
          </a:xfrm>
          <a:custGeom>
            <a:avLst/>
            <a:gdLst>
              <a:gd name="connsiteX0" fmla="*/ 0 w 762000"/>
              <a:gd name="connsiteY0" fmla="*/ 0 h 171450"/>
              <a:gd name="connsiteX1" fmla="*/ 190500 w 762000"/>
              <a:gd name="connsiteY1" fmla="*/ 9525 h 171450"/>
              <a:gd name="connsiteX2" fmla="*/ 504825 w 762000"/>
              <a:gd name="connsiteY2" fmla="*/ 57150 h 171450"/>
              <a:gd name="connsiteX3" fmla="*/ 695325 w 762000"/>
              <a:gd name="connsiteY3" fmla="*/ 133350 h 171450"/>
              <a:gd name="connsiteX4" fmla="*/ 762000 w 762000"/>
              <a:gd name="connsiteY4" fmla="*/ 171450 h 17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2000" h="171450">
                <a:moveTo>
                  <a:pt x="0" y="0"/>
                </a:moveTo>
                <a:cubicBezTo>
                  <a:pt x="53181" y="0"/>
                  <a:pt x="106363" y="0"/>
                  <a:pt x="190500" y="9525"/>
                </a:cubicBezTo>
                <a:cubicBezTo>
                  <a:pt x="274638" y="19050"/>
                  <a:pt x="420688" y="36513"/>
                  <a:pt x="504825" y="57150"/>
                </a:cubicBezTo>
                <a:cubicBezTo>
                  <a:pt x="588962" y="77787"/>
                  <a:pt x="652463" y="114300"/>
                  <a:pt x="695325" y="133350"/>
                </a:cubicBezTo>
                <a:cubicBezTo>
                  <a:pt x="738188" y="152400"/>
                  <a:pt x="750094" y="161925"/>
                  <a:pt x="762000" y="171450"/>
                </a:cubicBezTo>
              </a:path>
            </a:pathLst>
          </a:custGeom>
          <a:solidFill>
            <a:srgbClr val="92D050"/>
          </a:solidFill>
          <a:ln w="57150">
            <a:solidFill>
              <a:srgbClr val="92D050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Freeform 31"/>
          <p:cNvSpPr/>
          <p:nvPr/>
        </p:nvSpPr>
        <p:spPr>
          <a:xfrm>
            <a:off x="5724128" y="2852936"/>
            <a:ext cx="619125" cy="542925"/>
          </a:xfrm>
          <a:custGeom>
            <a:avLst/>
            <a:gdLst>
              <a:gd name="connsiteX0" fmla="*/ 0 w 619125"/>
              <a:gd name="connsiteY0" fmla="*/ 0 h 542925"/>
              <a:gd name="connsiteX1" fmla="*/ 342900 w 619125"/>
              <a:gd name="connsiteY1" fmla="*/ 219075 h 542925"/>
              <a:gd name="connsiteX2" fmla="*/ 542925 w 619125"/>
              <a:gd name="connsiteY2" fmla="*/ 419100 h 542925"/>
              <a:gd name="connsiteX3" fmla="*/ 619125 w 619125"/>
              <a:gd name="connsiteY3" fmla="*/ 542925 h 542925"/>
              <a:gd name="connsiteX4" fmla="*/ 619125 w 619125"/>
              <a:gd name="connsiteY4" fmla="*/ 542925 h 542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9125" h="542925">
                <a:moveTo>
                  <a:pt x="0" y="0"/>
                </a:moveTo>
                <a:cubicBezTo>
                  <a:pt x="126206" y="74612"/>
                  <a:pt x="252413" y="149225"/>
                  <a:pt x="342900" y="219075"/>
                </a:cubicBezTo>
                <a:cubicBezTo>
                  <a:pt x="433388" y="288925"/>
                  <a:pt x="496888" y="365125"/>
                  <a:pt x="542925" y="419100"/>
                </a:cubicBezTo>
                <a:cubicBezTo>
                  <a:pt x="588962" y="473075"/>
                  <a:pt x="619125" y="542925"/>
                  <a:pt x="619125" y="542925"/>
                </a:cubicBezTo>
                <a:lnTo>
                  <a:pt x="619125" y="542925"/>
                </a:lnTo>
              </a:path>
            </a:pathLst>
          </a:cu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Freeform 32"/>
          <p:cNvSpPr/>
          <p:nvPr/>
        </p:nvSpPr>
        <p:spPr>
          <a:xfrm>
            <a:off x="6343650" y="3409950"/>
            <a:ext cx="180975" cy="800100"/>
          </a:xfrm>
          <a:custGeom>
            <a:avLst/>
            <a:gdLst>
              <a:gd name="connsiteX0" fmla="*/ 0 w 180975"/>
              <a:gd name="connsiteY0" fmla="*/ 0 h 800100"/>
              <a:gd name="connsiteX1" fmla="*/ 133350 w 180975"/>
              <a:gd name="connsiteY1" fmla="*/ 209550 h 800100"/>
              <a:gd name="connsiteX2" fmla="*/ 171450 w 180975"/>
              <a:gd name="connsiteY2" fmla="*/ 419100 h 800100"/>
              <a:gd name="connsiteX3" fmla="*/ 180975 w 180975"/>
              <a:gd name="connsiteY3" fmla="*/ 800100 h 800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975" h="800100">
                <a:moveTo>
                  <a:pt x="0" y="0"/>
                </a:moveTo>
                <a:cubicBezTo>
                  <a:pt x="52387" y="69850"/>
                  <a:pt x="104775" y="139700"/>
                  <a:pt x="133350" y="209550"/>
                </a:cubicBezTo>
                <a:cubicBezTo>
                  <a:pt x="161925" y="279400"/>
                  <a:pt x="163513" y="320675"/>
                  <a:pt x="171450" y="419100"/>
                </a:cubicBezTo>
                <a:cubicBezTo>
                  <a:pt x="179388" y="517525"/>
                  <a:pt x="180181" y="658812"/>
                  <a:pt x="180975" y="800100"/>
                </a:cubicBezTo>
              </a:path>
            </a:pathLst>
          </a:cu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6300192" y="3933056"/>
            <a:ext cx="19175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latin typeface="SassoonPrimaryType" pitchFamily="2" charset="0"/>
              </a:rPr>
              <a:t>q</a:t>
            </a:r>
            <a:r>
              <a:rPr lang="en-GB" sz="2400" b="1" dirty="0" smtClean="0">
                <a:latin typeface="SassoonPrimaryType" pitchFamily="2" charset="0"/>
              </a:rPr>
              <a:t>uarter </a:t>
            </a:r>
            <a:r>
              <a:rPr lang="en-GB" sz="2400" b="1" dirty="0" smtClean="0">
                <a:solidFill>
                  <a:srgbClr val="00B050"/>
                </a:solidFill>
                <a:latin typeface="SassoonPrimaryType" pitchFamily="2" charset="0"/>
              </a:rPr>
              <a:t>past</a:t>
            </a:r>
            <a:endParaRPr lang="en-GB" sz="2400" b="1" dirty="0">
              <a:solidFill>
                <a:srgbClr val="00B050"/>
              </a:solidFill>
              <a:latin typeface="SassoonPrimaryType" pitchFamily="2" charset="0"/>
            </a:endParaRPr>
          </a:p>
        </p:txBody>
      </p:sp>
      <p:pic>
        <p:nvPicPr>
          <p:cNvPr id="11272" name="Picture 8" descr="http://www.teacherfiles.com/clipart/time/clock_clip_art_0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908720"/>
            <a:ext cx="1080120" cy="1080120"/>
          </a:xfrm>
          <a:prstGeom prst="rect">
            <a:avLst/>
          </a:prstGeom>
          <a:noFill/>
        </p:spPr>
      </p:pic>
      <p:sp>
        <p:nvSpPr>
          <p:cNvPr id="37" name="TextBox 36"/>
          <p:cNvSpPr txBox="1"/>
          <p:nvPr/>
        </p:nvSpPr>
        <p:spPr>
          <a:xfrm>
            <a:off x="251520" y="2060848"/>
            <a:ext cx="1563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SassoonPrimaryType" pitchFamily="2" charset="0"/>
              </a:rPr>
              <a:t>Analogue Time</a:t>
            </a:r>
            <a:endParaRPr lang="en-GB" dirty="0">
              <a:latin typeface="SassoonPrimaryType" pitchFamily="2" charset="0"/>
            </a:endParaRPr>
          </a:p>
        </p:txBody>
      </p:sp>
      <p:sp>
        <p:nvSpPr>
          <p:cNvPr id="38" name="Freeform 37"/>
          <p:cNvSpPr/>
          <p:nvPr/>
        </p:nvSpPr>
        <p:spPr>
          <a:xfrm>
            <a:off x="6315075" y="4191000"/>
            <a:ext cx="204787" cy="800100"/>
          </a:xfrm>
          <a:custGeom>
            <a:avLst/>
            <a:gdLst>
              <a:gd name="connsiteX0" fmla="*/ 200025 w 204787"/>
              <a:gd name="connsiteY0" fmla="*/ 0 h 800100"/>
              <a:gd name="connsiteX1" fmla="*/ 200025 w 204787"/>
              <a:gd name="connsiteY1" fmla="*/ 66675 h 800100"/>
              <a:gd name="connsiteX2" fmla="*/ 171450 w 204787"/>
              <a:gd name="connsiteY2" fmla="*/ 390525 h 800100"/>
              <a:gd name="connsiteX3" fmla="*/ 104775 w 204787"/>
              <a:gd name="connsiteY3" fmla="*/ 600075 h 800100"/>
              <a:gd name="connsiteX4" fmla="*/ 0 w 204787"/>
              <a:gd name="connsiteY4" fmla="*/ 800100 h 800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4787" h="800100">
                <a:moveTo>
                  <a:pt x="200025" y="0"/>
                </a:moveTo>
                <a:cubicBezTo>
                  <a:pt x="202406" y="794"/>
                  <a:pt x="204787" y="1588"/>
                  <a:pt x="200025" y="66675"/>
                </a:cubicBezTo>
                <a:cubicBezTo>
                  <a:pt x="195263" y="131762"/>
                  <a:pt x="187325" y="301625"/>
                  <a:pt x="171450" y="390525"/>
                </a:cubicBezTo>
                <a:cubicBezTo>
                  <a:pt x="155575" y="479425"/>
                  <a:pt x="133350" y="531813"/>
                  <a:pt x="104775" y="600075"/>
                </a:cubicBezTo>
                <a:cubicBezTo>
                  <a:pt x="76200" y="668337"/>
                  <a:pt x="38100" y="734218"/>
                  <a:pt x="0" y="800100"/>
                </a:cubicBezTo>
              </a:path>
            </a:pathLst>
          </a:cu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6697278">
            <a:off x="6534023" y="4566338"/>
            <a:ext cx="391020" cy="1078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TextBox 41"/>
          <p:cNvSpPr txBox="1"/>
          <p:nvPr/>
        </p:nvSpPr>
        <p:spPr>
          <a:xfrm>
            <a:off x="6156176" y="4725144"/>
            <a:ext cx="3097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SassoonPrimaryType" pitchFamily="2" charset="0"/>
              </a:rPr>
              <a:t>twenty minutes </a:t>
            </a:r>
            <a:r>
              <a:rPr lang="en-GB" sz="2400" b="1" dirty="0" smtClean="0">
                <a:solidFill>
                  <a:srgbClr val="00B050"/>
                </a:solidFill>
                <a:latin typeface="SassoonPrimaryType" pitchFamily="2" charset="0"/>
              </a:rPr>
              <a:t>past</a:t>
            </a:r>
            <a:endParaRPr lang="en-GB" sz="2400" b="1" dirty="0">
              <a:solidFill>
                <a:srgbClr val="00B050"/>
              </a:solidFill>
              <a:latin typeface="SassoonPrimaryType" pitchFamily="2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 flipV="1">
            <a:off x="5004048" y="3068960"/>
            <a:ext cx="0" cy="115212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5004048" y="3212976"/>
            <a:ext cx="576064" cy="100811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V="1">
            <a:off x="5004048" y="3573016"/>
            <a:ext cx="1008112" cy="6480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5004048" y="4293096"/>
            <a:ext cx="100811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5076056" y="4221088"/>
            <a:ext cx="122413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Freeform 60"/>
          <p:cNvSpPr/>
          <p:nvPr/>
        </p:nvSpPr>
        <p:spPr>
          <a:xfrm rot="21253607">
            <a:off x="5768519" y="4969528"/>
            <a:ext cx="590075" cy="519341"/>
          </a:xfrm>
          <a:custGeom>
            <a:avLst/>
            <a:gdLst>
              <a:gd name="connsiteX0" fmla="*/ 542925 w 561975"/>
              <a:gd name="connsiteY0" fmla="*/ 0 h 514350"/>
              <a:gd name="connsiteX1" fmla="*/ 523875 w 561975"/>
              <a:gd name="connsiteY1" fmla="*/ 66675 h 514350"/>
              <a:gd name="connsiteX2" fmla="*/ 314325 w 561975"/>
              <a:gd name="connsiteY2" fmla="*/ 266700 h 514350"/>
              <a:gd name="connsiteX3" fmla="*/ 0 w 561975"/>
              <a:gd name="connsiteY3" fmla="*/ 514350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" h="514350">
                <a:moveTo>
                  <a:pt x="542925" y="0"/>
                </a:moveTo>
                <a:cubicBezTo>
                  <a:pt x="552450" y="11112"/>
                  <a:pt x="561975" y="22225"/>
                  <a:pt x="523875" y="66675"/>
                </a:cubicBezTo>
                <a:cubicBezTo>
                  <a:pt x="485775" y="111125"/>
                  <a:pt x="401637" y="192088"/>
                  <a:pt x="314325" y="266700"/>
                </a:cubicBezTo>
                <a:cubicBezTo>
                  <a:pt x="227013" y="341312"/>
                  <a:pt x="113506" y="427831"/>
                  <a:pt x="0" y="514350"/>
                </a:cubicBezTo>
              </a:path>
            </a:pathLst>
          </a:custGeom>
          <a:solidFill>
            <a:srgbClr val="92D050"/>
          </a:solidFill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2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8810290">
            <a:off x="5843248" y="5248315"/>
            <a:ext cx="391020" cy="1078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" name="TextBox 62"/>
          <p:cNvSpPr txBox="1"/>
          <p:nvPr/>
        </p:nvSpPr>
        <p:spPr>
          <a:xfrm>
            <a:off x="5580112" y="5373216"/>
            <a:ext cx="3700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SassoonPrimaryType" pitchFamily="2" charset="0"/>
              </a:rPr>
              <a:t>twenty five minutes </a:t>
            </a:r>
            <a:r>
              <a:rPr lang="en-GB" sz="2400" b="1" dirty="0" smtClean="0">
                <a:solidFill>
                  <a:srgbClr val="00B050"/>
                </a:solidFill>
                <a:latin typeface="SassoonPrimaryType" pitchFamily="2" charset="0"/>
              </a:rPr>
              <a:t>past</a:t>
            </a:r>
            <a:endParaRPr lang="en-GB" sz="2400" b="1" dirty="0">
              <a:solidFill>
                <a:srgbClr val="00B050"/>
              </a:solidFill>
              <a:latin typeface="SassoonPrimaryType" pitchFamily="2" charset="0"/>
            </a:endParaRP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5004048" y="4293096"/>
            <a:ext cx="576064" cy="93610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Freeform 66"/>
          <p:cNvSpPr/>
          <p:nvPr/>
        </p:nvSpPr>
        <p:spPr>
          <a:xfrm>
            <a:off x="4991100" y="5543550"/>
            <a:ext cx="800100" cy="182562"/>
          </a:xfrm>
          <a:custGeom>
            <a:avLst/>
            <a:gdLst>
              <a:gd name="connsiteX0" fmla="*/ 800100 w 800100"/>
              <a:gd name="connsiteY0" fmla="*/ 0 h 182562"/>
              <a:gd name="connsiteX1" fmla="*/ 523875 w 800100"/>
              <a:gd name="connsiteY1" fmla="*/ 114300 h 182562"/>
              <a:gd name="connsiteX2" fmla="*/ 180975 w 800100"/>
              <a:gd name="connsiteY2" fmla="*/ 171450 h 182562"/>
              <a:gd name="connsiteX3" fmla="*/ 0 w 800100"/>
              <a:gd name="connsiteY3" fmla="*/ 180975 h 182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0100" h="182562">
                <a:moveTo>
                  <a:pt x="800100" y="0"/>
                </a:moveTo>
                <a:cubicBezTo>
                  <a:pt x="713581" y="42862"/>
                  <a:pt x="627062" y="85725"/>
                  <a:pt x="523875" y="114300"/>
                </a:cubicBezTo>
                <a:cubicBezTo>
                  <a:pt x="420688" y="142875"/>
                  <a:pt x="268287" y="160338"/>
                  <a:pt x="180975" y="171450"/>
                </a:cubicBezTo>
                <a:cubicBezTo>
                  <a:pt x="93663" y="182562"/>
                  <a:pt x="46831" y="181768"/>
                  <a:pt x="0" y="180975"/>
                </a:cubicBezTo>
              </a:path>
            </a:pathLst>
          </a:custGeom>
          <a:solidFill>
            <a:srgbClr val="92D050"/>
          </a:solidFill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5004048" y="4293096"/>
            <a:ext cx="0" cy="108012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800000">
            <a:off x="4788024" y="5589240"/>
            <a:ext cx="391020" cy="1078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" name="TextBox 70"/>
          <p:cNvSpPr txBox="1"/>
          <p:nvPr/>
        </p:nvSpPr>
        <p:spPr>
          <a:xfrm>
            <a:off x="4355976" y="5661248"/>
            <a:ext cx="1484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SassoonPrimaryType" pitchFamily="2" charset="0"/>
              </a:rPr>
              <a:t>half </a:t>
            </a:r>
            <a:r>
              <a:rPr lang="en-GB" sz="2400" b="1" dirty="0" smtClean="0">
                <a:solidFill>
                  <a:srgbClr val="00B050"/>
                </a:solidFill>
                <a:latin typeface="SassoonPrimaryType" pitchFamily="2" charset="0"/>
              </a:rPr>
              <a:t>past</a:t>
            </a:r>
            <a:endParaRPr lang="en-GB" sz="2400" b="1" dirty="0">
              <a:solidFill>
                <a:srgbClr val="00B050"/>
              </a:solidFill>
              <a:latin typeface="SassoonPrimaryType" pitchFamily="2" charset="0"/>
            </a:endParaRPr>
          </a:p>
        </p:txBody>
      </p:sp>
      <p:sp>
        <p:nvSpPr>
          <p:cNvPr id="72" name="Oval 71"/>
          <p:cNvSpPr/>
          <p:nvPr/>
        </p:nvSpPr>
        <p:spPr>
          <a:xfrm>
            <a:off x="3707904" y="2852936"/>
            <a:ext cx="2592288" cy="2664296"/>
          </a:xfrm>
          <a:prstGeom prst="ellipse">
            <a:avLst/>
          </a:prstGeom>
          <a:gradFill flip="none" rotWithShape="1">
            <a:gsLst>
              <a:gs pos="49000">
                <a:schemeClr val="bg1"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2843808" y="3501008"/>
            <a:ext cx="216024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31550" cmpd="sng">
                  <a:solidFill>
                    <a:srgbClr val="FF0000"/>
                  </a:solidFill>
                  <a:prstDash val="solid"/>
                </a:ln>
                <a:solidFill>
                  <a:srgbClr val="E94727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Minutes to</a:t>
            </a:r>
            <a:endParaRPr lang="en-US" sz="4000" b="1" cap="none" spc="0" dirty="0">
              <a:ln w="31550" cmpd="sng">
                <a:solidFill>
                  <a:srgbClr val="FF0000"/>
                </a:solidFill>
                <a:prstDash val="solid"/>
              </a:ln>
              <a:solidFill>
                <a:srgbClr val="E94727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cxnSp>
        <p:nvCxnSpPr>
          <p:cNvPr id="75" name="Straight Arrow Connector 74"/>
          <p:cNvCxnSpPr/>
          <p:nvPr/>
        </p:nvCxnSpPr>
        <p:spPr>
          <a:xfrm flipH="1">
            <a:off x="4427984" y="4221088"/>
            <a:ext cx="576064" cy="100811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2707478">
            <a:off x="3818653" y="5323304"/>
            <a:ext cx="391020" cy="1078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" name="TextBox 81"/>
          <p:cNvSpPr txBox="1"/>
          <p:nvPr/>
        </p:nvSpPr>
        <p:spPr>
          <a:xfrm>
            <a:off x="1115616" y="5301208"/>
            <a:ext cx="33813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SassoonPrimaryType" pitchFamily="2" charset="0"/>
              </a:rPr>
              <a:t>twenty five minutes </a:t>
            </a:r>
            <a:r>
              <a:rPr lang="en-GB" sz="2400" b="1" dirty="0" smtClean="0">
                <a:solidFill>
                  <a:srgbClr val="FF0000"/>
                </a:solidFill>
                <a:latin typeface="SassoonPrimaryType" pitchFamily="2" charset="0"/>
              </a:rPr>
              <a:t>to</a:t>
            </a:r>
            <a:endParaRPr lang="en-GB" sz="2400" b="1" dirty="0">
              <a:solidFill>
                <a:srgbClr val="FF0000"/>
              </a:solidFill>
              <a:latin typeface="SassoonPrimaryType" pitchFamily="2" charset="0"/>
            </a:endParaRPr>
          </a:p>
        </p:txBody>
      </p:sp>
      <p:sp>
        <p:nvSpPr>
          <p:cNvPr id="83" name="Freeform 82"/>
          <p:cNvSpPr/>
          <p:nvPr/>
        </p:nvSpPr>
        <p:spPr>
          <a:xfrm>
            <a:off x="3419872" y="2708920"/>
            <a:ext cx="1535112" cy="2873375"/>
          </a:xfrm>
          <a:custGeom>
            <a:avLst/>
            <a:gdLst>
              <a:gd name="connsiteX0" fmla="*/ 763587 w 1535112"/>
              <a:gd name="connsiteY0" fmla="*/ 2873375 h 2873375"/>
              <a:gd name="connsiteX1" fmla="*/ 430212 w 1535112"/>
              <a:gd name="connsiteY1" fmla="*/ 2663825 h 2873375"/>
              <a:gd name="connsiteX2" fmla="*/ 153987 w 1535112"/>
              <a:gd name="connsiteY2" fmla="*/ 2273300 h 2873375"/>
              <a:gd name="connsiteX3" fmla="*/ 11112 w 1535112"/>
              <a:gd name="connsiteY3" fmla="*/ 1577975 h 2873375"/>
              <a:gd name="connsiteX4" fmla="*/ 87312 w 1535112"/>
              <a:gd name="connsiteY4" fmla="*/ 911225 h 2873375"/>
              <a:gd name="connsiteX5" fmla="*/ 439737 w 1535112"/>
              <a:gd name="connsiteY5" fmla="*/ 415925 h 2873375"/>
              <a:gd name="connsiteX6" fmla="*/ 801687 w 1535112"/>
              <a:gd name="connsiteY6" fmla="*/ 177800 h 2873375"/>
              <a:gd name="connsiteX7" fmla="*/ 1268412 w 1535112"/>
              <a:gd name="connsiteY7" fmla="*/ 25400 h 2873375"/>
              <a:gd name="connsiteX8" fmla="*/ 1535112 w 1535112"/>
              <a:gd name="connsiteY8" fmla="*/ 25400 h 2873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35112" h="2873375">
                <a:moveTo>
                  <a:pt x="763587" y="2873375"/>
                </a:moveTo>
                <a:cubicBezTo>
                  <a:pt x="647699" y="2818606"/>
                  <a:pt x="531812" y="2763838"/>
                  <a:pt x="430212" y="2663825"/>
                </a:cubicBezTo>
                <a:cubicBezTo>
                  <a:pt x="328612" y="2563813"/>
                  <a:pt x="223837" y="2454275"/>
                  <a:pt x="153987" y="2273300"/>
                </a:cubicBezTo>
                <a:cubicBezTo>
                  <a:pt x="84137" y="2092325"/>
                  <a:pt x="22225" y="1804988"/>
                  <a:pt x="11112" y="1577975"/>
                </a:cubicBezTo>
                <a:cubicBezTo>
                  <a:pt x="0" y="1350963"/>
                  <a:pt x="15874" y="1104900"/>
                  <a:pt x="87312" y="911225"/>
                </a:cubicBezTo>
                <a:cubicBezTo>
                  <a:pt x="158750" y="717550"/>
                  <a:pt x="320675" y="538162"/>
                  <a:pt x="439737" y="415925"/>
                </a:cubicBezTo>
                <a:cubicBezTo>
                  <a:pt x="558799" y="293688"/>
                  <a:pt x="663575" y="242887"/>
                  <a:pt x="801687" y="177800"/>
                </a:cubicBezTo>
                <a:cubicBezTo>
                  <a:pt x="939799" y="112713"/>
                  <a:pt x="1146175" y="50800"/>
                  <a:pt x="1268412" y="25400"/>
                </a:cubicBezTo>
                <a:cubicBezTo>
                  <a:pt x="1390650" y="0"/>
                  <a:pt x="1462881" y="12700"/>
                  <a:pt x="1535112" y="25400"/>
                </a:cubicBez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Freeform 83"/>
          <p:cNvSpPr/>
          <p:nvPr/>
        </p:nvSpPr>
        <p:spPr>
          <a:xfrm>
            <a:off x="3419872" y="2708920"/>
            <a:ext cx="1576388" cy="2286000"/>
          </a:xfrm>
          <a:custGeom>
            <a:avLst/>
            <a:gdLst>
              <a:gd name="connsiteX0" fmla="*/ 185738 w 1576388"/>
              <a:gd name="connsiteY0" fmla="*/ 2286000 h 2286000"/>
              <a:gd name="connsiteX1" fmla="*/ 33338 w 1576388"/>
              <a:gd name="connsiteY1" fmla="*/ 1895475 h 2286000"/>
              <a:gd name="connsiteX2" fmla="*/ 14288 w 1576388"/>
              <a:gd name="connsiteY2" fmla="*/ 1485900 h 2286000"/>
              <a:gd name="connsiteX3" fmla="*/ 119063 w 1576388"/>
              <a:gd name="connsiteY3" fmla="*/ 981075 h 2286000"/>
              <a:gd name="connsiteX4" fmla="*/ 290513 w 1576388"/>
              <a:gd name="connsiteY4" fmla="*/ 628650 h 2286000"/>
              <a:gd name="connsiteX5" fmla="*/ 652463 w 1576388"/>
              <a:gd name="connsiteY5" fmla="*/ 257175 h 2286000"/>
              <a:gd name="connsiteX6" fmla="*/ 1109663 w 1576388"/>
              <a:gd name="connsiteY6" fmla="*/ 66675 h 2286000"/>
              <a:gd name="connsiteX7" fmla="*/ 1576388 w 1576388"/>
              <a:gd name="connsiteY7" fmla="*/ 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76388" h="2286000">
                <a:moveTo>
                  <a:pt x="185738" y="2286000"/>
                </a:moveTo>
                <a:cubicBezTo>
                  <a:pt x="123825" y="2157412"/>
                  <a:pt x="61913" y="2028825"/>
                  <a:pt x="33338" y="1895475"/>
                </a:cubicBezTo>
                <a:cubicBezTo>
                  <a:pt x="4763" y="1762125"/>
                  <a:pt x="0" y="1638300"/>
                  <a:pt x="14288" y="1485900"/>
                </a:cubicBezTo>
                <a:cubicBezTo>
                  <a:pt x="28576" y="1333500"/>
                  <a:pt x="73026" y="1123950"/>
                  <a:pt x="119063" y="981075"/>
                </a:cubicBezTo>
                <a:cubicBezTo>
                  <a:pt x="165100" y="838200"/>
                  <a:pt x="201613" y="749300"/>
                  <a:pt x="290513" y="628650"/>
                </a:cubicBezTo>
                <a:cubicBezTo>
                  <a:pt x="379413" y="508000"/>
                  <a:pt x="515938" y="350838"/>
                  <a:pt x="652463" y="257175"/>
                </a:cubicBezTo>
                <a:cubicBezTo>
                  <a:pt x="788988" y="163512"/>
                  <a:pt x="955676" y="109537"/>
                  <a:pt x="1109663" y="66675"/>
                </a:cubicBezTo>
                <a:cubicBezTo>
                  <a:pt x="1263650" y="23813"/>
                  <a:pt x="1420019" y="11906"/>
                  <a:pt x="1576388" y="0"/>
                </a:cubicBez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5" name="Straight Arrow Connector 84"/>
          <p:cNvCxnSpPr/>
          <p:nvPr/>
        </p:nvCxnSpPr>
        <p:spPr>
          <a:xfrm flipH="1">
            <a:off x="3923928" y="4221088"/>
            <a:ext cx="1008112" cy="6480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8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4450180">
            <a:off x="3124644" y="4666523"/>
            <a:ext cx="391020" cy="1078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9" name="TextBox 88"/>
          <p:cNvSpPr txBox="1"/>
          <p:nvPr/>
        </p:nvSpPr>
        <p:spPr>
          <a:xfrm>
            <a:off x="1043608" y="4725144"/>
            <a:ext cx="27710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SassoonPrimaryType" pitchFamily="2" charset="0"/>
              </a:rPr>
              <a:t>twenty minutes </a:t>
            </a:r>
            <a:r>
              <a:rPr lang="en-GB" sz="2400" b="1" dirty="0" smtClean="0">
                <a:solidFill>
                  <a:srgbClr val="FF0000"/>
                </a:solidFill>
                <a:latin typeface="SassoonPrimaryType" pitchFamily="2" charset="0"/>
              </a:rPr>
              <a:t>to</a:t>
            </a:r>
            <a:endParaRPr lang="en-GB" sz="2400" b="1" dirty="0">
              <a:solidFill>
                <a:srgbClr val="FF0000"/>
              </a:solidFill>
              <a:latin typeface="SassoonPrimaryType" pitchFamily="2" charset="0"/>
            </a:endParaRPr>
          </a:p>
        </p:txBody>
      </p:sp>
      <p:sp>
        <p:nvSpPr>
          <p:cNvPr id="90" name="Freeform 89"/>
          <p:cNvSpPr/>
          <p:nvPr/>
        </p:nvSpPr>
        <p:spPr>
          <a:xfrm>
            <a:off x="3275856" y="2708920"/>
            <a:ext cx="1657350" cy="1485900"/>
          </a:xfrm>
          <a:custGeom>
            <a:avLst/>
            <a:gdLst>
              <a:gd name="connsiteX0" fmla="*/ 0 w 1657350"/>
              <a:gd name="connsiteY0" fmla="*/ 1485900 h 1485900"/>
              <a:gd name="connsiteX1" fmla="*/ 57150 w 1657350"/>
              <a:gd name="connsiteY1" fmla="*/ 1047750 h 1485900"/>
              <a:gd name="connsiteX2" fmla="*/ 257175 w 1657350"/>
              <a:gd name="connsiteY2" fmla="*/ 723900 h 1485900"/>
              <a:gd name="connsiteX3" fmla="*/ 504825 w 1657350"/>
              <a:gd name="connsiteY3" fmla="*/ 400050 h 1485900"/>
              <a:gd name="connsiteX4" fmla="*/ 876300 w 1657350"/>
              <a:gd name="connsiteY4" fmla="*/ 180975 h 1485900"/>
              <a:gd name="connsiteX5" fmla="*/ 1295400 w 1657350"/>
              <a:gd name="connsiteY5" fmla="*/ 38100 h 1485900"/>
              <a:gd name="connsiteX6" fmla="*/ 1657350 w 1657350"/>
              <a:gd name="connsiteY6" fmla="*/ 0 h 1485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7350" h="1485900">
                <a:moveTo>
                  <a:pt x="0" y="1485900"/>
                </a:moveTo>
                <a:cubicBezTo>
                  <a:pt x="7143" y="1330325"/>
                  <a:pt x="14287" y="1174750"/>
                  <a:pt x="57150" y="1047750"/>
                </a:cubicBezTo>
                <a:cubicBezTo>
                  <a:pt x="100013" y="920750"/>
                  <a:pt x="182563" y="831850"/>
                  <a:pt x="257175" y="723900"/>
                </a:cubicBezTo>
                <a:cubicBezTo>
                  <a:pt x="331787" y="615950"/>
                  <a:pt x="401638" y="490537"/>
                  <a:pt x="504825" y="400050"/>
                </a:cubicBezTo>
                <a:cubicBezTo>
                  <a:pt x="608012" y="309563"/>
                  <a:pt x="744538" y="241300"/>
                  <a:pt x="876300" y="180975"/>
                </a:cubicBezTo>
                <a:cubicBezTo>
                  <a:pt x="1008063" y="120650"/>
                  <a:pt x="1165225" y="68263"/>
                  <a:pt x="1295400" y="38100"/>
                </a:cubicBezTo>
                <a:cubicBezTo>
                  <a:pt x="1425575" y="7938"/>
                  <a:pt x="1541462" y="3969"/>
                  <a:pt x="1657350" y="0"/>
                </a:cubicBez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1" name="Straight Arrow Connector 90"/>
          <p:cNvCxnSpPr/>
          <p:nvPr/>
        </p:nvCxnSpPr>
        <p:spPr>
          <a:xfrm flipH="1">
            <a:off x="3779912" y="4221088"/>
            <a:ext cx="129614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4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2899527" y="3661313"/>
            <a:ext cx="391020" cy="1078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" name="TextBox 94"/>
          <p:cNvSpPr txBox="1"/>
          <p:nvPr/>
        </p:nvSpPr>
        <p:spPr>
          <a:xfrm>
            <a:off x="2123728" y="3933056"/>
            <a:ext cx="1598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latin typeface="SassoonPrimaryType" pitchFamily="2" charset="0"/>
              </a:rPr>
              <a:t>q</a:t>
            </a:r>
            <a:r>
              <a:rPr lang="en-GB" sz="2400" b="1" dirty="0" smtClean="0">
                <a:latin typeface="SassoonPrimaryType" pitchFamily="2" charset="0"/>
              </a:rPr>
              <a:t>uarter </a:t>
            </a:r>
            <a:r>
              <a:rPr lang="en-GB" sz="2400" b="1" dirty="0" smtClean="0">
                <a:solidFill>
                  <a:srgbClr val="FF0000"/>
                </a:solidFill>
                <a:latin typeface="SassoonPrimaryType" pitchFamily="2" charset="0"/>
              </a:rPr>
              <a:t>to</a:t>
            </a:r>
            <a:endParaRPr lang="en-GB" sz="2400" b="1" dirty="0">
              <a:solidFill>
                <a:srgbClr val="FF0000"/>
              </a:solidFill>
              <a:latin typeface="SassoonPrimaryType" pitchFamily="2" charset="0"/>
            </a:endParaRPr>
          </a:p>
        </p:txBody>
      </p:sp>
      <p:sp>
        <p:nvSpPr>
          <p:cNvPr id="96" name="Freeform 95"/>
          <p:cNvSpPr/>
          <p:nvPr/>
        </p:nvSpPr>
        <p:spPr>
          <a:xfrm>
            <a:off x="3563888" y="2708920"/>
            <a:ext cx="1352550" cy="695325"/>
          </a:xfrm>
          <a:custGeom>
            <a:avLst/>
            <a:gdLst>
              <a:gd name="connsiteX0" fmla="*/ 0 w 1352550"/>
              <a:gd name="connsiteY0" fmla="*/ 695325 h 695325"/>
              <a:gd name="connsiteX1" fmla="*/ 171450 w 1352550"/>
              <a:gd name="connsiteY1" fmla="*/ 428625 h 695325"/>
              <a:gd name="connsiteX2" fmla="*/ 428625 w 1352550"/>
              <a:gd name="connsiteY2" fmla="*/ 247650 h 695325"/>
              <a:gd name="connsiteX3" fmla="*/ 581025 w 1352550"/>
              <a:gd name="connsiteY3" fmla="*/ 180975 h 695325"/>
              <a:gd name="connsiteX4" fmla="*/ 895350 w 1352550"/>
              <a:gd name="connsiteY4" fmla="*/ 57150 h 695325"/>
              <a:gd name="connsiteX5" fmla="*/ 1352550 w 1352550"/>
              <a:gd name="connsiteY5" fmla="*/ 0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52550" h="695325">
                <a:moveTo>
                  <a:pt x="0" y="695325"/>
                </a:moveTo>
                <a:cubicBezTo>
                  <a:pt x="50006" y="599281"/>
                  <a:pt x="100013" y="503238"/>
                  <a:pt x="171450" y="428625"/>
                </a:cubicBezTo>
                <a:cubicBezTo>
                  <a:pt x="242888" y="354013"/>
                  <a:pt x="360363" y="288925"/>
                  <a:pt x="428625" y="247650"/>
                </a:cubicBezTo>
                <a:cubicBezTo>
                  <a:pt x="496888" y="206375"/>
                  <a:pt x="503238" y="212725"/>
                  <a:pt x="581025" y="180975"/>
                </a:cubicBezTo>
                <a:cubicBezTo>
                  <a:pt x="658812" y="149225"/>
                  <a:pt x="766763" y="87312"/>
                  <a:pt x="895350" y="57150"/>
                </a:cubicBezTo>
                <a:cubicBezTo>
                  <a:pt x="1023937" y="26988"/>
                  <a:pt x="1188243" y="13494"/>
                  <a:pt x="1352550" y="0"/>
                </a:cubicBez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7" name="Straight Arrow Connector 96"/>
          <p:cNvCxnSpPr/>
          <p:nvPr/>
        </p:nvCxnSpPr>
        <p:spPr>
          <a:xfrm flipH="1" flipV="1">
            <a:off x="3851920" y="3573016"/>
            <a:ext cx="1152128" cy="5760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7899888">
            <a:off x="3143740" y="2741684"/>
            <a:ext cx="391020" cy="1078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0" name="TextBox 99"/>
          <p:cNvSpPr txBox="1"/>
          <p:nvPr/>
        </p:nvSpPr>
        <p:spPr>
          <a:xfrm>
            <a:off x="1691680" y="3140968"/>
            <a:ext cx="22510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SassoonPrimaryType" pitchFamily="2" charset="0"/>
              </a:rPr>
              <a:t>ten minutes </a:t>
            </a:r>
            <a:r>
              <a:rPr lang="en-GB" sz="2400" b="1" dirty="0" smtClean="0">
                <a:solidFill>
                  <a:srgbClr val="FF0000"/>
                </a:solidFill>
                <a:latin typeface="SassoonPrimaryType" pitchFamily="2" charset="0"/>
              </a:rPr>
              <a:t>to</a:t>
            </a:r>
            <a:endParaRPr lang="en-GB" sz="2400" b="1" dirty="0">
              <a:solidFill>
                <a:srgbClr val="FF0000"/>
              </a:solidFill>
              <a:latin typeface="SassoonPrimaryType" pitchFamily="2" charset="0"/>
            </a:endParaRPr>
          </a:p>
        </p:txBody>
      </p:sp>
      <p:sp>
        <p:nvSpPr>
          <p:cNvPr id="101" name="Freeform 100"/>
          <p:cNvSpPr/>
          <p:nvPr/>
        </p:nvSpPr>
        <p:spPr>
          <a:xfrm>
            <a:off x="4211960" y="2708920"/>
            <a:ext cx="762000" cy="174625"/>
          </a:xfrm>
          <a:custGeom>
            <a:avLst/>
            <a:gdLst>
              <a:gd name="connsiteX0" fmla="*/ 0 w 762000"/>
              <a:gd name="connsiteY0" fmla="*/ 174625 h 174625"/>
              <a:gd name="connsiteX1" fmla="*/ 171450 w 762000"/>
              <a:gd name="connsiteY1" fmla="*/ 79375 h 174625"/>
              <a:gd name="connsiteX2" fmla="*/ 504825 w 762000"/>
              <a:gd name="connsiteY2" fmla="*/ 12700 h 174625"/>
              <a:gd name="connsiteX3" fmla="*/ 762000 w 762000"/>
              <a:gd name="connsiteY3" fmla="*/ 3175 h 174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2000" h="174625">
                <a:moveTo>
                  <a:pt x="0" y="174625"/>
                </a:moveTo>
                <a:cubicBezTo>
                  <a:pt x="43656" y="140493"/>
                  <a:pt x="87313" y="106362"/>
                  <a:pt x="171450" y="79375"/>
                </a:cubicBezTo>
                <a:cubicBezTo>
                  <a:pt x="255587" y="52388"/>
                  <a:pt x="406400" y="25400"/>
                  <a:pt x="504825" y="12700"/>
                </a:cubicBezTo>
                <a:cubicBezTo>
                  <a:pt x="603250" y="0"/>
                  <a:pt x="682625" y="1587"/>
                  <a:pt x="762000" y="3175"/>
                </a:cubicBez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9883273">
            <a:off x="3798253" y="1944603"/>
            <a:ext cx="391020" cy="1078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3" name="Straight Arrow Connector 102"/>
          <p:cNvCxnSpPr/>
          <p:nvPr/>
        </p:nvCxnSpPr>
        <p:spPr>
          <a:xfrm flipH="1" flipV="1">
            <a:off x="4355976" y="3140968"/>
            <a:ext cx="648072" cy="100811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2123728" y="2708920"/>
            <a:ext cx="22971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SassoonPrimaryType" pitchFamily="2" charset="0"/>
              </a:rPr>
              <a:t>five minutes </a:t>
            </a:r>
            <a:r>
              <a:rPr lang="en-GB" sz="2400" b="1" dirty="0" smtClean="0">
                <a:solidFill>
                  <a:srgbClr val="FF0000"/>
                </a:solidFill>
                <a:latin typeface="SassoonPrimaryType" pitchFamily="2" charset="0"/>
              </a:rPr>
              <a:t>to</a:t>
            </a:r>
            <a:endParaRPr lang="en-GB" sz="2400" b="1" dirty="0">
              <a:solidFill>
                <a:srgbClr val="FF0000"/>
              </a:solidFill>
              <a:latin typeface="SassoonPrimaryType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2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5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6" fill="hold">
                      <p:stCondLst>
                        <p:cond delay="indefinite"/>
                      </p:stCondLst>
                      <p:childTnLst>
                        <p:par>
                          <p:cTn id="357" fill="hold">
                            <p:stCondLst>
                              <p:cond delay="0"/>
                            </p:stCondLst>
                            <p:childTnLst>
                              <p:par>
                                <p:cTn id="3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>
                      <p:stCondLst>
                        <p:cond delay="indefinite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6" fill="hold">
                      <p:stCondLst>
                        <p:cond delay="indefinite"/>
                      </p:stCondLst>
                      <p:childTnLst>
                        <p:par>
                          <p:cTn id="367" fill="hold">
                            <p:stCondLst>
                              <p:cond delay="0"/>
                            </p:stCondLst>
                            <p:childTnLst>
                              <p:par>
                                <p:cTn id="36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6" fill="hold">
                      <p:stCondLst>
                        <p:cond delay="indefinite"/>
                      </p:stCondLst>
                      <p:childTnLst>
                        <p:par>
                          <p:cTn id="377" fill="hold">
                            <p:stCondLst>
                              <p:cond delay="0"/>
                            </p:stCondLst>
                            <p:childTnLst>
                              <p:par>
                                <p:cTn id="37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" fill="hold">
                      <p:stCondLst>
                        <p:cond delay="indefinite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6" fill="hold">
                      <p:stCondLst>
                        <p:cond delay="indefinite"/>
                      </p:stCondLst>
                      <p:childTnLst>
                        <p:par>
                          <p:cTn id="387" fill="hold">
                            <p:stCondLst>
                              <p:cond delay="0"/>
                            </p:stCondLst>
                            <p:childTnLst>
                              <p:par>
                                <p:cTn id="38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1" fill="hold">
                      <p:stCondLst>
                        <p:cond delay="indefinite"/>
                      </p:stCondLst>
                      <p:childTnLst>
                        <p:par>
                          <p:cTn id="392" fill="hold">
                            <p:stCondLst>
                              <p:cond delay="0"/>
                            </p:stCondLst>
                            <p:childTnLst>
                              <p:par>
                                <p:cTn id="3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6" fill="hold">
                      <p:stCondLst>
                        <p:cond delay="indefinite"/>
                      </p:stCondLst>
                      <p:childTnLst>
                        <p:par>
                          <p:cTn id="397" fill="hold">
                            <p:stCondLst>
                              <p:cond delay="0"/>
                            </p:stCondLst>
                            <p:childTnLst>
                              <p:par>
                                <p:cTn id="39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1" fill="hold">
                      <p:stCondLst>
                        <p:cond delay="indefinite"/>
                      </p:stCondLst>
                      <p:childTnLst>
                        <p:par>
                          <p:cTn id="402" fill="hold">
                            <p:stCondLst>
                              <p:cond delay="0"/>
                            </p:stCondLst>
                            <p:childTnLst>
                              <p:par>
                                <p:cTn id="40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6" fill="hold">
                      <p:stCondLst>
                        <p:cond delay="indefinite"/>
                      </p:stCondLst>
                      <p:childTnLst>
                        <p:par>
                          <p:cTn id="407" fill="hold">
                            <p:stCondLst>
                              <p:cond delay="0"/>
                            </p:stCondLst>
                            <p:childTnLst>
                              <p:par>
                                <p:cTn id="40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1" fill="hold">
                      <p:stCondLst>
                        <p:cond delay="indefinite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6" fill="hold">
                      <p:stCondLst>
                        <p:cond delay="indefinite"/>
                      </p:stCondLst>
                      <p:childTnLst>
                        <p:par>
                          <p:cTn id="417" fill="hold">
                            <p:stCondLst>
                              <p:cond delay="0"/>
                            </p:stCondLst>
                            <p:childTnLst>
                              <p:par>
                                <p:cTn id="41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1" fill="hold">
                      <p:stCondLst>
                        <p:cond delay="indefinite"/>
                      </p:stCondLst>
                      <p:childTnLst>
                        <p:par>
                          <p:cTn id="422" fill="hold">
                            <p:stCondLst>
                              <p:cond delay="0"/>
                            </p:stCondLst>
                            <p:childTnLst>
                              <p:par>
                                <p:cTn id="42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6" fill="hold">
                      <p:stCondLst>
                        <p:cond delay="indefinite"/>
                      </p:stCondLst>
                      <p:childTnLst>
                        <p:par>
                          <p:cTn id="427" fill="hold">
                            <p:stCondLst>
                              <p:cond delay="0"/>
                            </p:stCondLst>
                            <p:childTnLst>
                              <p:par>
                                <p:cTn id="42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1" fill="hold">
                      <p:stCondLst>
                        <p:cond delay="indefinite"/>
                      </p:stCondLst>
                      <p:childTnLst>
                        <p:par>
                          <p:cTn id="432" fill="hold">
                            <p:stCondLst>
                              <p:cond delay="0"/>
                            </p:stCondLst>
                            <p:childTnLst>
                              <p:par>
                                <p:cTn id="4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6" fill="hold">
                      <p:stCondLst>
                        <p:cond delay="indefinite"/>
                      </p:stCondLst>
                      <p:childTnLst>
                        <p:par>
                          <p:cTn id="437" fill="hold">
                            <p:stCondLst>
                              <p:cond delay="0"/>
                            </p:stCondLst>
                            <p:childTnLst>
                              <p:par>
                                <p:cTn id="4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1" fill="hold">
                      <p:stCondLst>
                        <p:cond delay="indefinite"/>
                      </p:stCondLst>
                      <p:childTnLst>
                        <p:par>
                          <p:cTn id="442" fill="hold">
                            <p:stCondLst>
                              <p:cond delay="0"/>
                            </p:stCondLst>
                            <p:childTnLst>
                              <p:par>
                                <p:cTn id="4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6" fill="hold">
                      <p:stCondLst>
                        <p:cond delay="indefinite"/>
                      </p:stCondLst>
                      <p:childTnLst>
                        <p:par>
                          <p:cTn id="447" fill="hold">
                            <p:stCondLst>
                              <p:cond delay="0"/>
                            </p:stCondLst>
                            <p:childTnLst>
                              <p:par>
                                <p:cTn id="44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1" fill="hold">
                      <p:stCondLst>
                        <p:cond delay="indefinite"/>
                      </p:stCondLst>
                      <p:childTnLst>
                        <p:par>
                          <p:cTn id="452" fill="hold">
                            <p:stCondLst>
                              <p:cond delay="0"/>
                            </p:stCondLst>
                            <p:childTnLst>
                              <p:par>
                                <p:cTn id="453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6" fill="hold">
                      <p:stCondLst>
                        <p:cond delay="indefinite"/>
                      </p:stCondLst>
                      <p:childTnLst>
                        <p:par>
                          <p:cTn id="457" fill="hold">
                            <p:stCondLst>
                              <p:cond delay="0"/>
                            </p:stCondLst>
                            <p:childTnLst>
                              <p:par>
                                <p:cTn id="45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1" fill="hold">
                      <p:stCondLst>
                        <p:cond delay="indefinite"/>
                      </p:stCondLst>
                      <p:childTnLst>
                        <p:par>
                          <p:cTn id="462" fill="hold">
                            <p:stCondLst>
                              <p:cond delay="0"/>
                            </p:stCondLst>
                            <p:childTnLst>
                              <p:par>
                                <p:cTn id="46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6" fill="hold">
                      <p:stCondLst>
                        <p:cond delay="indefinite"/>
                      </p:stCondLst>
                      <p:childTnLst>
                        <p:par>
                          <p:cTn id="467" fill="hold">
                            <p:stCondLst>
                              <p:cond delay="0"/>
                            </p:stCondLst>
                            <p:childTnLst>
                              <p:par>
                                <p:cTn id="46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1" fill="hold">
                      <p:stCondLst>
                        <p:cond delay="indefinite"/>
                      </p:stCondLst>
                      <p:childTnLst>
                        <p:par>
                          <p:cTn id="472" fill="hold">
                            <p:stCondLst>
                              <p:cond delay="0"/>
                            </p:stCondLst>
                            <p:childTnLst>
                              <p:par>
                                <p:cTn id="4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6" fill="hold">
                      <p:stCondLst>
                        <p:cond delay="indefinite"/>
                      </p:stCondLst>
                      <p:childTnLst>
                        <p:par>
                          <p:cTn id="477" fill="hold">
                            <p:stCondLst>
                              <p:cond delay="0"/>
                            </p:stCondLst>
                            <p:childTnLst>
                              <p:par>
                                <p:cTn id="47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1" fill="hold">
                      <p:stCondLst>
                        <p:cond delay="indefinite"/>
                      </p:stCondLst>
                      <p:childTnLst>
                        <p:par>
                          <p:cTn id="482" fill="hold">
                            <p:stCondLst>
                              <p:cond delay="0"/>
                            </p:stCondLst>
                            <p:childTnLst>
                              <p:par>
                                <p:cTn id="48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6" fill="hold">
                      <p:stCondLst>
                        <p:cond delay="indefinite"/>
                      </p:stCondLst>
                      <p:childTnLst>
                        <p:par>
                          <p:cTn id="487" fill="hold">
                            <p:stCondLst>
                              <p:cond delay="0"/>
                            </p:stCondLst>
                            <p:childTnLst>
                              <p:par>
                                <p:cTn id="48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1" fill="hold">
                      <p:stCondLst>
                        <p:cond delay="indefinite"/>
                      </p:stCondLst>
                      <p:childTnLst>
                        <p:par>
                          <p:cTn id="492" fill="hold">
                            <p:stCondLst>
                              <p:cond delay="0"/>
                            </p:stCondLst>
                            <p:childTnLst>
                              <p:par>
                                <p:cTn id="493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6" fill="hold">
                      <p:stCondLst>
                        <p:cond delay="indefinite"/>
                      </p:stCondLst>
                      <p:childTnLst>
                        <p:par>
                          <p:cTn id="497" fill="hold">
                            <p:stCondLst>
                              <p:cond delay="0"/>
                            </p:stCondLst>
                            <p:childTnLst>
                              <p:par>
                                <p:cTn id="49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1" fill="hold">
                      <p:stCondLst>
                        <p:cond delay="indefinite"/>
                      </p:stCondLst>
                      <p:childTnLst>
                        <p:par>
                          <p:cTn id="502" fill="hold">
                            <p:stCondLst>
                              <p:cond delay="0"/>
                            </p:stCondLst>
                            <p:childTnLst>
                              <p:par>
                                <p:cTn id="50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6" fill="hold">
                      <p:stCondLst>
                        <p:cond delay="indefinite"/>
                      </p:stCondLst>
                      <p:childTnLst>
                        <p:par>
                          <p:cTn id="507" fill="hold">
                            <p:stCondLst>
                              <p:cond delay="0"/>
                            </p:stCondLst>
                            <p:childTnLst>
                              <p:par>
                                <p:cTn id="50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1" fill="hold">
                      <p:stCondLst>
                        <p:cond delay="indefinite"/>
                      </p:stCondLst>
                      <p:childTnLst>
                        <p:par>
                          <p:cTn id="512" fill="hold">
                            <p:stCondLst>
                              <p:cond delay="0"/>
                            </p:stCondLst>
                            <p:childTnLst>
                              <p:par>
                                <p:cTn id="5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6" fill="hold">
                      <p:stCondLst>
                        <p:cond delay="indefinite"/>
                      </p:stCondLst>
                      <p:childTnLst>
                        <p:par>
                          <p:cTn id="517" fill="hold">
                            <p:stCondLst>
                              <p:cond delay="0"/>
                            </p:stCondLst>
                            <p:childTnLst>
                              <p:par>
                                <p:cTn id="5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0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1" fill="hold">
                      <p:stCondLst>
                        <p:cond delay="indefinite"/>
                      </p:stCondLst>
                      <p:childTnLst>
                        <p:par>
                          <p:cTn id="522" fill="hold">
                            <p:stCondLst>
                              <p:cond delay="0"/>
                            </p:stCondLst>
                            <p:childTnLst>
                              <p:par>
                                <p:cTn id="523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6" grpId="1"/>
      <p:bldP spid="7" grpId="0"/>
      <p:bldP spid="7" grpId="1"/>
      <p:bldP spid="10" grpId="0"/>
      <p:bldP spid="10" grpId="1"/>
      <p:bldP spid="10" grpId="2"/>
      <p:bldP spid="12" grpId="0"/>
      <p:bldP spid="12" grpId="1"/>
      <p:bldP spid="23" grpId="0" animBg="1"/>
      <p:bldP spid="23" grpId="1" animBg="1"/>
      <p:bldP spid="24" grpId="0"/>
      <p:bldP spid="24" grpId="1"/>
      <p:bldP spid="26" grpId="0"/>
      <p:bldP spid="26" grpId="1"/>
      <p:bldP spid="30" grpId="0" animBg="1"/>
      <p:bldP spid="32" grpId="0" animBg="1"/>
      <p:bldP spid="33" grpId="0" animBg="1"/>
      <p:bldP spid="34" grpId="0"/>
      <p:bldP spid="34" grpId="1"/>
      <p:bldP spid="38" grpId="0" animBg="1"/>
      <p:bldP spid="42" grpId="0"/>
      <p:bldP spid="42" grpId="1"/>
      <p:bldP spid="61" grpId="0" animBg="1"/>
      <p:bldP spid="63" grpId="0"/>
      <p:bldP spid="63" grpId="1"/>
      <p:bldP spid="67" grpId="0" animBg="1"/>
      <p:bldP spid="71" grpId="0"/>
      <p:bldP spid="71" grpId="1"/>
      <p:bldP spid="72" grpId="0" animBg="1"/>
      <p:bldP spid="73" grpId="0"/>
      <p:bldP spid="73" grpId="1"/>
      <p:bldP spid="82" grpId="0"/>
      <p:bldP spid="82" grpId="1"/>
      <p:bldP spid="83" grpId="0" animBg="1"/>
      <p:bldP spid="83" grpId="1" animBg="1"/>
      <p:bldP spid="84" grpId="0" animBg="1"/>
      <p:bldP spid="84" grpId="1" animBg="1"/>
      <p:bldP spid="89" grpId="0"/>
      <p:bldP spid="89" grpId="1"/>
      <p:bldP spid="90" grpId="0" animBg="1"/>
      <p:bldP spid="90" grpId="1" animBg="1"/>
      <p:bldP spid="95" grpId="0"/>
      <p:bldP spid="95" grpId="1"/>
      <p:bldP spid="96" grpId="0" animBg="1"/>
      <p:bldP spid="96" grpId="1" animBg="1"/>
      <p:bldP spid="100" grpId="0"/>
      <p:bldP spid="100" grpId="1"/>
      <p:bldP spid="101" grpId="0" animBg="1"/>
      <p:bldP spid="101" grpId="1" animBg="1"/>
      <p:bldP spid="106" grpId="0"/>
      <p:bldP spid="106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3848" y="188640"/>
            <a:ext cx="22573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SassoonPrimaryType" pitchFamily="2" charset="0"/>
              </a:rPr>
              <a:t>Analogue Time</a:t>
            </a:r>
            <a:endParaRPr lang="en-GB" sz="2400" b="1" dirty="0">
              <a:latin typeface="SassoonPrimaryType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1600" y="548680"/>
            <a:ext cx="18902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SassoonPrimaryType" pitchFamily="2" charset="0"/>
              </a:rPr>
              <a:t>Happy Hour</a:t>
            </a:r>
            <a:endParaRPr lang="en-GB" sz="2400" b="1" dirty="0">
              <a:latin typeface="SassoonPrimaryType" pitchFamily="2" charset="0"/>
            </a:endParaRPr>
          </a:p>
        </p:txBody>
      </p:sp>
      <p:pic>
        <p:nvPicPr>
          <p:cNvPr id="6" name="Picture 4" descr="http://www.youdontevenknow.org/wp-content/uploads/2011/07/clock_clip_ar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2060848"/>
            <a:ext cx="3577580" cy="357758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707904" y="1628800"/>
            <a:ext cx="21668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SassoonPrimaryType" pitchFamily="2" charset="0"/>
              </a:rPr>
              <a:t>twelve o’clock</a:t>
            </a:r>
            <a:endParaRPr lang="en-GB" sz="2400" b="1" dirty="0">
              <a:latin typeface="SassoonPrimaryType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36096" y="1844824"/>
            <a:ext cx="17496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SassoonPrimaryType" pitchFamily="2" charset="0"/>
              </a:rPr>
              <a:t>one o’clock</a:t>
            </a:r>
            <a:endParaRPr lang="en-GB" sz="2400" b="1" dirty="0">
              <a:solidFill>
                <a:srgbClr val="00B050"/>
              </a:solidFill>
              <a:latin typeface="SassoonPrimaryType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12160" y="2708920"/>
            <a:ext cx="17849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SassoonPrimaryType" pitchFamily="2" charset="0"/>
              </a:rPr>
              <a:t>two o’clock</a:t>
            </a:r>
            <a:endParaRPr lang="en-GB" sz="2400" b="1" dirty="0">
              <a:solidFill>
                <a:srgbClr val="00B050"/>
              </a:solidFill>
              <a:latin typeface="SassoonPrimaryType" pitchFamily="2" charset="0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4644008" y="1988840"/>
            <a:ext cx="504056" cy="72008"/>
          </a:xfrm>
          <a:custGeom>
            <a:avLst/>
            <a:gdLst>
              <a:gd name="connsiteX0" fmla="*/ 0 w 762000"/>
              <a:gd name="connsiteY0" fmla="*/ 0 h 171450"/>
              <a:gd name="connsiteX1" fmla="*/ 190500 w 762000"/>
              <a:gd name="connsiteY1" fmla="*/ 9525 h 171450"/>
              <a:gd name="connsiteX2" fmla="*/ 504825 w 762000"/>
              <a:gd name="connsiteY2" fmla="*/ 57150 h 171450"/>
              <a:gd name="connsiteX3" fmla="*/ 695325 w 762000"/>
              <a:gd name="connsiteY3" fmla="*/ 133350 h 171450"/>
              <a:gd name="connsiteX4" fmla="*/ 762000 w 762000"/>
              <a:gd name="connsiteY4" fmla="*/ 171450 h 17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2000" h="171450">
                <a:moveTo>
                  <a:pt x="0" y="0"/>
                </a:moveTo>
                <a:cubicBezTo>
                  <a:pt x="53181" y="0"/>
                  <a:pt x="106363" y="0"/>
                  <a:pt x="190500" y="9525"/>
                </a:cubicBezTo>
                <a:cubicBezTo>
                  <a:pt x="274638" y="19050"/>
                  <a:pt x="420688" y="36513"/>
                  <a:pt x="504825" y="57150"/>
                </a:cubicBezTo>
                <a:cubicBezTo>
                  <a:pt x="588962" y="77787"/>
                  <a:pt x="652463" y="114300"/>
                  <a:pt x="695325" y="133350"/>
                </a:cubicBezTo>
                <a:cubicBezTo>
                  <a:pt x="738188" y="152400"/>
                  <a:pt x="750094" y="161925"/>
                  <a:pt x="762000" y="171450"/>
                </a:cubicBezTo>
              </a:path>
            </a:pathLst>
          </a:custGeom>
          <a:solidFill>
            <a:srgbClr val="92D050"/>
          </a:solidFill>
          <a:ln w="57150">
            <a:solidFill>
              <a:srgbClr val="92D050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reeform 16"/>
          <p:cNvSpPr/>
          <p:nvPr/>
        </p:nvSpPr>
        <p:spPr>
          <a:xfrm rot="448829">
            <a:off x="5526133" y="2232079"/>
            <a:ext cx="438065" cy="305610"/>
          </a:xfrm>
          <a:custGeom>
            <a:avLst/>
            <a:gdLst>
              <a:gd name="connsiteX0" fmla="*/ 0 w 619125"/>
              <a:gd name="connsiteY0" fmla="*/ 0 h 542925"/>
              <a:gd name="connsiteX1" fmla="*/ 342900 w 619125"/>
              <a:gd name="connsiteY1" fmla="*/ 219075 h 542925"/>
              <a:gd name="connsiteX2" fmla="*/ 542925 w 619125"/>
              <a:gd name="connsiteY2" fmla="*/ 419100 h 542925"/>
              <a:gd name="connsiteX3" fmla="*/ 619125 w 619125"/>
              <a:gd name="connsiteY3" fmla="*/ 542925 h 542925"/>
              <a:gd name="connsiteX4" fmla="*/ 619125 w 619125"/>
              <a:gd name="connsiteY4" fmla="*/ 542925 h 542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9125" h="542925">
                <a:moveTo>
                  <a:pt x="0" y="0"/>
                </a:moveTo>
                <a:cubicBezTo>
                  <a:pt x="126206" y="74612"/>
                  <a:pt x="252413" y="149225"/>
                  <a:pt x="342900" y="219075"/>
                </a:cubicBezTo>
                <a:cubicBezTo>
                  <a:pt x="433388" y="288925"/>
                  <a:pt x="496888" y="365125"/>
                  <a:pt x="542925" y="419100"/>
                </a:cubicBezTo>
                <a:cubicBezTo>
                  <a:pt x="588962" y="473075"/>
                  <a:pt x="619125" y="542925"/>
                  <a:pt x="619125" y="542925"/>
                </a:cubicBezTo>
                <a:lnTo>
                  <a:pt x="619125" y="542925"/>
                </a:lnTo>
              </a:path>
            </a:pathLst>
          </a:cu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6300192" y="3645024"/>
            <a:ext cx="1953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SassoonPrimaryType" pitchFamily="2" charset="0"/>
              </a:rPr>
              <a:t>three o’clock</a:t>
            </a:r>
            <a:endParaRPr lang="en-GB" sz="2400" b="1" dirty="0">
              <a:solidFill>
                <a:srgbClr val="00B050"/>
              </a:solidFill>
              <a:latin typeface="SassoonPrimaryType" pitchFamily="2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4644008" y="3140968"/>
            <a:ext cx="0" cy="72008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4644008" y="3140968"/>
            <a:ext cx="360040" cy="648072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4644008" y="3429000"/>
            <a:ext cx="648072" cy="43204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644008" y="3861048"/>
            <a:ext cx="648072" cy="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984" y="1484784"/>
            <a:ext cx="484037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03766">
            <a:off x="5483971" y="1703028"/>
            <a:ext cx="484037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3341693">
            <a:off x="6246220" y="2551406"/>
            <a:ext cx="484037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021117">
            <a:off x="6499932" y="3557010"/>
            <a:ext cx="484037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332656"/>
            <a:ext cx="484037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6" name="Straight Arrow Connector 105"/>
          <p:cNvCxnSpPr/>
          <p:nvPr/>
        </p:nvCxnSpPr>
        <p:spPr>
          <a:xfrm flipV="1">
            <a:off x="4644008" y="3068960"/>
            <a:ext cx="216024" cy="7920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03766">
            <a:off x="5051922" y="1559012"/>
            <a:ext cx="484037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3" name="TextBox 112"/>
          <p:cNvSpPr txBox="1"/>
          <p:nvPr/>
        </p:nvSpPr>
        <p:spPr>
          <a:xfrm>
            <a:off x="5076056" y="1700808"/>
            <a:ext cx="25417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SassoonPrimaryType" pitchFamily="2" charset="0"/>
              </a:rPr>
              <a:t>half past twelve</a:t>
            </a:r>
            <a:endParaRPr lang="en-GB" sz="2400" b="1" dirty="0">
              <a:solidFill>
                <a:srgbClr val="00B050"/>
              </a:solidFill>
              <a:latin typeface="SassoonPrimaryType" pitchFamily="2" charset="0"/>
            </a:endParaRPr>
          </a:p>
        </p:txBody>
      </p:sp>
      <p:sp>
        <p:nvSpPr>
          <p:cNvPr id="115" name="Freeform 114"/>
          <p:cNvSpPr/>
          <p:nvPr/>
        </p:nvSpPr>
        <p:spPr>
          <a:xfrm>
            <a:off x="5133975" y="2047875"/>
            <a:ext cx="419100" cy="180975"/>
          </a:xfrm>
          <a:custGeom>
            <a:avLst/>
            <a:gdLst>
              <a:gd name="connsiteX0" fmla="*/ 0 w 419100"/>
              <a:gd name="connsiteY0" fmla="*/ 0 h 180975"/>
              <a:gd name="connsiteX1" fmla="*/ 257175 w 419100"/>
              <a:gd name="connsiteY1" fmla="*/ 76200 h 180975"/>
              <a:gd name="connsiteX2" fmla="*/ 419100 w 419100"/>
              <a:gd name="connsiteY2" fmla="*/ 180975 h 180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9100" h="180975">
                <a:moveTo>
                  <a:pt x="0" y="0"/>
                </a:moveTo>
                <a:cubicBezTo>
                  <a:pt x="93662" y="23018"/>
                  <a:pt x="187325" y="46037"/>
                  <a:pt x="257175" y="76200"/>
                </a:cubicBezTo>
                <a:cubicBezTo>
                  <a:pt x="327025" y="106363"/>
                  <a:pt x="373062" y="143669"/>
                  <a:pt x="419100" y="180975"/>
                </a:cubicBezTo>
              </a:path>
            </a:pathLst>
          </a:custGeom>
          <a:solidFill>
            <a:srgbClr val="FF0000"/>
          </a:solidFill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7" name="Straight Arrow Connector 116"/>
          <p:cNvCxnSpPr/>
          <p:nvPr/>
        </p:nvCxnSpPr>
        <p:spPr>
          <a:xfrm flipV="1">
            <a:off x="4644008" y="3212976"/>
            <a:ext cx="576064" cy="648072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677363">
            <a:off x="5953988" y="2065438"/>
            <a:ext cx="484037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" name="TextBox 122"/>
          <p:cNvSpPr txBox="1"/>
          <p:nvPr/>
        </p:nvSpPr>
        <p:spPr>
          <a:xfrm>
            <a:off x="5724128" y="2276872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SassoonPrimaryType" pitchFamily="2" charset="0"/>
              </a:rPr>
              <a:t>half past one</a:t>
            </a:r>
            <a:endParaRPr lang="en-GB" sz="2400" b="1" dirty="0">
              <a:solidFill>
                <a:srgbClr val="00B050"/>
              </a:solidFill>
              <a:latin typeface="SassoonPrimaryType" pitchFamily="2" charset="0"/>
            </a:endParaRPr>
          </a:p>
        </p:txBody>
      </p:sp>
      <p:sp>
        <p:nvSpPr>
          <p:cNvPr id="124" name="Freeform 123"/>
          <p:cNvSpPr/>
          <p:nvPr/>
        </p:nvSpPr>
        <p:spPr>
          <a:xfrm rot="2008628">
            <a:off x="5885674" y="2655552"/>
            <a:ext cx="419100" cy="180975"/>
          </a:xfrm>
          <a:custGeom>
            <a:avLst/>
            <a:gdLst>
              <a:gd name="connsiteX0" fmla="*/ 0 w 419100"/>
              <a:gd name="connsiteY0" fmla="*/ 0 h 180975"/>
              <a:gd name="connsiteX1" fmla="*/ 257175 w 419100"/>
              <a:gd name="connsiteY1" fmla="*/ 76200 h 180975"/>
              <a:gd name="connsiteX2" fmla="*/ 419100 w 419100"/>
              <a:gd name="connsiteY2" fmla="*/ 180975 h 180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9100" h="180975">
                <a:moveTo>
                  <a:pt x="0" y="0"/>
                </a:moveTo>
                <a:cubicBezTo>
                  <a:pt x="93662" y="23018"/>
                  <a:pt x="187325" y="46037"/>
                  <a:pt x="257175" y="76200"/>
                </a:cubicBezTo>
                <a:cubicBezTo>
                  <a:pt x="327025" y="106363"/>
                  <a:pt x="373062" y="143669"/>
                  <a:pt x="419100" y="180975"/>
                </a:cubicBezTo>
              </a:path>
            </a:pathLst>
          </a:custGeom>
          <a:solidFill>
            <a:srgbClr val="FF0000"/>
          </a:solidFill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5" name="Straight Arrow Connector 124"/>
          <p:cNvCxnSpPr/>
          <p:nvPr/>
        </p:nvCxnSpPr>
        <p:spPr>
          <a:xfrm flipV="1">
            <a:off x="4644008" y="3645024"/>
            <a:ext cx="864096" cy="216024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4391656">
            <a:off x="6444979" y="3010286"/>
            <a:ext cx="484037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2" name="TextBox 131"/>
          <p:cNvSpPr txBox="1"/>
          <p:nvPr/>
        </p:nvSpPr>
        <p:spPr>
          <a:xfrm>
            <a:off x="6228184" y="3140968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SassoonPrimaryType" pitchFamily="2" charset="0"/>
              </a:rPr>
              <a:t>half past two</a:t>
            </a:r>
            <a:endParaRPr lang="en-GB" sz="2400" b="1" dirty="0">
              <a:solidFill>
                <a:srgbClr val="00B050"/>
              </a:solidFill>
              <a:latin typeface="SassoonPrimaryType" pitchFamily="2" charset="0"/>
            </a:endParaRPr>
          </a:p>
        </p:txBody>
      </p:sp>
      <p:sp>
        <p:nvSpPr>
          <p:cNvPr id="135" name="Freeform 134"/>
          <p:cNvSpPr/>
          <p:nvPr/>
        </p:nvSpPr>
        <p:spPr>
          <a:xfrm>
            <a:off x="6228184" y="2924944"/>
            <a:ext cx="171450" cy="476250"/>
          </a:xfrm>
          <a:custGeom>
            <a:avLst/>
            <a:gdLst>
              <a:gd name="connsiteX0" fmla="*/ 0 w 171450"/>
              <a:gd name="connsiteY0" fmla="*/ 0 h 476250"/>
              <a:gd name="connsiteX1" fmla="*/ 142875 w 171450"/>
              <a:gd name="connsiteY1" fmla="*/ 314325 h 476250"/>
              <a:gd name="connsiteX2" fmla="*/ 171450 w 171450"/>
              <a:gd name="connsiteY2" fmla="*/ 476250 h 476250"/>
              <a:gd name="connsiteX3" fmla="*/ 171450 w 171450"/>
              <a:gd name="connsiteY3" fmla="*/ 476250 h 476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450" h="476250">
                <a:moveTo>
                  <a:pt x="0" y="0"/>
                </a:moveTo>
                <a:cubicBezTo>
                  <a:pt x="57150" y="117475"/>
                  <a:pt x="114300" y="234950"/>
                  <a:pt x="142875" y="314325"/>
                </a:cubicBezTo>
                <a:cubicBezTo>
                  <a:pt x="171450" y="393700"/>
                  <a:pt x="171450" y="476250"/>
                  <a:pt x="171450" y="476250"/>
                </a:cubicBezTo>
                <a:lnTo>
                  <a:pt x="171450" y="476250"/>
                </a:lnTo>
              </a:path>
            </a:pathLst>
          </a:cu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7" name="Freeform 136"/>
          <p:cNvSpPr/>
          <p:nvPr/>
        </p:nvSpPr>
        <p:spPr>
          <a:xfrm rot="3879085">
            <a:off x="6178975" y="3524831"/>
            <a:ext cx="477991" cy="168378"/>
          </a:xfrm>
          <a:custGeom>
            <a:avLst/>
            <a:gdLst>
              <a:gd name="connsiteX0" fmla="*/ 0 w 419100"/>
              <a:gd name="connsiteY0" fmla="*/ 0 h 180975"/>
              <a:gd name="connsiteX1" fmla="*/ 257175 w 419100"/>
              <a:gd name="connsiteY1" fmla="*/ 76200 h 180975"/>
              <a:gd name="connsiteX2" fmla="*/ 419100 w 419100"/>
              <a:gd name="connsiteY2" fmla="*/ 180975 h 180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9100" h="180975">
                <a:moveTo>
                  <a:pt x="0" y="0"/>
                </a:moveTo>
                <a:cubicBezTo>
                  <a:pt x="93662" y="23018"/>
                  <a:pt x="187325" y="46037"/>
                  <a:pt x="257175" y="76200"/>
                </a:cubicBezTo>
                <a:cubicBezTo>
                  <a:pt x="327025" y="106363"/>
                  <a:pt x="373062" y="143669"/>
                  <a:pt x="419100" y="180975"/>
                </a:cubicBezTo>
              </a:path>
            </a:pathLst>
          </a:custGeom>
          <a:solidFill>
            <a:srgbClr val="FF0000"/>
          </a:solidFill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TextBox 137"/>
          <p:cNvSpPr txBox="1"/>
          <p:nvPr/>
        </p:nvSpPr>
        <p:spPr>
          <a:xfrm>
            <a:off x="4716016" y="1628800"/>
            <a:ext cx="18065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00B050"/>
                </a:solidFill>
                <a:latin typeface="SassoonPrimaryType" pitchFamily="2" charset="0"/>
              </a:rPr>
              <a:t>past twelve</a:t>
            </a:r>
            <a:endParaRPr lang="en-GB" sz="2400" b="1" dirty="0">
              <a:solidFill>
                <a:srgbClr val="00B050"/>
              </a:solidFill>
              <a:latin typeface="SassoonPrimaryType" pitchFamily="2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5292080" y="1772816"/>
            <a:ext cx="1072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  <a:latin typeface="SassoonPrimaryType" pitchFamily="2" charset="0"/>
              </a:rPr>
              <a:t>to one</a:t>
            </a:r>
            <a:endParaRPr lang="en-GB" sz="2400" b="1" dirty="0">
              <a:solidFill>
                <a:srgbClr val="FF0000"/>
              </a:solidFill>
              <a:latin typeface="SassoonPrimaryType" pitchFamily="2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5580112" y="2060848"/>
            <a:ext cx="13892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00B050"/>
                </a:solidFill>
                <a:latin typeface="SassoonPrimaryType" pitchFamily="2" charset="0"/>
              </a:rPr>
              <a:t>past one</a:t>
            </a:r>
            <a:endParaRPr lang="en-GB" sz="2400" b="1" dirty="0">
              <a:solidFill>
                <a:srgbClr val="00B050"/>
              </a:solidFill>
              <a:latin typeface="SassoonPrimaryType" pitchFamily="2" charset="0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6084168" y="2420888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  <a:latin typeface="SassoonPrimaryType" pitchFamily="2" charset="0"/>
              </a:rPr>
              <a:t>to two</a:t>
            </a:r>
            <a:endParaRPr lang="en-GB" sz="2400" b="1" dirty="0">
              <a:solidFill>
                <a:srgbClr val="FF0000"/>
              </a:solidFill>
              <a:latin typeface="SassoonPrimaryType" pitchFamily="2" charset="0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6228184" y="2852936"/>
            <a:ext cx="1426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00B050"/>
                </a:solidFill>
                <a:latin typeface="SassoonPrimaryType" pitchFamily="2" charset="0"/>
              </a:rPr>
              <a:t>past two</a:t>
            </a:r>
            <a:endParaRPr lang="en-GB" sz="2400" b="1" dirty="0">
              <a:solidFill>
                <a:srgbClr val="00B050"/>
              </a:solidFill>
              <a:latin typeface="SassoonPrimaryType" pitchFamily="2" charset="0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6372200" y="3356992"/>
            <a:ext cx="12766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  <a:latin typeface="SassoonPrimaryType" pitchFamily="2" charset="0"/>
              </a:rPr>
              <a:t>to three</a:t>
            </a:r>
            <a:endParaRPr lang="en-GB" sz="2400" b="1" dirty="0">
              <a:solidFill>
                <a:srgbClr val="FF0000"/>
              </a:solidFill>
              <a:latin typeface="SassoonPrimaryType" pitchFamily="2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5940152" y="188640"/>
            <a:ext cx="252028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31550" cmpd="sng">
                  <a:solidFill>
                    <a:srgbClr val="FF0000"/>
                  </a:solidFill>
                  <a:prstDash val="solid"/>
                </a:ln>
                <a:solidFill>
                  <a:srgbClr val="E94727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to o’clock</a:t>
            </a:r>
            <a:endParaRPr lang="en-US" sz="4000" b="1" cap="none" spc="0" dirty="0">
              <a:ln w="31550" cmpd="sng">
                <a:solidFill>
                  <a:srgbClr val="FF0000"/>
                </a:solidFill>
                <a:prstDash val="solid"/>
              </a:ln>
              <a:solidFill>
                <a:srgbClr val="E94727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5580112" y="116632"/>
            <a:ext cx="266429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31550" cmpd="sng">
                  <a:solidFill>
                    <a:srgbClr val="00B05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past o’clock</a:t>
            </a:r>
            <a:endParaRPr lang="en-US" sz="4000" b="1" cap="none" spc="0" dirty="0">
              <a:ln w="31550" cmpd="sng">
                <a:solidFill>
                  <a:srgbClr val="00B050"/>
                </a:solidFill>
                <a:prstDash val="solid"/>
              </a:ln>
              <a:solidFill>
                <a:srgbClr val="92D05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5868144" y="260648"/>
            <a:ext cx="2160240" cy="7078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31550" cmpd="sng">
                  <a:solidFill>
                    <a:schemeClr val="tx1"/>
                  </a:soli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o’clock</a:t>
            </a:r>
            <a:endParaRPr lang="en-US" sz="4000" b="1" cap="none" spc="0" dirty="0">
              <a:ln w="31550" cmpd="sng">
                <a:solidFill>
                  <a:schemeClr val="tx1"/>
                </a:solidFill>
                <a:prstDash val="solid"/>
              </a:ln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1" dur="8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2" dur="8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8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8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8" dur="8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9" dur="8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8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134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5" dur="8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6" dur="8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8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181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2" dur="8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3" dur="8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4" dur="8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228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9" dur="8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0" dur="8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1" dur="8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27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0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6" dur="8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7" dur="8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8" dur="8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322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>
                      <p:stCondLst>
                        <p:cond delay="indefinite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8" grpId="1"/>
      <p:bldP spid="10" grpId="0"/>
      <p:bldP spid="10" grpId="1"/>
      <p:bldP spid="14" grpId="0"/>
      <p:bldP spid="14" grpId="1"/>
      <p:bldP spid="16" grpId="0" animBg="1"/>
      <p:bldP spid="17" grpId="0" animBg="1"/>
      <p:bldP spid="19" grpId="0"/>
      <p:bldP spid="19" grpId="1"/>
      <p:bldP spid="113" grpId="0"/>
      <p:bldP spid="113" grpId="1"/>
      <p:bldP spid="115" grpId="0" animBg="1"/>
      <p:bldP spid="123" grpId="0"/>
      <p:bldP spid="123" grpId="1"/>
      <p:bldP spid="124" grpId="0" animBg="1"/>
      <p:bldP spid="132" grpId="0"/>
      <p:bldP spid="132" grpId="1"/>
      <p:bldP spid="135" grpId="0" animBg="1"/>
      <p:bldP spid="137" grpId="0" animBg="1"/>
      <p:bldP spid="138" grpId="0"/>
      <p:bldP spid="138" grpId="1"/>
      <p:bldP spid="139" grpId="0"/>
      <p:bldP spid="139" grpId="1"/>
      <p:bldP spid="140" grpId="0"/>
      <p:bldP spid="140" grpId="1"/>
      <p:bldP spid="141" grpId="0"/>
      <p:bldP spid="141" grpId="1"/>
      <p:bldP spid="142" grpId="0"/>
      <p:bldP spid="142" grpId="1"/>
      <p:bldP spid="143" grpId="0"/>
      <p:bldP spid="143" grpId="1"/>
      <p:bldP spid="74" grpId="0"/>
      <p:bldP spid="74" grpId="1"/>
      <p:bldP spid="75" grpId="0"/>
      <p:bldP spid="75" grpId="1"/>
      <p:bldP spid="76" grpId="0" animBg="1"/>
      <p:bldP spid="76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94</Words>
  <Application>Microsoft Office PowerPoint</Application>
  <PresentationFormat>On-screen Show (4:3)</PresentationFormat>
  <Paragraphs>37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Jill</dc:creator>
  <cp:lastModifiedBy>Gareth Pitchford</cp:lastModifiedBy>
  <cp:revision>27</cp:revision>
  <dcterms:created xsi:type="dcterms:W3CDTF">2011-09-25T15:39:14Z</dcterms:created>
  <dcterms:modified xsi:type="dcterms:W3CDTF">2011-10-05T08:43:00Z</dcterms:modified>
</cp:coreProperties>
</file>