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F2922-28C1-4E0D-9E14-95CF77C43E90}" type="datetimeFigureOut">
              <a:rPr lang="en-US" smtClean="0"/>
              <a:t>6/25/2012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D854A-BE5B-4F01-B384-1DC2D8F945BC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divide larger numbers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 can divide by chunking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If you had a large bag of sweets how would you share them?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Consider </a:t>
            </a:r>
            <a:r>
              <a:rPr lang="en-GB" dirty="0" smtClean="0">
                <a:solidFill>
                  <a:srgbClr val="0070C0"/>
                </a:solidFill>
              </a:rPr>
              <a:t>450 sweets </a:t>
            </a:r>
            <a:r>
              <a:rPr lang="en-GB" dirty="0" smtClean="0"/>
              <a:t>÷ </a:t>
            </a:r>
            <a:r>
              <a:rPr lang="en-GB" dirty="0" smtClean="0">
                <a:solidFill>
                  <a:srgbClr val="00B050"/>
                </a:solidFill>
              </a:rPr>
              <a:t>30 children</a:t>
            </a:r>
          </a:p>
          <a:p>
            <a:pPr>
              <a:buNone/>
            </a:pPr>
            <a:endParaRPr lang="en-GB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GB" dirty="0" smtClean="0"/>
              <a:t>You can see that there are a lot more than 30 sweets so the children would get more than one each.</a:t>
            </a:r>
            <a:endParaRPr lang="en-GB" dirty="0"/>
          </a:p>
          <a:p>
            <a:pPr>
              <a:buNone/>
            </a:pPr>
            <a:r>
              <a:rPr lang="en-GB" dirty="0" smtClean="0"/>
              <a:t>Could we give them 10 each?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Yes! 10 x 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 = 300 so we have enough.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we shared them all?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dirty="0" smtClean="0"/>
              <a:t>No we still have some left to share.</a:t>
            </a:r>
          </a:p>
          <a:p>
            <a:pPr algn="ctr">
              <a:buNone/>
            </a:pPr>
            <a:r>
              <a:rPr lang="en-GB" dirty="0" smtClean="0">
                <a:solidFill>
                  <a:srgbClr val="00B0F0"/>
                </a:solidFill>
              </a:rPr>
              <a:t>450</a:t>
            </a:r>
            <a:r>
              <a:rPr lang="en-GB" dirty="0" smtClean="0"/>
              <a:t> – </a:t>
            </a:r>
            <a:r>
              <a:rPr lang="en-GB" dirty="0" smtClean="0">
                <a:solidFill>
                  <a:srgbClr val="00B0F0"/>
                </a:solidFill>
              </a:rPr>
              <a:t>300</a:t>
            </a:r>
            <a:r>
              <a:rPr lang="en-GB" dirty="0" smtClean="0"/>
              <a:t> = </a:t>
            </a:r>
            <a:r>
              <a:rPr lang="en-GB" dirty="0" smtClean="0">
                <a:solidFill>
                  <a:srgbClr val="00B0F0"/>
                </a:solidFill>
              </a:rPr>
              <a:t>150</a:t>
            </a:r>
            <a:r>
              <a:rPr lang="en-GB" dirty="0" smtClean="0"/>
              <a:t>  </a:t>
            </a:r>
          </a:p>
          <a:p>
            <a:pPr algn="ctr">
              <a:buNone/>
            </a:pPr>
            <a:r>
              <a:rPr lang="en-GB" dirty="0" smtClean="0"/>
              <a:t>So we have 150 sweets left to share next.</a:t>
            </a:r>
          </a:p>
          <a:p>
            <a:pPr>
              <a:buNone/>
            </a:pPr>
            <a:r>
              <a:rPr lang="en-GB" dirty="0" smtClean="0"/>
              <a:t>Can we give them 10 each again?  </a:t>
            </a:r>
          </a:p>
          <a:p>
            <a:pPr>
              <a:buNone/>
            </a:pPr>
            <a:r>
              <a:rPr lang="en-GB" dirty="0" smtClean="0"/>
              <a:t>No! 10 x 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=300 we don’t have enough.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Can we give them 5 each?  </a:t>
            </a:r>
          </a:p>
          <a:p>
            <a:pPr>
              <a:buNone/>
            </a:pPr>
            <a:r>
              <a:rPr lang="en-GB" dirty="0" smtClean="0"/>
              <a:t>Yes! 5 x 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 = 150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Let’s picture it.</a:t>
            </a:r>
            <a:endParaRPr lang="en-GB" dirty="0"/>
          </a:p>
        </p:txBody>
      </p:sp>
      <p:pic>
        <p:nvPicPr>
          <p:cNvPr id="1026" name="Picture 2" descr="C:\Users\Jo\AppData\Local\Microsoft\Windows\Temporary Internet Files\Content.IE5\G63IVGFT\MC900433817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00174"/>
            <a:ext cx="562649" cy="562649"/>
          </a:xfrm>
          <a:prstGeom prst="rect">
            <a:avLst/>
          </a:prstGeom>
          <a:noFill/>
        </p:spPr>
      </p:pic>
      <p:pic>
        <p:nvPicPr>
          <p:cNvPr id="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562649" cy="562649"/>
          </a:xfrm>
          <a:prstGeom prst="rect">
            <a:avLst/>
          </a:prstGeom>
          <a:noFill/>
        </p:spPr>
      </p:pic>
      <p:pic>
        <p:nvPicPr>
          <p:cNvPr id="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500174"/>
            <a:ext cx="562649" cy="562649"/>
          </a:xfrm>
          <a:prstGeom prst="rect">
            <a:avLst/>
          </a:prstGeom>
          <a:noFill/>
        </p:spPr>
      </p:pic>
      <p:pic>
        <p:nvPicPr>
          <p:cNvPr id="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500174"/>
            <a:ext cx="562649" cy="562649"/>
          </a:xfrm>
          <a:prstGeom prst="rect">
            <a:avLst/>
          </a:prstGeom>
          <a:noFill/>
        </p:spPr>
      </p:pic>
      <p:pic>
        <p:nvPicPr>
          <p:cNvPr id="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00174"/>
            <a:ext cx="562649" cy="562649"/>
          </a:xfrm>
          <a:prstGeom prst="rect">
            <a:avLst/>
          </a:prstGeom>
          <a:noFill/>
        </p:spPr>
      </p:pic>
      <p:pic>
        <p:nvPicPr>
          <p:cNvPr id="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562649" cy="562649"/>
          </a:xfrm>
          <a:prstGeom prst="rect">
            <a:avLst/>
          </a:prstGeom>
          <a:noFill/>
        </p:spPr>
      </p:pic>
      <p:pic>
        <p:nvPicPr>
          <p:cNvPr id="1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74"/>
            <a:ext cx="562649" cy="562649"/>
          </a:xfrm>
          <a:prstGeom prst="rect">
            <a:avLst/>
          </a:prstGeom>
          <a:noFill/>
        </p:spPr>
      </p:pic>
      <p:pic>
        <p:nvPicPr>
          <p:cNvPr id="1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500174"/>
            <a:ext cx="562649" cy="562649"/>
          </a:xfrm>
          <a:prstGeom prst="rect">
            <a:avLst/>
          </a:prstGeom>
          <a:noFill/>
        </p:spPr>
      </p:pic>
      <p:pic>
        <p:nvPicPr>
          <p:cNvPr id="1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500174"/>
            <a:ext cx="562649" cy="562649"/>
          </a:xfrm>
          <a:prstGeom prst="rect">
            <a:avLst/>
          </a:prstGeom>
          <a:noFill/>
        </p:spPr>
      </p:pic>
      <p:pic>
        <p:nvPicPr>
          <p:cNvPr id="1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1500174"/>
            <a:ext cx="562649" cy="562649"/>
          </a:xfrm>
          <a:prstGeom prst="rect">
            <a:avLst/>
          </a:prstGeom>
          <a:noFill/>
        </p:spPr>
      </p:pic>
      <p:pic>
        <p:nvPicPr>
          <p:cNvPr id="1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000636"/>
            <a:ext cx="562649" cy="562649"/>
          </a:xfrm>
          <a:prstGeom prst="rect">
            <a:avLst/>
          </a:prstGeom>
          <a:noFill/>
        </p:spPr>
      </p:pic>
      <p:pic>
        <p:nvPicPr>
          <p:cNvPr id="1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636"/>
            <a:ext cx="562649" cy="562649"/>
          </a:xfrm>
          <a:prstGeom prst="rect">
            <a:avLst/>
          </a:prstGeom>
          <a:noFill/>
        </p:spPr>
      </p:pic>
      <p:pic>
        <p:nvPicPr>
          <p:cNvPr id="1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5000636"/>
            <a:ext cx="562649" cy="562649"/>
          </a:xfrm>
          <a:prstGeom prst="rect">
            <a:avLst/>
          </a:prstGeom>
          <a:noFill/>
        </p:spPr>
      </p:pic>
      <p:pic>
        <p:nvPicPr>
          <p:cNvPr id="2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5000636"/>
            <a:ext cx="562649" cy="562649"/>
          </a:xfrm>
          <a:prstGeom prst="rect">
            <a:avLst/>
          </a:prstGeom>
          <a:noFill/>
        </p:spPr>
      </p:pic>
      <p:pic>
        <p:nvPicPr>
          <p:cNvPr id="2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00636"/>
            <a:ext cx="562649" cy="562649"/>
          </a:xfrm>
          <a:prstGeom prst="rect">
            <a:avLst/>
          </a:prstGeom>
          <a:noFill/>
        </p:spPr>
      </p:pic>
      <p:pic>
        <p:nvPicPr>
          <p:cNvPr id="2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636"/>
            <a:ext cx="562649" cy="562649"/>
          </a:xfrm>
          <a:prstGeom prst="rect">
            <a:avLst/>
          </a:prstGeom>
          <a:noFill/>
        </p:spPr>
      </p:pic>
      <p:pic>
        <p:nvPicPr>
          <p:cNvPr id="2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5000636"/>
            <a:ext cx="562649" cy="562649"/>
          </a:xfrm>
          <a:prstGeom prst="rect">
            <a:avLst/>
          </a:prstGeom>
          <a:noFill/>
        </p:spPr>
      </p:pic>
      <p:pic>
        <p:nvPicPr>
          <p:cNvPr id="24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000636"/>
            <a:ext cx="562649" cy="562649"/>
          </a:xfrm>
          <a:prstGeom prst="rect">
            <a:avLst/>
          </a:prstGeom>
          <a:noFill/>
        </p:spPr>
      </p:pic>
      <p:pic>
        <p:nvPicPr>
          <p:cNvPr id="2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00636"/>
            <a:ext cx="562649" cy="562649"/>
          </a:xfrm>
          <a:prstGeom prst="rect">
            <a:avLst/>
          </a:prstGeom>
          <a:noFill/>
        </p:spPr>
      </p:pic>
      <p:pic>
        <p:nvPicPr>
          <p:cNvPr id="2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5000636"/>
            <a:ext cx="562649" cy="562649"/>
          </a:xfrm>
          <a:prstGeom prst="rect">
            <a:avLst/>
          </a:prstGeom>
          <a:noFill/>
        </p:spPr>
      </p:pic>
      <p:pic>
        <p:nvPicPr>
          <p:cNvPr id="2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071810"/>
            <a:ext cx="562649" cy="562649"/>
          </a:xfrm>
          <a:prstGeom prst="rect">
            <a:avLst/>
          </a:prstGeom>
          <a:noFill/>
        </p:spPr>
      </p:pic>
      <p:pic>
        <p:nvPicPr>
          <p:cNvPr id="2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71810"/>
            <a:ext cx="562649" cy="562649"/>
          </a:xfrm>
          <a:prstGeom prst="rect">
            <a:avLst/>
          </a:prstGeom>
          <a:noFill/>
        </p:spPr>
      </p:pic>
      <p:pic>
        <p:nvPicPr>
          <p:cNvPr id="2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071810"/>
            <a:ext cx="562649" cy="562649"/>
          </a:xfrm>
          <a:prstGeom prst="rect">
            <a:avLst/>
          </a:prstGeom>
          <a:noFill/>
        </p:spPr>
      </p:pic>
      <p:pic>
        <p:nvPicPr>
          <p:cNvPr id="3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71810"/>
            <a:ext cx="562649" cy="562649"/>
          </a:xfrm>
          <a:prstGeom prst="rect">
            <a:avLst/>
          </a:prstGeom>
          <a:noFill/>
        </p:spPr>
      </p:pic>
      <p:pic>
        <p:nvPicPr>
          <p:cNvPr id="3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071810"/>
            <a:ext cx="562649" cy="562649"/>
          </a:xfrm>
          <a:prstGeom prst="rect">
            <a:avLst/>
          </a:prstGeom>
          <a:noFill/>
        </p:spPr>
      </p:pic>
      <p:pic>
        <p:nvPicPr>
          <p:cNvPr id="3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71810"/>
            <a:ext cx="562649" cy="562649"/>
          </a:xfrm>
          <a:prstGeom prst="rect">
            <a:avLst/>
          </a:prstGeom>
          <a:noFill/>
        </p:spPr>
      </p:pic>
      <p:pic>
        <p:nvPicPr>
          <p:cNvPr id="3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071810"/>
            <a:ext cx="562649" cy="562649"/>
          </a:xfrm>
          <a:prstGeom prst="rect">
            <a:avLst/>
          </a:prstGeom>
          <a:noFill/>
        </p:spPr>
      </p:pic>
      <p:pic>
        <p:nvPicPr>
          <p:cNvPr id="34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071810"/>
            <a:ext cx="562649" cy="562649"/>
          </a:xfrm>
          <a:prstGeom prst="rect">
            <a:avLst/>
          </a:prstGeom>
          <a:noFill/>
        </p:spPr>
      </p:pic>
      <p:pic>
        <p:nvPicPr>
          <p:cNvPr id="3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3071810"/>
            <a:ext cx="562649" cy="562649"/>
          </a:xfrm>
          <a:prstGeom prst="rect">
            <a:avLst/>
          </a:prstGeom>
          <a:noFill/>
        </p:spPr>
      </p:pic>
      <p:pic>
        <p:nvPicPr>
          <p:cNvPr id="3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3071810"/>
            <a:ext cx="562649" cy="562649"/>
          </a:xfrm>
          <a:prstGeom prst="rect">
            <a:avLst/>
          </a:prstGeom>
          <a:noFill/>
        </p:spPr>
      </p:pic>
      <p:grpSp>
        <p:nvGrpSpPr>
          <p:cNvPr id="97" name="Group 96"/>
          <p:cNvGrpSpPr/>
          <p:nvPr/>
        </p:nvGrpSpPr>
        <p:grpSpPr>
          <a:xfrm>
            <a:off x="428596" y="2643182"/>
            <a:ext cx="8429683" cy="285752"/>
            <a:chOff x="428596" y="2643182"/>
            <a:chExt cx="8429683" cy="285752"/>
          </a:xfrm>
        </p:grpSpPr>
        <p:grpSp>
          <p:nvGrpSpPr>
            <p:cNvPr id="69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02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02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0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7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3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7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6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7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9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8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2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8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5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8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8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8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91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9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94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9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98" name="Group 97"/>
          <p:cNvGrpSpPr/>
          <p:nvPr/>
        </p:nvGrpSpPr>
        <p:grpSpPr>
          <a:xfrm>
            <a:off x="285720" y="4357694"/>
            <a:ext cx="8429683" cy="285752"/>
            <a:chOff x="428596" y="2643182"/>
            <a:chExt cx="8429683" cy="285752"/>
          </a:xfrm>
        </p:grpSpPr>
        <p:grpSp>
          <p:nvGrpSpPr>
            <p:cNvPr id="99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2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0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12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1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12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2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12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3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11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4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11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5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11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6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11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7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11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8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10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29" name="Group 128"/>
          <p:cNvGrpSpPr/>
          <p:nvPr/>
        </p:nvGrpSpPr>
        <p:grpSpPr>
          <a:xfrm>
            <a:off x="285720" y="6143644"/>
            <a:ext cx="8429683" cy="285752"/>
            <a:chOff x="428596" y="2643182"/>
            <a:chExt cx="8429683" cy="285752"/>
          </a:xfrm>
        </p:grpSpPr>
        <p:grpSp>
          <p:nvGrpSpPr>
            <p:cNvPr id="130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5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1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15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2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15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3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15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4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15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5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14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6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14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7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14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8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14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9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14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5" name="Group 14"/>
          <p:cNvGrpSpPr/>
          <p:nvPr/>
        </p:nvGrpSpPr>
        <p:grpSpPr>
          <a:xfrm>
            <a:off x="461605" y="2062823"/>
            <a:ext cx="8298118" cy="601552"/>
            <a:chOff x="461605" y="2062823"/>
            <a:chExt cx="8298118" cy="601552"/>
          </a:xfrm>
        </p:grpSpPr>
        <p:grpSp>
          <p:nvGrpSpPr>
            <p:cNvPr id="14" name="Group 13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3" name="Picture 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" name="Picture 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0" name="Group 159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161" name="Picture 16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2" name="Picture 16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3" name="Group 162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164" name="Picture 16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5" name="Picture 16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6" name="Group 165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167" name="Picture 16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8" name="Picture 16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9" name="Group 168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170" name="Picture 16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1" name="Picture 17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2" name="Group 171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173" name="Picture 17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4" name="Picture 17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5" name="Group 174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176" name="Picture 17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7" name="Picture 17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8" name="Group 177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179" name="Picture 17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0" name="Picture 17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1" name="Group 180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182" name="Picture 18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3" name="Picture 18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4" name="Group 183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185" name="Picture 18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6" name="Picture 18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88" name="Group 187"/>
          <p:cNvGrpSpPr/>
          <p:nvPr/>
        </p:nvGrpSpPr>
        <p:grpSpPr>
          <a:xfrm>
            <a:off x="408431" y="3717032"/>
            <a:ext cx="8298118" cy="601552"/>
            <a:chOff x="461605" y="2062823"/>
            <a:chExt cx="8298118" cy="601552"/>
          </a:xfrm>
        </p:grpSpPr>
        <p:grpSp>
          <p:nvGrpSpPr>
            <p:cNvPr id="189" name="Group 188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217" name="Picture 21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8" name="Picture 21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0" name="Group 189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215" name="Picture 21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6" name="Picture 21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1" name="Group 190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213" name="Picture 21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4" name="Picture 21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2" name="Group 191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211" name="Picture 21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2" name="Picture 21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3" name="Group 192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209" name="Picture 20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0" name="Picture 20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4" name="Group 193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207" name="Picture 20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8" name="Picture 20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5" name="Group 194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205" name="Picture 20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6" name="Picture 20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6" name="Group 195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203" name="Picture 20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4" name="Picture 20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7" name="Group 196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201" name="Picture 20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20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8" name="Group 197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199" name="Picture 19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0" name="Picture 19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19" name="Group 218"/>
          <p:cNvGrpSpPr/>
          <p:nvPr/>
        </p:nvGrpSpPr>
        <p:grpSpPr>
          <a:xfrm>
            <a:off x="342648" y="5541483"/>
            <a:ext cx="8298118" cy="601552"/>
            <a:chOff x="461605" y="2062823"/>
            <a:chExt cx="8298118" cy="601552"/>
          </a:xfrm>
        </p:grpSpPr>
        <p:grpSp>
          <p:nvGrpSpPr>
            <p:cNvPr id="220" name="Group 219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248" name="Picture 247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9" name="Picture 248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1" name="Group 220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246" name="Picture 24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7" name="Picture 24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2" name="Group 221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244" name="Picture 24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5" name="Picture 24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3" name="Group 222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242" name="Picture 24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3" name="Picture 24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4" name="Group 223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240" name="Picture 23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1" name="Picture 24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5" name="Group 224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238" name="Picture 237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9" name="Picture 238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6" name="Group 225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236" name="Picture 23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7" name="Picture 23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7" name="Group 226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234" name="Picture 23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5" name="Picture 23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8" name="Group 227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232" name="Picture 23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3" name="Picture 23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9" name="Group 228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230" name="Picture 22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1" name="Picture 23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many sweets does each child have?</a:t>
            </a:r>
            <a:endParaRPr lang="en-GB" dirty="0"/>
          </a:p>
        </p:txBody>
      </p:sp>
      <p:pic>
        <p:nvPicPr>
          <p:cNvPr id="1026" name="Picture 2" descr="C:\Users\Jo\AppData\Local\Microsoft\Windows\Temporary Internet Files\Content.IE5\G63IVGFT\MC900433817[1]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500174"/>
            <a:ext cx="562649" cy="562649"/>
          </a:xfrm>
          <a:prstGeom prst="rect">
            <a:avLst/>
          </a:prstGeom>
          <a:noFill/>
        </p:spPr>
      </p:pic>
      <p:pic>
        <p:nvPicPr>
          <p:cNvPr id="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562649" cy="562649"/>
          </a:xfrm>
          <a:prstGeom prst="rect">
            <a:avLst/>
          </a:prstGeom>
          <a:noFill/>
        </p:spPr>
      </p:pic>
      <p:pic>
        <p:nvPicPr>
          <p:cNvPr id="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500174"/>
            <a:ext cx="562649" cy="562649"/>
          </a:xfrm>
          <a:prstGeom prst="rect">
            <a:avLst/>
          </a:prstGeom>
          <a:noFill/>
        </p:spPr>
      </p:pic>
      <p:pic>
        <p:nvPicPr>
          <p:cNvPr id="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500174"/>
            <a:ext cx="562649" cy="562649"/>
          </a:xfrm>
          <a:prstGeom prst="rect">
            <a:avLst/>
          </a:prstGeom>
          <a:noFill/>
        </p:spPr>
      </p:pic>
      <p:pic>
        <p:nvPicPr>
          <p:cNvPr id="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500174"/>
            <a:ext cx="562649" cy="562649"/>
          </a:xfrm>
          <a:prstGeom prst="rect">
            <a:avLst/>
          </a:prstGeom>
          <a:noFill/>
        </p:spPr>
      </p:pic>
      <p:pic>
        <p:nvPicPr>
          <p:cNvPr id="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562649" cy="562649"/>
          </a:xfrm>
          <a:prstGeom prst="rect">
            <a:avLst/>
          </a:prstGeom>
          <a:noFill/>
        </p:spPr>
      </p:pic>
      <p:pic>
        <p:nvPicPr>
          <p:cNvPr id="1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500174"/>
            <a:ext cx="562649" cy="562649"/>
          </a:xfrm>
          <a:prstGeom prst="rect">
            <a:avLst/>
          </a:prstGeom>
          <a:noFill/>
        </p:spPr>
      </p:pic>
      <p:pic>
        <p:nvPicPr>
          <p:cNvPr id="1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1500174"/>
            <a:ext cx="562649" cy="562649"/>
          </a:xfrm>
          <a:prstGeom prst="rect">
            <a:avLst/>
          </a:prstGeom>
          <a:noFill/>
        </p:spPr>
      </p:pic>
      <p:pic>
        <p:nvPicPr>
          <p:cNvPr id="1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500174"/>
            <a:ext cx="562649" cy="562649"/>
          </a:xfrm>
          <a:prstGeom prst="rect">
            <a:avLst/>
          </a:prstGeom>
          <a:noFill/>
        </p:spPr>
      </p:pic>
      <p:pic>
        <p:nvPicPr>
          <p:cNvPr id="1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5338" y="1500174"/>
            <a:ext cx="562649" cy="562649"/>
          </a:xfrm>
          <a:prstGeom prst="rect">
            <a:avLst/>
          </a:prstGeom>
          <a:noFill/>
        </p:spPr>
      </p:pic>
      <p:pic>
        <p:nvPicPr>
          <p:cNvPr id="1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5000636"/>
            <a:ext cx="562649" cy="562649"/>
          </a:xfrm>
          <a:prstGeom prst="rect">
            <a:avLst/>
          </a:prstGeom>
          <a:noFill/>
        </p:spPr>
      </p:pic>
      <p:pic>
        <p:nvPicPr>
          <p:cNvPr id="1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636"/>
            <a:ext cx="562649" cy="562649"/>
          </a:xfrm>
          <a:prstGeom prst="rect">
            <a:avLst/>
          </a:prstGeom>
          <a:noFill/>
        </p:spPr>
      </p:pic>
      <p:pic>
        <p:nvPicPr>
          <p:cNvPr id="1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5000636"/>
            <a:ext cx="562649" cy="562649"/>
          </a:xfrm>
          <a:prstGeom prst="rect">
            <a:avLst/>
          </a:prstGeom>
          <a:noFill/>
        </p:spPr>
      </p:pic>
      <p:pic>
        <p:nvPicPr>
          <p:cNvPr id="2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5000636"/>
            <a:ext cx="562649" cy="562649"/>
          </a:xfrm>
          <a:prstGeom prst="rect">
            <a:avLst/>
          </a:prstGeom>
          <a:noFill/>
        </p:spPr>
      </p:pic>
      <p:pic>
        <p:nvPicPr>
          <p:cNvPr id="2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5000636"/>
            <a:ext cx="562649" cy="562649"/>
          </a:xfrm>
          <a:prstGeom prst="rect">
            <a:avLst/>
          </a:prstGeom>
          <a:noFill/>
        </p:spPr>
      </p:pic>
      <p:pic>
        <p:nvPicPr>
          <p:cNvPr id="2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636"/>
            <a:ext cx="562649" cy="562649"/>
          </a:xfrm>
          <a:prstGeom prst="rect">
            <a:avLst/>
          </a:prstGeom>
          <a:noFill/>
        </p:spPr>
      </p:pic>
      <p:pic>
        <p:nvPicPr>
          <p:cNvPr id="2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5000636"/>
            <a:ext cx="562649" cy="562649"/>
          </a:xfrm>
          <a:prstGeom prst="rect">
            <a:avLst/>
          </a:prstGeom>
          <a:noFill/>
        </p:spPr>
      </p:pic>
      <p:pic>
        <p:nvPicPr>
          <p:cNvPr id="24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5000636"/>
            <a:ext cx="562649" cy="562649"/>
          </a:xfrm>
          <a:prstGeom prst="rect">
            <a:avLst/>
          </a:prstGeom>
          <a:noFill/>
        </p:spPr>
      </p:pic>
      <p:pic>
        <p:nvPicPr>
          <p:cNvPr id="2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5000636"/>
            <a:ext cx="562649" cy="562649"/>
          </a:xfrm>
          <a:prstGeom prst="rect">
            <a:avLst/>
          </a:prstGeom>
          <a:noFill/>
        </p:spPr>
      </p:pic>
      <p:pic>
        <p:nvPicPr>
          <p:cNvPr id="2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5000636"/>
            <a:ext cx="562649" cy="562649"/>
          </a:xfrm>
          <a:prstGeom prst="rect">
            <a:avLst/>
          </a:prstGeom>
          <a:noFill/>
        </p:spPr>
      </p:pic>
      <p:pic>
        <p:nvPicPr>
          <p:cNvPr id="27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071810"/>
            <a:ext cx="562649" cy="562649"/>
          </a:xfrm>
          <a:prstGeom prst="rect">
            <a:avLst/>
          </a:prstGeom>
          <a:noFill/>
        </p:spPr>
      </p:pic>
      <p:pic>
        <p:nvPicPr>
          <p:cNvPr id="28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71810"/>
            <a:ext cx="562649" cy="562649"/>
          </a:xfrm>
          <a:prstGeom prst="rect">
            <a:avLst/>
          </a:prstGeom>
          <a:noFill/>
        </p:spPr>
      </p:pic>
      <p:pic>
        <p:nvPicPr>
          <p:cNvPr id="29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071810"/>
            <a:ext cx="562649" cy="562649"/>
          </a:xfrm>
          <a:prstGeom prst="rect">
            <a:avLst/>
          </a:prstGeom>
          <a:noFill/>
        </p:spPr>
      </p:pic>
      <p:pic>
        <p:nvPicPr>
          <p:cNvPr id="30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071810"/>
            <a:ext cx="562649" cy="562649"/>
          </a:xfrm>
          <a:prstGeom prst="rect">
            <a:avLst/>
          </a:prstGeom>
          <a:noFill/>
        </p:spPr>
      </p:pic>
      <p:pic>
        <p:nvPicPr>
          <p:cNvPr id="31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071810"/>
            <a:ext cx="562649" cy="562649"/>
          </a:xfrm>
          <a:prstGeom prst="rect">
            <a:avLst/>
          </a:prstGeom>
          <a:noFill/>
        </p:spPr>
      </p:pic>
      <p:pic>
        <p:nvPicPr>
          <p:cNvPr id="32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071810"/>
            <a:ext cx="562649" cy="562649"/>
          </a:xfrm>
          <a:prstGeom prst="rect">
            <a:avLst/>
          </a:prstGeom>
          <a:noFill/>
        </p:spPr>
      </p:pic>
      <p:pic>
        <p:nvPicPr>
          <p:cNvPr id="33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071810"/>
            <a:ext cx="562649" cy="562649"/>
          </a:xfrm>
          <a:prstGeom prst="rect">
            <a:avLst/>
          </a:prstGeom>
          <a:noFill/>
        </p:spPr>
      </p:pic>
      <p:pic>
        <p:nvPicPr>
          <p:cNvPr id="34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3071810"/>
            <a:ext cx="562649" cy="562649"/>
          </a:xfrm>
          <a:prstGeom prst="rect">
            <a:avLst/>
          </a:prstGeom>
          <a:noFill/>
        </p:spPr>
      </p:pic>
      <p:pic>
        <p:nvPicPr>
          <p:cNvPr id="35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82" y="3071810"/>
            <a:ext cx="562649" cy="562649"/>
          </a:xfrm>
          <a:prstGeom prst="rect">
            <a:avLst/>
          </a:prstGeom>
          <a:noFill/>
        </p:spPr>
      </p:pic>
      <p:pic>
        <p:nvPicPr>
          <p:cNvPr id="36" name="Picture 2" descr="C:\Users\Jo\AppData\Local\Microsoft\Windows\Temporary Internet Files\Content.IE5\G63IVGFT\MC9004338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900" y="3071810"/>
            <a:ext cx="562649" cy="562649"/>
          </a:xfrm>
          <a:prstGeom prst="rect">
            <a:avLst/>
          </a:prstGeom>
          <a:noFill/>
        </p:spPr>
      </p:pic>
      <p:grpSp>
        <p:nvGrpSpPr>
          <p:cNvPr id="97" name="Group 96"/>
          <p:cNvGrpSpPr/>
          <p:nvPr/>
        </p:nvGrpSpPr>
        <p:grpSpPr>
          <a:xfrm>
            <a:off x="428596" y="2643182"/>
            <a:ext cx="8429683" cy="285752"/>
            <a:chOff x="428596" y="2643182"/>
            <a:chExt cx="8429683" cy="285752"/>
          </a:xfrm>
        </p:grpSpPr>
        <p:grpSp>
          <p:nvGrpSpPr>
            <p:cNvPr id="69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02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02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0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7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3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7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6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7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7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79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8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2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8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5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8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8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88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8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91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9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94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9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9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98" name="Group 97"/>
          <p:cNvGrpSpPr/>
          <p:nvPr/>
        </p:nvGrpSpPr>
        <p:grpSpPr>
          <a:xfrm>
            <a:off x="285720" y="4357694"/>
            <a:ext cx="8429683" cy="285752"/>
            <a:chOff x="428596" y="2643182"/>
            <a:chExt cx="8429683" cy="285752"/>
          </a:xfrm>
        </p:grpSpPr>
        <p:grpSp>
          <p:nvGrpSpPr>
            <p:cNvPr id="99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2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0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12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1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12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2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12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3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11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2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4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117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8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5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115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6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6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113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4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7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111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2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08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109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10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29" name="Group 128"/>
          <p:cNvGrpSpPr/>
          <p:nvPr/>
        </p:nvGrpSpPr>
        <p:grpSpPr>
          <a:xfrm>
            <a:off x="285720" y="6143644"/>
            <a:ext cx="8429683" cy="285752"/>
            <a:chOff x="428596" y="2643182"/>
            <a:chExt cx="8429683" cy="285752"/>
          </a:xfrm>
        </p:grpSpPr>
        <p:grpSp>
          <p:nvGrpSpPr>
            <p:cNvPr id="130" name="Group 68"/>
            <p:cNvGrpSpPr/>
            <p:nvPr/>
          </p:nvGrpSpPr>
          <p:grpSpPr>
            <a:xfrm>
              <a:off x="2285984" y="2643182"/>
              <a:ext cx="500065" cy="285752"/>
              <a:chOff x="285720" y="2643182"/>
              <a:chExt cx="815305" cy="248602"/>
            </a:xfrm>
          </p:grpSpPr>
          <p:pic>
            <p:nvPicPr>
              <p:cNvPr id="15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1" name="Group 69"/>
            <p:cNvGrpSpPr/>
            <p:nvPr/>
          </p:nvGrpSpPr>
          <p:grpSpPr>
            <a:xfrm>
              <a:off x="1357290" y="2643182"/>
              <a:ext cx="500065" cy="285752"/>
              <a:chOff x="285720" y="2643182"/>
              <a:chExt cx="815305" cy="248602"/>
            </a:xfrm>
          </p:grpSpPr>
          <p:pic>
            <p:nvPicPr>
              <p:cNvPr id="15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2" name="Group 72"/>
            <p:cNvGrpSpPr/>
            <p:nvPr/>
          </p:nvGrpSpPr>
          <p:grpSpPr>
            <a:xfrm>
              <a:off x="6572264" y="2643182"/>
              <a:ext cx="500065" cy="285752"/>
              <a:chOff x="285720" y="2643182"/>
              <a:chExt cx="815305" cy="248602"/>
            </a:xfrm>
          </p:grpSpPr>
          <p:pic>
            <p:nvPicPr>
              <p:cNvPr id="15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3" name="Group 75"/>
            <p:cNvGrpSpPr/>
            <p:nvPr/>
          </p:nvGrpSpPr>
          <p:grpSpPr>
            <a:xfrm>
              <a:off x="3143240" y="2643182"/>
              <a:ext cx="500065" cy="285752"/>
              <a:chOff x="285720" y="2643182"/>
              <a:chExt cx="815305" cy="248602"/>
            </a:xfrm>
          </p:grpSpPr>
          <p:pic>
            <p:nvPicPr>
              <p:cNvPr id="15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4" name="Group 78"/>
            <p:cNvGrpSpPr/>
            <p:nvPr/>
          </p:nvGrpSpPr>
          <p:grpSpPr>
            <a:xfrm>
              <a:off x="4000496" y="2643182"/>
              <a:ext cx="500065" cy="285752"/>
              <a:chOff x="285720" y="2643182"/>
              <a:chExt cx="815305" cy="248602"/>
            </a:xfrm>
          </p:grpSpPr>
          <p:pic>
            <p:nvPicPr>
              <p:cNvPr id="15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5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5" name="Group 81"/>
            <p:cNvGrpSpPr/>
            <p:nvPr/>
          </p:nvGrpSpPr>
          <p:grpSpPr>
            <a:xfrm>
              <a:off x="4929190" y="2643182"/>
              <a:ext cx="500065" cy="285752"/>
              <a:chOff x="285720" y="2643182"/>
              <a:chExt cx="815305" cy="248602"/>
            </a:xfrm>
          </p:grpSpPr>
          <p:pic>
            <p:nvPicPr>
              <p:cNvPr id="148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9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6" name="Group 84"/>
            <p:cNvGrpSpPr/>
            <p:nvPr/>
          </p:nvGrpSpPr>
          <p:grpSpPr>
            <a:xfrm>
              <a:off x="5715008" y="2643182"/>
              <a:ext cx="500065" cy="285752"/>
              <a:chOff x="285720" y="2643182"/>
              <a:chExt cx="815305" cy="248602"/>
            </a:xfrm>
          </p:grpSpPr>
          <p:pic>
            <p:nvPicPr>
              <p:cNvPr id="146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7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7" name="Group 87"/>
            <p:cNvGrpSpPr/>
            <p:nvPr/>
          </p:nvGrpSpPr>
          <p:grpSpPr>
            <a:xfrm>
              <a:off x="428596" y="2643182"/>
              <a:ext cx="500065" cy="285752"/>
              <a:chOff x="285720" y="2643182"/>
              <a:chExt cx="815305" cy="248602"/>
            </a:xfrm>
          </p:grpSpPr>
          <p:pic>
            <p:nvPicPr>
              <p:cNvPr id="144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5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8" name="Group 90"/>
            <p:cNvGrpSpPr/>
            <p:nvPr/>
          </p:nvGrpSpPr>
          <p:grpSpPr>
            <a:xfrm>
              <a:off x="7500958" y="2643182"/>
              <a:ext cx="500065" cy="285752"/>
              <a:chOff x="285720" y="2643182"/>
              <a:chExt cx="815305" cy="248602"/>
            </a:xfrm>
          </p:grpSpPr>
          <p:pic>
            <p:nvPicPr>
              <p:cNvPr id="142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3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  <p:grpSp>
          <p:nvGrpSpPr>
            <p:cNvPr id="139" name="Group 93"/>
            <p:cNvGrpSpPr/>
            <p:nvPr/>
          </p:nvGrpSpPr>
          <p:grpSpPr>
            <a:xfrm>
              <a:off x="8358214" y="2643182"/>
              <a:ext cx="500065" cy="285752"/>
              <a:chOff x="285720" y="2643182"/>
              <a:chExt cx="815305" cy="248602"/>
            </a:xfrm>
          </p:grpSpPr>
          <p:pic>
            <p:nvPicPr>
              <p:cNvPr id="140" name="Picture 4" descr="C:\Users\Jo\AppData\Local\Microsoft\Windows\Temporary Internet Files\Content.IE5\F6MNGJID\MC900264268[1].wmf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85720" y="2643182"/>
                <a:ext cx="358697" cy="248602"/>
              </a:xfrm>
              <a:prstGeom prst="rect">
                <a:avLst/>
              </a:prstGeom>
              <a:noFill/>
            </p:spPr>
          </p:pic>
          <p:pic>
            <p:nvPicPr>
              <p:cNvPr id="141" name="Picture 5" descr="C:\Users\Jo\AppData\Local\Microsoft\Windows\Temporary Internet Files\Content.IE5\WJNV1XZF\MC900264244[1].wmf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42910" y="2643182"/>
                <a:ext cx="458115" cy="16687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15" name="Group 14"/>
          <p:cNvGrpSpPr/>
          <p:nvPr/>
        </p:nvGrpSpPr>
        <p:grpSpPr>
          <a:xfrm>
            <a:off x="461605" y="2062823"/>
            <a:ext cx="8298118" cy="601552"/>
            <a:chOff x="461605" y="2062823"/>
            <a:chExt cx="8298118" cy="601552"/>
          </a:xfrm>
        </p:grpSpPr>
        <p:grpSp>
          <p:nvGrpSpPr>
            <p:cNvPr id="14" name="Group 13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3" name="Picture 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" name="Picture 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0" name="Group 159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161" name="Picture 16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2" name="Picture 16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3" name="Group 162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164" name="Picture 16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5" name="Picture 16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6" name="Group 165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167" name="Picture 16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8" name="Picture 16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69" name="Group 168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170" name="Picture 16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1" name="Picture 17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2" name="Group 171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173" name="Picture 17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4" name="Picture 17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5" name="Group 174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176" name="Picture 17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7" name="Picture 17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78" name="Group 177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179" name="Picture 17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0" name="Picture 17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1" name="Group 180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182" name="Picture 18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3" name="Picture 18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84" name="Group 183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185" name="Picture 18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6" name="Picture 18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88" name="Group 187"/>
          <p:cNvGrpSpPr/>
          <p:nvPr/>
        </p:nvGrpSpPr>
        <p:grpSpPr>
          <a:xfrm>
            <a:off x="408431" y="3717032"/>
            <a:ext cx="8298118" cy="601552"/>
            <a:chOff x="461605" y="2062823"/>
            <a:chExt cx="8298118" cy="601552"/>
          </a:xfrm>
        </p:grpSpPr>
        <p:grpSp>
          <p:nvGrpSpPr>
            <p:cNvPr id="189" name="Group 188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217" name="Picture 21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8" name="Picture 21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0" name="Group 189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215" name="Picture 21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6" name="Picture 21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1" name="Group 190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213" name="Picture 21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4" name="Picture 21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2" name="Group 191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211" name="Picture 21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2" name="Picture 21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3" name="Group 192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209" name="Picture 20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0" name="Picture 20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4" name="Group 193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207" name="Picture 206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8" name="Picture 207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5" name="Group 194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205" name="Picture 204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6" name="Picture 205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6" name="Group 195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203" name="Picture 202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4" name="Picture 203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7" name="Group 196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201" name="Picture 200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201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98" name="Group 197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199" name="Picture 198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0" name="Picture 199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19" name="Group 218"/>
          <p:cNvGrpSpPr/>
          <p:nvPr/>
        </p:nvGrpSpPr>
        <p:grpSpPr>
          <a:xfrm>
            <a:off x="342648" y="5541483"/>
            <a:ext cx="8298118" cy="601552"/>
            <a:chOff x="461605" y="2062823"/>
            <a:chExt cx="8298118" cy="601552"/>
          </a:xfrm>
        </p:grpSpPr>
        <p:grpSp>
          <p:nvGrpSpPr>
            <p:cNvPr id="220" name="Group 219"/>
            <p:cNvGrpSpPr/>
            <p:nvPr/>
          </p:nvGrpSpPr>
          <p:grpSpPr>
            <a:xfrm>
              <a:off x="461605" y="2062823"/>
              <a:ext cx="526122" cy="559625"/>
              <a:chOff x="3612332" y="2408222"/>
              <a:chExt cx="1919335" cy="2041556"/>
            </a:xfrm>
          </p:grpSpPr>
          <p:pic>
            <p:nvPicPr>
              <p:cNvPr id="248" name="Picture 247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9" name="Picture 248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1" name="Group 220"/>
            <p:cNvGrpSpPr/>
            <p:nvPr/>
          </p:nvGrpSpPr>
          <p:grpSpPr>
            <a:xfrm>
              <a:off x="1349948" y="2073270"/>
              <a:ext cx="526122" cy="559625"/>
              <a:chOff x="3612332" y="2408222"/>
              <a:chExt cx="1919335" cy="2041556"/>
            </a:xfrm>
          </p:grpSpPr>
          <p:pic>
            <p:nvPicPr>
              <p:cNvPr id="246" name="Picture 24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7" name="Picture 24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2" name="Group 221"/>
            <p:cNvGrpSpPr/>
            <p:nvPr/>
          </p:nvGrpSpPr>
          <p:grpSpPr>
            <a:xfrm>
              <a:off x="2221302" y="2078826"/>
              <a:ext cx="526122" cy="559625"/>
              <a:chOff x="3612332" y="2408222"/>
              <a:chExt cx="1919335" cy="2041556"/>
            </a:xfrm>
          </p:grpSpPr>
          <p:pic>
            <p:nvPicPr>
              <p:cNvPr id="244" name="Picture 24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5" name="Picture 24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3" name="Group 222"/>
            <p:cNvGrpSpPr/>
            <p:nvPr/>
          </p:nvGrpSpPr>
          <p:grpSpPr>
            <a:xfrm>
              <a:off x="3078558" y="2078825"/>
              <a:ext cx="526122" cy="559625"/>
              <a:chOff x="3612332" y="2408222"/>
              <a:chExt cx="1919335" cy="2041556"/>
            </a:xfrm>
          </p:grpSpPr>
          <p:pic>
            <p:nvPicPr>
              <p:cNvPr id="242" name="Picture 24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3" name="Picture 24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4" name="Group 223"/>
            <p:cNvGrpSpPr/>
            <p:nvPr/>
          </p:nvGrpSpPr>
          <p:grpSpPr>
            <a:xfrm>
              <a:off x="3967623" y="2062823"/>
              <a:ext cx="526122" cy="559625"/>
              <a:chOff x="3612332" y="2408222"/>
              <a:chExt cx="1919335" cy="2041556"/>
            </a:xfrm>
          </p:grpSpPr>
          <p:pic>
            <p:nvPicPr>
              <p:cNvPr id="240" name="Picture 23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1" name="Picture 24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5" name="Group 224"/>
            <p:cNvGrpSpPr/>
            <p:nvPr/>
          </p:nvGrpSpPr>
          <p:grpSpPr>
            <a:xfrm>
              <a:off x="4882826" y="2074691"/>
              <a:ext cx="526122" cy="559625"/>
              <a:chOff x="3612332" y="2408222"/>
              <a:chExt cx="1919335" cy="2041556"/>
            </a:xfrm>
          </p:grpSpPr>
          <p:pic>
            <p:nvPicPr>
              <p:cNvPr id="238" name="Picture 237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9" name="Picture 238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6" name="Group 225"/>
            <p:cNvGrpSpPr/>
            <p:nvPr/>
          </p:nvGrpSpPr>
          <p:grpSpPr>
            <a:xfrm>
              <a:off x="5733271" y="2074691"/>
              <a:ext cx="526122" cy="559625"/>
              <a:chOff x="3612332" y="2408222"/>
              <a:chExt cx="1919335" cy="2041556"/>
            </a:xfrm>
          </p:grpSpPr>
          <p:pic>
            <p:nvPicPr>
              <p:cNvPr id="236" name="Picture 235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7" name="Picture 236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7" name="Group 226"/>
            <p:cNvGrpSpPr/>
            <p:nvPr/>
          </p:nvGrpSpPr>
          <p:grpSpPr>
            <a:xfrm>
              <a:off x="6590527" y="2092882"/>
              <a:ext cx="526122" cy="559625"/>
              <a:chOff x="3612332" y="2408222"/>
              <a:chExt cx="1919335" cy="2041556"/>
            </a:xfrm>
          </p:grpSpPr>
          <p:pic>
            <p:nvPicPr>
              <p:cNvPr id="234" name="Picture 233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5" name="Picture 234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8" name="Group 227"/>
            <p:cNvGrpSpPr/>
            <p:nvPr/>
          </p:nvGrpSpPr>
          <p:grpSpPr>
            <a:xfrm>
              <a:off x="7447783" y="2074852"/>
              <a:ext cx="526122" cy="559625"/>
              <a:chOff x="3612332" y="2408222"/>
              <a:chExt cx="1919335" cy="2041556"/>
            </a:xfrm>
          </p:grpSpPr>
          <p:pic>
            <p:nvPicPr>
              <p:cNvPr id="232" name="Picture 231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3" name="Picture 232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29" name="Group 228"/>
            <p:cNvGrpSpPr/>
            <p:nvPr/>
          </p:nvGrpSpPr>
          <p:grpSpPr>
            <a:xfrm>
              <a:off x="8233601" y="2104750"/>
              <a:ext cx="526122" cy="559625"/>
              <a:chOff x="3612332" y="2408222"/>
              <a:chExt cx="1919335" cy="2041556"/>
            </a:xfrm>
          </p:grpSpPr>
          <p:pic>
            <p:nvPicPr>
              <p:cNvPr id="230" name="Picture 229" descr="C:\Users\Gareth\AppData\Local\Microsoft\Windows\Temporary Internet Files\Content.IE5\H825UR0L\MC90023810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12332" y="2408222"/>
                <a:ext cx="1919335" cy="20415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1" name="Picture 230" descr="C:\Users\Gareth\AppData\Local\Microsoft\Windows\Temporary Internet Files\Content.IE5\2GV7VQ7W\MC900215934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0502" y="3291129"/>
                <a:ext cx="815593" cy="4950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86203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450 ÷ 30 = 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How we write our working out.</a:t>
            </a:r>
          </a:p>
          <a:p>
            <a:pPr>
              <a:buNone/>
            </a:pPr>
            <a:r>
              <a:rPr lang="en-GB" dirty="0" smtClean="0"/>
              <a:t>		  </a:t>
            </a:r>
            <a:r>
              <a:rPr lang="en-GB" dirty="0" smtClean="0">
                <a:solidFill>
                  <a:srgbClr val="FF0000"/>
                </a:solidFill>
              </a:rPr>
              <a:t>15</a:t>
            </a:r>
            <a:endParaRPr lang="en-GB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 ) </a:t>
            </a:r>
            <a:r>
              <a:rPr lang="en-GB" dirty="0" smtClean="0">
                <a:solidFill>
                  <a:srgbClr val="00B0F0"/>
                </a:solidFill>
              </a:rPr>
              <a:t>450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-300	(10x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 150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-150     (5x</a:t>
            </a:r>
            <a:r>
              <a:rPr lang="en-GB" dirty="0" smtClean="0">
                <a:solidFill>
                  <a:srgbClr val="00B050"/>
                </a:solidFill>
              </a:rPr>
              <a:t>30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    0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2976" y="2928934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114372" y="3971916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71538" y="5072074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ow try 340 ÷ 20 =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		  </a:t>
            </a:r>
            <a:r>
              <a:rPr lang="en-GB" dirty="0" smtClean="0">
                <a:solidFill>
                  <a:srgbClr val="FF0000"/>
                </a:solidFill>
              </a:rPr>
              <a:t>17</a:t>
            </a:r>
            <a:endParaRPr lang="en-GB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>
                <a:solidFill>
                  <a:srgbClr val="00B050"/>
                </a:solidFill>
              </a:rPr>
              <a:t>20</a:t>
            </a:r>
            <a:r>
              <a:rPr lang="en-GB" dirty="0" smtClean="0"/>
              <a:t> ) </a:t>
            </a:r>
            <a:r>
              <a:rPr lang="en-GB" dirty="0" smtClean="0">
                <a:solidFill>
                  <a:srgbClr val="00B0F0"/>
                </a:solidFill>
              </a:rPr>
              <a:t>340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-200	(10x</a:t>
            </a:r>
            <a:r>
              <a:rPr lang="en-GB" dirty="0">
                <a:solidFill>
                  <a:srgbClr val="00B050"/>
                </a:solidFill>
              </a:rPr>
              <a:t>2</a:t>
            </a:r>
            <a:r>
              <a:rPr lang="en-GB" dirty="0" smtClean="0">
                <a:solidFill>
                  <a:srgbClr val="00B050"/>
                </a:solidFill>
              </a:rPr>
              <a:t>0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 140</a:t>
            </a:r>
          </a:p>
          <a:p>
            <a:pPr>
              <a:buNone/>
            </a:pPr>
            <a:r>
              <a:rPr lang="en-GB" dirty="0"/>
              <a:t>	 </a:t>
            </a:r>
            <a:r>
              <a:rPr lang="en-GB" dirty="0" smtClean="0"/>
              <a:t>   -100     (5x</a:t>
            </a:r>
            <a:r>
              <a:rPr lang="en-GB" dirty="0">
                <a:solidFill>
                  <a:srgbClr val="00B050"/>
                </a:solidFill>
              </a:rPr>
              <a:t>2</a:t>
            </a:r>
            <a:r>
              <a:rPr lang="en-GB" dirty="0" smtClean="0">
                <a:solidFill>
                  <a:srgbClr val="00B050"/>
                </a:solidFill>
              </a:rPr>
              <a:t>0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 40</a:t>
            </a:r>
          </a:p>
          <a:p>
            <a:pPr>
              <a:buNone/>
            </a:pPr>
            <a:r>
              <a:rPr lang="en-GB" dirty="0"/>
              <a:t>		</a:t>
            </a:r>
            <a:r>
              <a:rPr lang="en-GB" dirty="0" smtClean="0"/>
              <a:t>-40	(2x</a:t>
            </a:r>
            <a:r>
              <a:rPr lang="en-GB" dirty="0" smtClean="0">
                <a:solidFill>
                  <a:srgbClr val="00B050"/>
                </a:solidFill>
              </a:rPr>
              <a:t>20</a:t>
            </a:r>
            <a:r>
              <a:rPr lang="en-GB" dirty="0" smtClean="0"/>
              <a:t>)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	    0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2976" y="2071678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71538" y="3214686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71538" y="4286256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71538" y="5429264"/>
            <a:ext cx="10001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these </a:t>
            </a:r>
            <a:r>
              <a:rPr lang="en-GB" dirty="0" smtClean="0">
                <a:sym typeface="Wingdings" pitchFamily="2" charset="2"/>
              </a:rPr>
              <a:t>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1971660" cy="4525963"/>
          </a:xfrm>
          <a:solidFill>
            <a:schemeClr val="accent4">
              <a:lumMod val="60000"/>
              <a:lumOff val="40000"/>
              <a:alpha val="58000"/>
            </a:schemeClr>
          </a:solidFill>
        </p:spPr>
        <p:txBody>
          <a:bodyPr/>
          <a:lstStyle/>
          <a:p>
            <a:pPr>
              <a:buNone/>
            </a:pPr>
            <a:r>
              <a:rPr lang="en-GB" dirty="0" smtClean="0"/>
              <a:t>320 ÷ 20</a:t>
            </a:r>
          </a:p>
          <a:p>
            <a:pPr>
              <a:buNone/>
            </a:pPr>
            <a:r>
              <a:rPr lang="en-GB" dirty="0" smtClean="0"/>
              <a:t>680 ÷ 40</a:t>
            </a:r>
          </a:p>
          <a:p>
            <a:pPr>
              <a:buNone/>
            </a:pPr>
            <a:r>
              <a:rPr lang="en-GB" dirty="0" smtClean="0"/>
              <a:t>600 ÷ 40</a:t>
            </a:r>
          </a:p>
          <a:p>
            <a:pPr>
              <a:buNone/>
            </a:pPr>
            <a:r>
              <a:rPr lang="en-GB" dirty="0" smtClean="0"/>
              <a:t>840 ÷ 70</a:t>
            </a:r>
          </a:p>
          <a:p>
            <a:pPr>
              <a:buNone/>
            </a:pPr>
            <a:r>
              <a:rPr lang="en-GB" dirty="0" smtClean="0"/>
              <a:t>700 ÷ 50</a:t>
            </a:r>
          </a:p>
          <a:p>
            <a:pPr>
              <a:buNone/>
            </a:pPr>
            <a:r>
              <a:rPr lang="en-GB" dirty="0" smtClean="0"/>
              <a:t>420 ÷ 30</a:t>
            </a:r>
          </a:p>
          <a:p>
            <a:pPr>
              <a:buNone/>
            </a:pPr>
            <a:r>
              <a:rPr lang="en-GB" dirty="0" smtClean="0"/>
              <a:t>960 ÷ 60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71802" y="1643050"/>
            <a:ext cx="1971660" cy="45259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350 ÷ 25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182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13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276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224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16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253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11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240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552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23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57884" y="1643050"/>
            <a:ext cx="1971660" cy="4525963"/>
          </a:xfrm>
          <a:prstGeom prst="rect">
            <a:avLst/>
          </a:prstGeom>
          <a:solidFill>
            <a:srgbClr val="FFFF00">
              <a:alpha val="29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GB" sz="3200" dirty="0" smtClean="0"/>
              <a:t>90</a:t>
            </a:r>
            <a:r>
              <a:rPr lang="en-GB" sz="3200" dirty="0"/>
              <a:t>0 </a:t>
            </a:r>
            <a:r>
              <a:rPr lang="en-GB" sz="3200" dirty="0" smtClean="0"/>
              <a:t>÷</a:t>
            </a:r>
            <a:r>
              <a:rPr lang="en-GB" sz="3200" dirty="0"/>
              <a:t>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36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512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3200" dirty="0" smtClean="0"/>
              <a:t>÷ 32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3200" dirty="0"/>
              <a:t>697 </a:t>
            </a:r>
            <a:r>
              <a:rPr lang="en-GB" sz="3200" dirty="0" smtClean="0"/>
              <a:t>÷ 41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3200" dirty="0"/>
              <a:t>854 </a:t>
            </a:r>
            <a:r>
              <a:rPr lang="en-GB" sz="3200" dirty="0" smtClean="0"/>
              <a:t>÷ 61</a:t>
            </a:r>
          </a:p>
          <a:p>
            <a:pPr marL="342900" lvl="0" indent="-342900">
              <a:spcBef>
                <a:spcPct val="20000"/>
              </a:spcBef>
            </a:pPr>
            <a:r>
              <a:rPr lang="en-GB" sz="3200" dirty="0"/>
              <a:t>624 </a:t>
            </a:r>
            <a:r>
              <a:rPr lang="en-GB" sz="3200" dirty="0" smtClean="0"/>
              <a:t>÷ 52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3200" dirty="0" smtClean="0"/>
              <a:t>1170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÷ 45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1428 ÷ 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230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To divide larger numbers</vt:lpstr>
      <vt:lpstr>If you had a large bag of sweets how would you share them?</vt:lpstr>
      <vt:lpstr>Have we shared them all?</vt:lpstr>
      <vt:lpstr>Let’s picture it.</vt:lpstr>
      <vt:lpstr>How many sweets does each child have?</vt:lpstr>
      <vt:lpstr>So 450 ÷ 30 = 15</vt:lpstr>
      <vt:lpstr>Now try 340 ÷ 20 = </vt:lpstr>
      <vt:lpstr>Now try these 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divide larger numbers</dc:title>
  <dc:creator>Jo</dc:creator>
  <cp:lastModifiedBy>Gareth Pitchford</cp:lastModifiedBy>
  <cp:revision>14</cp:revision>
  <dcterms:created xsi:type="dcterms:W3CDTF">2012-06-24T10:10:54Z</dcterms:created>
  <dcterms:modified xsi:type="dcterms:W3CDTF">2012-06-25T09:49:18Z</dcterms:modified>
</cp:coreProperties>
</file>