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B561-007E-4EC9-957B-115A7AC8B6CF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38D8-6432-4162-9857-2372C836F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27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B561-007E-4EC9-957B-115A7AC8B6CF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38D8-6432-4162-9857-2372C836F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74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B561-007E-4EC9-957B-115A7AC8B6CF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38D8-6432-4162-9857-2372C836F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47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B561-007E-4EC9-957B-115A7AC8B6CF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38D8-6432-4162-9857-2372C836F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430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B561-007E-4EC9-957B-115A7AC8B6CF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38D8-6432-4162-9857-2372C836F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320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B561-007E-4EC9-957B-115A7AC8B6CF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38D8-6432-4162-9857-2372C836F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440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B561-007E-4EC9-957B-115A7AC8B6CF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38D8-6432-4162-9857-2372C836F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324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B561-007E-4EC9-957B-115A7AC8B6CF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38D8-6432-4162-9857-2372C836F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2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B561-007E-4EC9-957B-115A7AC8B6CF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38D8-6432-4162-9857-2372C836F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439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B561-007E-4EC9-957B-115A7AC8B6CF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38D8-6432-4162-9857-2372C836F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219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B561-007E-4EC9-957B-115A7AC8B6CF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38D8-6432-4162-9857-2372C836F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523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FB561-007E-4EC9-957B-115A7AC8B6CF}" type="datetimeFigureOut">
              <a:rPr lang="en-GB" smtClean="0"/>
              <a:t>04/05/2016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D38D8-6432-4162-9857-2372C836FB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82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ickweb.co.uk/countdown-timer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Dividing on a number line with remainders.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04/05/2016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49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Multiplication challenge!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Don’t forget to write your time down!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Click for timers.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828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Number line division recap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25÷5=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51520" y="3861048"/>
            <a:ext cx="77768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68344" y="4005064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25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0457" y="4005064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0</a:t>
            </a:r>
            <a:endParaRPr lang="en-GB" dirty="0"/>
          </a:p>
        </p:txBody>
      </p:sp>
      <p:sp>
        <p:nvSpPr>
          <p:cNvPr id="11" name="Freeform 10"/>
          <p:cNvSpPr/>
          <p:nvPr/>
        </p:nvSpPr>
        <p:spPr>
          <a:xfrm>
            <a:off x="6372200" y="3380509"/>
            <a:ext cx="1649582" cy="471055"/>
          </a:xfrm>
          <a:custGeom>
            <a:avLst/>
            <a:gdLst>
              <a:gd name="connsiteX0" fmla="*/ 2050473 w 2050473"/>
              <a:gd name="connsiteY0" fmla="*/ 471055 h 471055"/>
              <a:gd name="connsiteX1" fmla="*/ 997527 w 2050473"/>
              <a:gd name="connsiteY1" fmla="*/ 0 h 471055"/>
              <a:gd name="connsiteX2" fmla="*/ 0 w 2050473"/>
              <a:gd name="connsiteY2" fmla="*/ 471055 h 471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50473" h="471055">
                <a:moveTo>
                  <a:pt x="2050473" y="471055"/>
                </a:moveTo>
                <a:cubicBezTo>
                  <a:pt x="1694872" y="235527"/>
                  <a:pt x="1339272" y="0"/>
                  <a:pt x="997527" y="0"/>
                </a:cubicBezTo>
                <a:cubicBezTo>
                  <a:pt x="655782" y="0"/>
                  <a:pt x="233218" y="417946"/>
                  <a:pt x="0" y="47105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4721014" y="3366653"/>
            <a:ext cx="1649582" cy="471055"/>
          </a:xfrm>
          <a:custGeom>
            <a:avLst/>
            <a:gdLst>
              <a:gd name="connsiteX0" fmla="*/ 2050473 w 2050473"/>
              <a:gd name="connsiteY0" fmla="*/ 471055 h 471055"/>
              <a:gd name="connsiteX1" fmla="*/ 997527 w 2050473"/>
              <a:gd name="connsiteY1" fmla="*/ 0 h 471055"/>
              <a:gd name="connsiteX2" fmla="*/ 0 w 2050473"/>
              <a:gd name="connsiteY2" fmla="*/ 471055 h 471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50473" h="471055">
                <a:moveTo>
                  <a:pt x="2050473" y="471055"/>
                </a:moveTo>
                <a:cubicBezTo>
                  <a:pt x="1694872" y="235527"/>
                  <a:pt x="1339272" y="0"/>
                  <a:pt x="997527" y="0"/>
                </a:cubicBezTo>
                <a:cubicBezTo>
                  <a:pt x="655782" y="0"/>
                  <a:pt x="233218" y="417946"/>
                  <a:pt x="0" y="47105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3100451" y="3389993"/>
            <a:ext cx="1649582" cy="471055"/>
          </a:xfrm>
          <a:custGeom>
            <a:avLst/>
            <a:gdLst>
              <a:gd name="connsiteX0" fmla="*/ 2050473 w 2050473"/>
              <a:gd name="connsiteY0" fmla="*/ 471055 h 471055"/>
              <a:gd name="connsiteX1" fmla="*/ 997527 w 2050473"/>
              <a:gd name="connsiteY1" fmla="*/ 0 h 471055"/>
              <a:gd name="connsiteX2" fmla="*/ 0 w 2050473"/>
              <a:gd name="connsiteY2" fmla="*/ 471055 h 471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50473" h="471055">
                <a:moveTo>
                  <a:pt x="2050473" y="471055"/>
                </a:moveTo>
                <a:cubicBezTo>
                  <a:pt x="1694872" y="235527"/>
                  <a:pt x="1339272" y="0"/>
                  <a:pt x="997527" y="0"/>
                </a:cubicBezTo>
                <a:cubicBezTo>
                  <a:pt x="655782" y="0"/>
                  <a:pt x="233218" y="417946"/>
                  <a:pt x="0" y="47105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1547664" y="3389993"/>
            <a:ext cx="1649582" cy="471055"/>
          </a:xfrm>
          <a:custGeom>
            <a:avLst/>
            <a:gdLst>
              <a:gd name="connsiteX0" fmla="*/ 2050473 w 2050473"/>
              <a:gd name="connsiteY0" fmla="*/ 471055 h 471055"/>
              <a:gd name="connsiteX1" fmla="*/ 997527 w 2050473"/>
              <a:gd name="connsiteY1" fmla="*/ 0 h 471055"/>
              <a:gd name="connsiteX2" fmla="*/ 0 w 2050473"/>
              <a:gd name="connsiteY2" fmla="*/ 471055 h 471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50473" h="471055">
                <a:moveTo>
                  <a:pt x="2050473" y="471055"/>
                </a:moveTo>
                <a:cubicBezTo>
                  <a:pt x="1694872" y="235527"/>
                  <a:pt x="1339272" y="0"/>
                  <a:pt x="997527" y="0"/>
                </a:cubicBezTo>
                <a:cubicBezTo>
                  <a:pt x="655782" y="0"/>
                  <a:pt x="233218" y="417946"/>
                  <a:pt x="0" y="47105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251520" y="3422071"/>
            <a:ext cx="1512168" cy="471055"/>
          </a:xfrm>
          <a:custGeom>
            <a:avLst/>
            <a:gdLst>
              <a:gd name="connsiteX0" fmla="*/ 2050473 w 2050473"/>
              <a:gd name="connsiteY0" fmla="*/ 471055 h 471055"/>
              <a:gd name="connsiteX1" fmla="*/ 997527 w 2050473"/>
              <a:gd name="connsiteY1" fmla="*/ 0 h 471055"/>
              <a:gd name="connsiteX2" fmla="*/ 0 w 2050473"/>
              <a:gd name="connsiteY2" fmla="*/ 471055 h 471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50473" h="471055">
                <a:moveTo>
                  <a:pt x="2050473" y="471055"/>
                </a:moveTo>
                <a:cubicBezTo>
                  <a:pt x="1694872" y="235527"/>
                  <a:pt x="1339272" y="0"/>
                  <a:pt x="997527" y="0"/>
                </a:cubicBezTo>
                <a:cubicBezTo>
                  <a:pt x="655782" y="0"/>
                  <a:pt x="233218" y="417946"/>
                  <a:pt x="0" y="47105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836951" y="2658767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-5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185765" y="2633462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-5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3565202" y="2633462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-5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2012415" y="2658767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-5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647564" y="2633462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-5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6116871" y="3978658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20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4360974" y="3993614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15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2845122" y="4007469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10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1292335" y="3993614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5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697720" y="5682076"/>
            <a:ext cx="7126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There are 5 jumps of 5, so 25÷5=5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30950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 animBg="1"/>
      <p:bldP spid="16" grpId="0" animBg="1"/>
      <p:bldP spid="17" grpId="0" animBg="1"/>
      <p:bldP spid="18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Division with remainders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25÷6=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51520" y="3861048"/>
            <a:ext cx="77768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68344" y="4005064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25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0457" y="4005064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0</a:t>
            </a:r>
            <a:endParaRPr lang="en-GB" dirty="0"/>
          </a:p>
        </p:txBody>
      </p:sp>
      <p:sp>
        <p:nvSpPr>
          <p:cNvPr id="11" name="Freeform 10"/>
          <p:cNvSpPr/>
          <p:nvPr/>
        </p:nvSpPr>
        <p:spPr>
          <a:xfrm>
            <a:off x="6372200" y="3380509"/>
            <a:ext cx="1649582" cy="471055"/>
          </a:xfrm>
          <a:custGeom>
            <a:avLst/>
            <a:gdLst>
              <a:gd name="connsiteX0" fmla="*/ 2050473 w 2050473"/>
              <a:gd name="connsiteY0" fmla="*/ 471055 h 471055"/>
              <a:gd name="connsiteX1" fmla="*/ 997527 w 2050473"/>
              <a:gd name="connsiteY1" fmla="*/ 0 h 471055"/>
              <a:gd name="connsiteX2" fmla="*/ 0 w 2050473"/>
              <a:gd name="connsiteY2" fmla="*/ 471055 h 471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50473" h="471055">
                <a:moveTo>
                  <a:pt x="2050473" y="471055"/>
                </a:moveTo>
                <a:cubicBezTo>
                  <a:pt x="1694872" y="235527"/>
                  <a:pt x="1339272" y="0"/>
                  <a:pt x="997527" y="0"/>
                </a:cubicBezTo>
                <a:cubicBezTo>
                  <a:pt x="655782" y="0"/>
                  <a:pt x="233218" y="417946"/>
                  <a:pt x="0" y="47105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4721014" y="3366653"/>
            <a:ext cx="1649582" cy="471055"/>
          </a:xfrm>
          <a:custGeom>
            <a:avLst/>
            <a:gdLst>
              <a:gd name="connsiteX0" fmla="*/ 2050473 w 2050473"/>
              <a:gd name="connsiteY0" fmla="*/ 471055 h 471055"/>
              <a:gd name="connsiteX1" fmla="*/ 997527 w 2050473"/>
              <a:gd name="connsiteY1" fmla="*/ 0 h 471055"/>
              <a:gd name="connsiteX2" fmla="*/ 0 w 2050473"/>
              <a:gd name="connsiteY2" fmla="*/ 471055 h 471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50473" h="471055">
                <a:moveTo>
                  <a:pt x="2050473" y="471055"/>
                </a:moveTo>
                <a:cubicBezTo>
                  <a:pt x="1694872" y="235527"/>
                  <a:pt x="1339272" y="0"/>
                  <a:pt x="997527" y="0"/>
                </a:cubicBezTo>
                <a:cubicBezTo>
                  <a:pt x="655782" y="0"/>
                  <a:pt x="233218" y="417946"/>
                  <a:pt x="0" y="47105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3100451" y="3389993"/>
            <a:ext cx="1649582" cy="471055"/>
          </a:xfrm>
          <a:custGeom>
            <a:avLst/>
            <a:gdLst>
              <a:gd name="connsiteX0" fmla="*/ 2050473 w 2050473"/>
              <a:gd name="connsiteY0" fmla="*/ 471055 h 471055"/>
              <a:gd name="connsiteX1" fmla="*/ 997527 w 2050473"/>
              <a:gd name="connsiteY1" fmla="*/ 0 h 471055"/>
              <a:gd name="connsiteX2" fmla="*/ 0 w 2050473"/>
              <a:gd name="connsiteY2" fmla="*/ 471055 h 471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50473" h="471055">
                <a:moveTo>
                  <a:pt x="2050473" y="471055"/>
                </a:moveTo>
                <a:cubicBezTo>
                  <a:pt x="1694872" y="235527"/>
                  <a:pt x="1339272" y="0"/>
                  <a:pt x="997527" y="0"/>
                </a:cubicBezTo>
                <a:cubicBezTo>
                  <a:pt x="655782" y="0"/>
                  <a:pt x="233218" y="417946"/>
                  <a:pt x="0" y="47105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1547664" y="3389993"/>
            <a:ext cx="1649582" cy="471055"/>
          </a:xfrm>
          <a:custGeom>
            <a:avLst/>
            <a:gdLst>
              <a:gd name="connsiteX0" fmla="*/ 2050473 w 2050473"/>
              <a:gd name="connsiteY0" fmla="*/ 471055 h 471055"/>
              <a:gd name="connsiteX1" fmla="*/ 997527 w 2050473"/>
              <a:gd name="connsiteY1" fmla="*/ 0 h 471055"/>
              <a:gd name="connsiteX2" fmla="*/ 0 w 2050473"/>
              <a:gd name="connsiteY2" fmla="*/ 471055 h 471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50473" h="471055">
                <a:moveTo>
                  <a:pt x="2050473" y="471055"/>
                </a:moveTo>
                <a:cubicBezTo>
                  <a:pt x="1694872" y="235527"/>
                  <a:pt x="1339272" y="0"/>
                  <a:pt x="997527" y="0"/>
                </a:cubicBezTo>
                <a:cubicBezTo>
                  <a:pt x="655782" y="0"/>
                  <a:pt x="233218" y="417946"/>
                  <a:pt x="0" y="47105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836951" y="2658767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-6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185765" y="2633462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-6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3565202" y="2633462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-6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2012415" y="2658767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-6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6116871" y="3978658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19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4360974" y="3993614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13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2845122" y="4007469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7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1292335" y="3993614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1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895248" y="5077677"/>
            <a:ext cx="71265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We cannot take another 6 away from 1, so we stop. There are 4 full jumps and one left over. 25÷6=4r1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04142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 animBg="1"/>
      <p:bldP spid="16" grpId="0" animBg="1"/>
      <p:bldP spid="17" grpId="0" animBg="1"/>
      <p:bldP spid="18" grpId="0" animBg="1"/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Try these on a whiteboard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 smtClean="0"/>
              <a:t>21÷4=</a:t>
            </a:r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sz="4000" dirty="0" smtClean="0"/>
              <a:t>26÷3=</a:t>
            </a:r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sz="4000" dirty="0" smtClean="0"/>
              <a:t>31÷5</a:t>
            </a:r>
          </a:p>
        </p:txBody>
      </p:sp>
    </p:spTree>
    <p:extLst>
      <p:ext uri="{BB962C8B-B14F-4D97-AF65-F5344CB8AC3E}">
        <p14:creationId xmlns:p14="http://schemas.microsoft.com/office/powerpoint/2010/main" val="115061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/>
              <a:t>04/05/2016</a:t>
            </a:r>
            <a:r>
              <a:rPr lang="en-GB" dirty="0" smtClean="0"/>
              <a:t>    </a:t>
            </a:r>
            <a:r>
              <a:rPr lang="en-GB" u="sng" dirty="0" smtClean="0"/>
              <a:t>NL: use the number line method for remainders.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386608" cy="406104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4400" dirty="0" smtClean="0"/>
              <a:t>15÷2=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400" dirty="0" smtClean="0"/>
              <a:t>13÷2=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400" dirty="0" smtClean="0"/>
              <a:t>11÷3=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400" dirty="0" smtClean="0"/>
              <a:t>17÷4=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400" dirty="0" smtClean="0"/>
              <a:t>16÷5=</a:t>
            </a:r>
            <a:endParaRPr lang="en-GB" sz="4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75856" y="1628800"/>
            <a:ext cx="2386608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GB" sz="4400" dirty="0" smtClean="0"/>
              <a:t>25÷3=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400" dirty="0" smtClean="0"/>
              <a:t>36÷5=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400" dirty="0" smtClean="0"/>
              <a:t>39÷3=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400" dirty="0" smtClean="0"/>
              <a:t>45÷4=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400" dirty="0" smtClean="0"/>
              <a:t>50÷6=</a:t>
            </a:r>
            <a:endParaRPr lang="en-GB" sz="4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84168" y="1628800"/>
            <a:ext cx="2386608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GB" sz="4400" dirty="0" smtClean="0"/>
              <a:t>52÷6=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400" dirty="0" smtClean="0"/>
              <a:t>64÷7=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400" dirty="0" smtClean="0"/>
              <a:t>39÷8=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400" dirty="0" smtClean="0"/>
              <a:t>73÷9=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400" dirty="0" smtClean="0"/>
              <a:t>56÷6=</a:t>
            </a:r>
            <a:endParaRPr lang="en-GB" sz="4400" dirty="0"/>
          </a:p>
        </p:txBody>
      </p:sp>
      <p:sp>
        <p:nvSpPr>
          <p:cNvPr id="6" name="5-Point Star 5"/>
          <p:cNvSpPr/>
          <p:nvPr/>
        </p:nvSpPr>
        <p:spPr>
          <a:xfrm>
            <a:off x="1043608" y="5661248"/>
            <a:ext cx="1008112" cy="936104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5-Point Star 6"/>
          <p:cNvSpPr/>
          <p:nvPr/>
        </p:nvSpPr>
        <p:spPr>
          <a:xfrm>
            <a:off x="3275856" y="5661248"/>
            <a:ext cx="1008112" cy="936104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5-Point Star 7"/>
          <p:cNvSpPr/>
          <p:nvPr/>
        </p:nvSpPr>
        <p:spPr>
          <a:xfrm>
            <a:off x="4307632" y="5661248"/>
            <a:ext cx="1008112" cy="936104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5-Point Star 8"/>
          <p:cNvSpPr/>
          <p:nvPr/>
        </p:nvSpPr>
        <p:spPr>
          <a:xfrm>
            <a:off x="6866012" y="5445554"/>
            <a:ext cx="822920" cy="684076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5-Point Star 9"/>
          <p:cNvSpPr/>
          <p:nvPr/>
        </p:nvSpPr>
        <p:spPr>
          <a:xfrm>
            <a:off x="7360259" y="5913276"/>
            <a:ext cx="822920" cy="684076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5-Point Star 10"/>
          <p:cNvSpPr/>
          <p:nvPr/>
        </p:nvSpPr>
        <p:spPr>
          <a:xfrm>
            <a:off x="6300192" y="5913276"/>
            <a:ext cx="822920" cy="684076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63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138</Words>
  <Application>Microsoft Office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Dividing on a number line with remainders. </vt:lpstr>
      <vt:lpstr>Starter</vt:lpstr>
      <vt:lpstr>Number line division recap</vt:lpstr>
      <vt:lpstr>Division with remainders</vt:lpstr>
      <vt:lpstr>Try these on a whiteboard</vt:lpstr>
      <vt:lpstr>04/05/2016    NL: use the number line method for remainders.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Dividing on a number line with remainders.</dc:title>
  <dc:creator>Gwenda.Collins</dc:creator>
  <cp:lastModifiedBy>Gwenda.Collins</cp:lastModifiedBy>
  <cp:revision>3</cp:revision>
  <dcterms:created xsi:type="dcterms:W3CDTF">2016-05-04T06:33:47Z</dcterms:created>
  <dcterms:modified xsi:type="dcterms:W3CDTF">2016-05-04T06:59:58Z</dcterms:modified>
</cp:coreProperties>
</file>