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5" r:id="rId4"/>
    <p:sldId id="257" r:id="rId5"/>
    <p:sldId id="263" r:id="rId6"/>
    <p:sldId id="262" r:id="rId7"/>
    <p:sldId id="259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>
        <p:scale>
          <a:sx n="46" d="100"/>
          <a:sy n="46" d="100"/>
        </p:scale>
        <p:origin x="-2082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F99FF-695E-4EAE-B6E8-437A6783D583}" type="datetimeFigureOut">
              <a:rPr lang="nl-NL" smtClean="0"/>
              <a:pPr/>
              <a:t>2-5-2012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22E83-F01E-4924-9186-E222506BA719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tangle 2"/>
          <p:cNvSpPr/>
          <p:nvPr/>
        </p:nvSpPr>
        <p:spPr>
          <a:xfrm>
            <a:off x="886809" y="2564904"/>
            <a:ext cx="7350090" cy="1323439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8000" b="1" dirty="0" smtClean="0">
                <a:ln w="57150">
                  <a:solidFill>
                    <a:srgbClr val="FFFF00"/>
                  </a:solidFill>
                </a:ln>
                <a:solidFill>
                  <a:srgbClr val="FFFF00"/>
                </a:solidFill>
                <a:latin typeface="Kristen ITC" pitchFamily="66" charset="0"/>
              </a:rPr>
              <a:t>Multiplication</a:t>
            </a:r>
            <a:endParaRPr lang="en-US" sz="8000" b="1" cap="none" spc="0" dirty="0">
              <a:ln w="57150">
                <a:solidFill>
                  <a:srgbClr val="FFFF00"/>
                </a:solidFill>
              </a:ln>
              <a:solidFill>
                <a:srgbClr val="FFFF00"/>
              </a:solidFill>
              <a:effectLst/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tangle 4"/>
          <p:cNvSpPr/>
          <p:nvPr/>
        </p:nvSpPr>
        <p:spPr>
          <a:xfrm rot="20306541">
            <a:off x="968318" y="1405559"/>
            <a:ext cx="28039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m</a:t>
            </a:r>
            <a:r>
              <a:rPr lang="en-US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ultiply</a:t>
            </a:r>
            <a:endParaRPr lang="en-US" sz="5400" b="0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 rot="1864858">
            <a:off x="5940261" y="1436727"/>
            <a:ext cx="1970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t</a:t>
            </a:r>
            <a:r>
              <a:rPr lang="en-US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imes</a:t>
            </a:r>
            <a:endParaRPr lang="en-US" sz="5400" b="0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3888" y="4509120"/>
            <a:ext cx="21707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l</a:t>
            </a:r>
            <a:r>
              <a:rPr lang="en-US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ots</a:t>
            </a: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</a:t>
            </a:r>
            <a:endParaRPr lang="en-US" sz="5400" b="0" cap="none" spc="0" dirty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1960" y="2420888"/>
            <a:ext cx="82586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8800" b="1" spc="150" dirty="0">
                <a:ln w="11430"/>
                <a:solidFill>
                  <a:srgbClr val="FFC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X</a:t>
            </a:r>
            <a:endParaRPr lang="en-US" sz="8800" b="1" cap="none" spc="150" dirty="0">
              <a:ln w="11430"/>
              <a:solidFill>
                <a:srgbClr val="FFC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  <p:bldP spid="7" grpId="0" build="allAtOnce"/>
      <p:bldP spid="9" grpId="0"/>
      <p:bldP spid="9" grpId="1"/>
      <p:bldP spid="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1403648" y="476672"/>
            <a:ext cx="2160240" cy="1872208"/>
            <a:chOff x="1403648" y="476672"/>
            <a:chExt cx="2160240" cy="1872208"/>
          </a:xfrm>
        </p:grpSpPr>
        <p:sp>
          <p:nvSpPr>
            <p:cNvPr id="4" name="Oval 3"/>
            <p:cNvSpPr/>
            <p:nvPr/>
          </p:nvSpPr>
          <p:spPr>
            <a:xfrm>
              <a:off x="2555776" y="126876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" name="Oval 4"/>
            <p:cNvSpPr/>
            <p:nvPr/>
          </p:nvSpPr>
          <p:spPr>
            <a:xfrm>
              <a:off x="2123728" y="126876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Oval 5"/>
            <p:cNvSpPr/>
            <p:nvPr/>
          </p:nvSpPr>
          <p:spPr>
            <a:xfrm>
              <a:off x="2555776" y="198884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Oval 6"/>
            <p:cNvSpPr/>
            <p:nvPr/>
          </p:nvSpPr>
          <p:spPr>
            <a:xfrm>
              <a:off x="2123728" y="198884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Oval 7"/>
            <p:cNvSpPr/>
            <p:nvPr/>
          </p:nvSpPr>
          <p:spPr>
            <a:xfrm>
              <a:off x="2123728" y="54868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Oval 8"/>
            <p:cNvSpPr/>
            <p:nvPr/>
          </p:nvSpPr>
          <p:spPr>
            <a:xfrm>
              <a:off x="2555776" y="54868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Oval 9"/>
            <p:cNvSpPr/>
            <p:nvPr/>
          </p:nvSpPr>
          <p:spPr>
            <a:xfrm>
              <a:off x="1403648" y="476672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l 10"/>
            <p:cNvSpPr/>
            <p:nvPr/>
          </p:nvSpPr>
          <p:spPr>
            <a:xfrm>
              <a:off x="1403648" y="1196752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Oval 11"/>
            <p:cNvSpPr/>
            <p:nvPr/>
          </p:nvSpPr>
          <p:spPr>
            <a:xfrm>
              <a:off x="1403648" y="1916832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11960" y="119675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 smtClean="0">
                <a:latin typeface="Kristen ITC" pitchFamily="66" charset="0"/>
              </a:rPr>
              <a:t>3 x 2 = 6</a:t>
            </a:r>
            <a:endParaRPr lang="nl-NL" sz="3600" b="1" dirty="0">
              <a:latin typeface="Kristen ITC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403648" y="2924944"/>
            <a:ext cx="2232248" cy="3168352"/>
            <a:chOff x="1403648" y="2924944"/>
            <a:chExt cx="2232248" cy="3168352"/>
          </a:xfrm>
        </p:grpSpPr>
        <p:sp>
          <p:nvSpPr>
            <p:cNvPr id="14" name="Oval 13"/>
            <p:cNvSpPr/>
            <p:nvPr/>
          </p:nvSpPr>
          <p:spPr>
            <a:xfrm>
              <a:off x="2123728" y="299695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Oval 14"/>
            <p:cNvSpPr/>
            <p:nvPr/>
          </p:nvSpPr>
          <p:spPr>
            <a:xfrm>
              <a:off x="2555776" y="299695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Oval 15"/>
            <p:cNvSpPr/>
            <p:nvPr/>
          </p:nvSpPr>
          <p:spPr>
            <a:xfrm>
              <a:off x="2123728" y="371703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l 16"/>
            <p:cNvSpPr/>
            <p:nvPr/>
          </p:nvSpPr>
          <p:spPr>
            <a:xfrm>
              <a:off x="2123728" y="443711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l 17"/>
            <p:cNvSpPr/>
            <p:nvPr/>
          </p:nvSpPr>
          <p:spPr>
            <a:xfrm>
              <a:off x="2555776" y="371703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Oval 18"/>
            <p:cNvSpPr/>
            <p:nvPr/>
          </p:nvSpPr>
          <p:spPr>
            <a:xfrm>
              <a:off x="2123728" y="5085184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Oval 19"/>
            <p:cNvSpPr/>
            <p:nvPr/>
          </p:nvSpPr>
          <p:spPr>
            <a:xfrm>
              <a:off x="2555776" y="4437112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Oval 20"/>
            <p:cNvSpPr/>
            <p:nvPr/>
          </p:nvSpPr>
          <p:spPr>
            <a:xfrm>
              <a:off x="2555776" y="5085184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2123728" y="5733256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2555776" y="5733256"/>
              <a:ext cx="288032" cy="2880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l 23"/>
            <p:cNvSpPr/>
            <p:nvPr/>
          </p:nvSpPr>
          <p:spPr>
            <a:xfrm>
              <a:off x="1403648" y="2924944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Oval 24"/>
            <p:cNvSpPr/>
            <p:nvPr/>
          </p:nvSpPr>
          <p:spPr>
            <a:xfrm>
              <a:off x="1403648" y="3645024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Oval 25"/>
            <p:cNvSpPr/>
            <p:nvPr/>
          </p:nvSpPr>
          <p:spPr>
            <a:xfrm>
              <a:off x="1403648" y="4365104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Oval 26"/>
            <p:cNvSpPr/>
            <p:nvPr/>
          </p:nvSpPr>
          <p:spPr>
            <a:xfrm>
              <a:off x="1403648" y="5013176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27"/>
            <p:cNvSpPr/>
            <p:nvPr/>
          </p:nvSpPr>
          <p:spPr>
            <a:xfrm>
              <a:off x="1475656" y="5661248"/>
              <a:ext cx="2160240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4718968" y="4149080"/>
            <a:ext cx="2210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3600" b="1" dirty="0" smtClean="0">
                <a:latin typeface="Kristen ITC" pitchFamily="66" charset="0"/>
              </a:rPr>
              <a:t>5 x 2 = 10</a:t>
            </a:r>
            <a:endParaRPr lang="nl-NL" sz="3600" b="1" dirty="0">
              <a:latin typeface="Kristen ITC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95936" y="18864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latin typeface="Kristen ITC" pitchFamily="66" charset="0"/>
              </a:rPr>
              <a:t>Here are some arrays to show what multiply means.</a:t>
            </a:r>
            <a:endParaRPr lang="nl-NL" sz="2000" dirty="0">
              <a:latin typeface="Kristen ITC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992" y="206084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70C0"/>
                </a:solidFill>
                <a:latin typeface="Kristen ITC" pitchFamily="66" charset="0"/>
              </a:rPr>
              <a:t>3 lots of 2 are 6</a:t>
            </a:r>
            <a:endParaRPr lang="nl-NL" sz="28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501317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FF0000"/>
                </a:solidFill>
                <a:latin typeface="Kristen ITC" pitchFamily="66" charset="0"/>
              </a:rPr>
              <a:t>5 lots of 2 are 10</a:t>
            </a:r>
            <a:endParaRPr lang="nl-NL" sz="28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9" grpId="0"/>
      <p:bldP spid="30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tangle 2"/>
          <p:cNvSpPr/>
          <p:nvPr/>
        </p:nvSpPr>
        <p:spPr>
          <a:xfrm>
            <a:off x="827584" y="548680"/>
            <a:ext cx="744947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When we multiply, we are</a:t>
            </a:r>
          </a:p>
          <a:p>
            <a:pPr algn="ctr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r</a:t>
            </a:r>
            <a:r>
              <a:rPr lang="en-U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eally adding together lots of</a:t>
            </a:r>
          </a:p>
          <a:p>
            <a:pPr algn="ctr"/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t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he same number.</a:t>
            </a:r>
            <a:endParaRPr lang="en-U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1680" y="4077072"/>
            <a:ext cx="67489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>
              <a:buAutoNum type="arabicPlain" startAt="2"/>
            </a:pP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+  2  +  2  + 2  =  8</a:t>
            </a:r>
          </a:p>
          <a:p>
            <a:pPr marL="914400" indent="-914400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Four lots of 2 are 8</a:t>
            </a:r>
            <a:endParaRPr lang="en-US" sz="5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Kristen ITC" pitchFamily="66" charset="0"/>
            </a:endParaRPr>
          </a:p>
          <a:p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Kristen ITC" pitchFamily="66" charset="0"/>
              </a:rPr>
              <a:t>       4 x 2 = 8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903943" y="2780928"/>
            <a:ext cx="5264106" cy="1219581"/>
            <a:chOff x="1903943" y="2780928"/>
            <a:chExt cx="5264106" cy="121958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03943" y="2780928"/>
              <a:ext cx="1155889" cy="1219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5856" y="2780928"/>
              <a:ext cx="1155889" cy="1219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4008" y="2780928"/>
              <a:ext cx="1155889" cy="1219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12160" y="2780928"/>
              <a:ext cx="1155889" cy="1219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t1.gstatic.com/images?q=tbn:ANd9GcRDVUWqQFmjLsMNVULuIDpOYcAU4UG3tVfQEiq-n_XB1hABqH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576064" cy="576064"/>
          </a:xfrm>
          <a:prstGeom prst="rect">
            <a:avLst/>
          </a:prstGeom>
          <a:noFill/>
        </p:spPr>
      </p:pic>
      <p:grpSp>
        <p:nvGrpSpPr>
          <p:cNvPr id="25" name="Group 24"/>
          <p:cNvGrpSpPr/>
          <p:nvPr/>
        </p:nvGrpSpPr>
        <p:grpSpPr>
          <a:xfrm>
            <a:off x="395536" y="836712"/>
            <a:ext cx="1152128" cy="576064"/>
            <a:chOff x="395536" y="836712"/>
            <a:chExt cx="1152128" cy="576064"/>
          </a:xfrm>
        </p:grpSpPr>
        <p:pic>
          <p:nvPicPr>
            <p:cNvPr id="14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836712"/>
              <a:ext cx="576064" cy="576064"/>
            </a:xfrm>
            <a:prstGeom prst="rect">
              <a:avLst/>
            </a:prstGeom>
            <a:noFill/>
          </p:spPr>
        </p:pic>
        <p:pic>
          <p:nvPicPr>
            <p:cNvPr id="24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836712"/>
              <a:ext cx="576064" cy="576064"/>
            </a:xfrm>
            <a:prstGeom prst="rect">
              <a:avLst/>
            </a:prstGeom>
            <a:noFill/>
          </p:spPr>
        </p:pic>
      </p:grpSp>
      <p:grpSp>
        <p:nvGrpSpPr>
          <p:cNvPr id="29" name="Group 28"/>
          <p:cNvGrpSpPr/>
          <p:nvPr/>
        </p:nvGrpSpPr>
        <p:grpSpPr>
          <a:xfrm>
            <a:off x="395536" y="1484784"/>
            <a:ext cx="1728192" cy="576064"/>
            <a:chOff x="395536" y="1484784"/>
            <a:chExt cx="1728192" cy="576064"/>
          </a:xfrm>
        </p:grpSpPr>
        <p:pic>
          <p:nvPicPr>
            <p:cNvPr id="15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484784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26" name="Group 25"/>
            <p:cNvGrpSpPr/>
            <p:nvPr/>
          </p:nvGrpSpPr>
          <p:grpSpPr>
            <a:xfrm>
              <a:off x="971600" y="1484784"/>
              <a:ext cx="1152128" cy="576064"/>
              <a:chOff x="395536" y="836712"/>
              <a:chExt cx="1152128" cy="576064"/>
            </a:xfrm>
          </p:grpSpPr>
          <p:pic>
            <p:nvPicPr>
              <p:cNvPr id="27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836712"/>
                <a:ext cx="576064" cy="576064"/>
              </a:xfrm>
              <a:prstGeom prst="rect">
                <a:avLst/>
              </a:prstGeom>
              <a:noFill/>
            </p:spPr>
          </p:pic>
          <p:pic>
            <p:nvPicPr>
              <p:cNvPr id="28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971600" y="836712"/>
                <a:ext cx="576064" cy="576064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35" name="Group 34"/>
          <p:cNvGrpSpPr/>
          <p:nvPr/>
        </p:nvGrpSpPr>
        <p:grpSpPr>
          <a:xfrm>
            <a:off x="395536" y="2132856"/>
            <a:ext cx="2304256" cy="576064"/>
            <a:chOff x="395536" y="2132856"/>
            <a:chExt cx="2304256" cy="576064"/>
          </a:xfrm>
        </p:grpSpPr>
        <p:pic>
          <p:nvPicPr>
            <p:cNvPr id="17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132856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30" name="Group 29"/>
            <p:cNvGrpSpPr/>
            <p:nvPr/>
          </p:nvGrpSpPr>
          <p:grpSpPr>
            <a:xfrm>
              <a:off x="971600" y="2132856"/>
              <a:ext cx="1728192" cy="576064"/>
              <a:chOff x="395536" y="1484784"/>
              <a:chExt cx="1728192" cy="576064"/>
            </a:xfrm>
          </p:grpSpPr>
          <p:pic>
            <p:nvPicPr>
              <p:cNvPr id="31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1484784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32" name="Group 25"/>
              <p:cNvGrpSpPr/>
              <p:nvPr/>
            </p:nvGrpSpPr>
            <p:grpSpPr>
              <a:xfrm>
                <a:off x="971600" y="1484784"/>
                <a:ext cx="1152128" cy="576064"/>
                <a:chOff x="395536" y="836712"/>
                <a:chExt cx="1152128" cy="576064"/>
              </a:xfrm>
            </p:grpSpPr>
            <p:pic>
              <p:nvPicPr>
                <p:cNvPr id="33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836712"/>
                  <a:ext cx="576064" cy="576064"/>
                </a:xfrm>
                <a:prstGeom prst="rect">
                  <a:avLst/>
                </a:prstGeom>
                <a:noFill/>
              </p:spPr>
            </p:pic>
            <p:pic>
              <p:nvPicPr>
                <p:cNvPr id="34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971600" y="836712"/>
                  <a:ext cx="576064" cy="576064"/>
                </a:xfrm>
                <a:prstGeom prst="rect">
                  <a:avLst/>
                </a:prstGeom>
                <a:noFill/>
              </p:spPr>
            </p:pic>
          </p:grpSp>
        </p:grpSp>
      </p:grpSp>
      <p:grpSp>
        <p:nvGrpSpPr>
          <p:cNvPr id="43" name="Group 42"/>
          <p:cNvGrpSpPr/>
          <p:nvPr/>
        </p:nvGrpSpPr>
        <p:grpSpPr>
          <a:xfrm>
            <a:off x="395536" y="2780928"/>
            <a:ext cx="2880320" cy="576064"/>
            <a:chOff x="395536" y="2780928"/>
            <a:chExt cx="2880320" cy="576064"/>
          </a:xfrm>
        </p:grpSpPr>
        <p:pic>
          <p:nvPicPr>
            <p:cNvPr id="22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2780928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36" name="Group 35"/>
            <p:cNvGrpSpPr/>
            <p:nvPr/>
          </p:nvGrpSpPr>
          <p:grpSpPr>
            <a:xfrm>
              <a:off x="971600" y="2780928"/>
              <a:ext cx="2304256" cy="576064"/>
              <a:chOff x="395536" y="2132856"/>
              <a:chExt cx="2304256" cy="576064"/>
            </a:xfrm>
          </p:grpSpPr>
          <p:pic>
            <p:nvPicPr>
              <p:cNvPr id="37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2132856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38" name="Group 29"/>
              <p:cNvGrpSpPr/>
              <p:nvPr/>
            </p:nvGrpSpPr>
            <p:grpSpPr>
              <a:xfrm>
                <a:off x="971600" y="2132856"/>
                <a:ext cx="1728192" cy="576064"/>
                <a:chOff x="395536" y="1484784"/>
                <a:chExt cx="1728192" cy="576064"/>
              </a:xfrm>
            </p:grpSpPr>
            <p:pic>
              <p:nvPicPr>
                <p:cNvPr id="39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1484784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40" name="Group 25"/>
                <p:cNvGrpSpPr/>
                <p:nvPr/>
              </p:nvGrpSpPr>
              <p:grpSpPr>
                <a:xfrm>
                  <a:off x="971600" y="1484784"/>
                  <a:ext cx="1152128" cy="576064"/>
                  <a:chOff x="395536" y="836712"/>
                  <a:chExt cx="1152128" cy="576064"/>
                </a:xfrm>
              </p:grpSpPr>
              <p:pic>
                <p:nvPicPr>
                  <p:cNvPr id="41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836712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pic>
                <p:nvPicPr>
                  <p:cNvPr id="42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971600" y="836712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</p:grpSp>
          </p:grpSp>
        </p:grpSp>
      </p:grpSp>
      <p:grpSp>
        <p:nvGrpSpPr>
          <p:cNvPr id="53" name="Group 52"/>
          <p:cNvGrpSpPr/>
          <p:nvPr/>
        </p:nvGrpSpPr>
        <p:grpSpPr>
          <a:xfrm>
            <a:off x="395536" y="3429000"/>
            <a:ext cx="3456384" cy="576064"/>
            <a:chOff x="395536" y="3429000"/>
            <a:chExt cx="3456384" cy="576064"/>
          </a:xfrm>
        </p:grpSpPr>
        <p:pic>
          <p:nvPicPr>
            <p:cNvPr id="23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3429000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44" name="Group 43"/>
            <p:cNvGrpSpPr/>
            <p:nvPr/>
          </p:nvGrpSpPr>
          <p:grpSpPr>
            <a:xfrm>
              <a:off x="971600" y="3429000"/>
              <a:ext cx="2880320" cy="576064"/>
              <a:chOff x="395536" y="2780928"/>
              <a:chExt cx="2880320" cy="576064"/>
            </a:xfrm>
          </p:grpSpPr>
          <p:pic>
            <p:nvPicPr>
              <p:cNvPr id="45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2780928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46" name="Group 35"/>
              <p:cNvGrpSpPr/>
              <p:nvPr/>
            </p:nvGrpSpPr>
            <p:grpSpPr>
              <a:xfrm>
                <a:off x="971600" y="2780928"/>
                <a:ext cx="2304256" cy="576064"/>
                <a:chOff x="395536" y="2132856"/>
                <a:chExt cx="2304256" cy="576064"/>
              </a:xfrm>
            </p:grpSpPr>
            <p:pic>
              <p:nvPicPr>
                <p:cNvPr id="47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2132856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48" name="Group 29"/>
                <p:cNvGrpSpPr/>
                <p:nvPr/>
              </p:nvGrpSpPr>
              <p:grpSpPr>
                <a:xfrm>
                  <a:off x="971600" y="2132856"/>
                  <a:ext cx="1728192" cy="576064"/>
                  <a:chOff x="395536" y="1484784"/>
                  <a:chExt cx="1728192" cy="576064"/>
                </a:xfrm>
              </p:grpSpPr>
              <p:pic>
                <p:nvPicPr>
                  <p:cNvPr id="49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1484784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50" name="Group 25"/>
                  <p:cNvGrpSpPr/>
                  <p:nvPr/>
                </p:nvGrpSpPr>
                <p:grpSpPr>
                  <a:xfrm>
                    <a:off x="971600" y="1484784"/>
                    <a:ext cx="1152128" cy="576064"/>
                    <a:chOff x="395536" y="836712"/>
                    <a:chExt cx="1152128" cy="576064"/>
                  </a:xfrm>
                </p:grpSpPr>
                <p:pic>
                  <p:nvPicPr>
                    <p:cNvPr id="51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5536" y="836712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52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971600" y="836712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</p:grpSp>
            </p:grpSp>
          </p:grpSp>
        </p:grpSp>
      </p:grpSp>
      <p:grpSp>
        <p:nvGrpSpPr>
          <p:cNvPr id="65" name="Group 64"/>
          <p:cNvGrpSpPr/>
          <p:nvPr/>
        </p:nvGrpSpPr>
        <p:grpSpPr>
          <a:xfrm>
            <a:off x="395536" y="4077072"/>
            <a:ext cx="4032448" cy="576064"/>
            <a:chOff x="395536" y="4077072"/>
            <a:chExt cx="4032448" cy="576064"/>
          </a:xfrm>
        </p:grpSpPr>
        <p:pic>
          <p:nvPicPr>
            <p:cNvPr id="18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4077072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54" name="Group 53"/>
            <p:cNvGrpSpPr/>
            <p:nvPr/>
          </p:nvGrpSpPr>
          <p:grpSpPr>
            <a:xfrm>
              <a:off x="971600" y="4077072"/>
              <a:ext cx="3456384" cy="576064"/>
              <a:chOff x="395536" y="3429000"/>
              <a:chExt cx="3456384" cy="576064"/>
            </a:xfrm>
          </p:grpSpPr>
          <p:pic>
            <p:nvPicPr>
              <p:cNvPr id="55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3429000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56" name="Group 43"/>
              <p:cNvGrpSpPr/>
              <p:nvPr/>
            </p:nvGrpSpPr>
            <p:grpSpPr>
              <a:xfrm>
                <a:off x="971600" y="3429000"/>
                <a:ext cx="2880320" cy="576064"/>
                <a:chOff x="395536" y="2780928"/>
                <a:chExt cx="2880320" cy="576064"/>
              </a:xfrm>
            </p:grpSpPr>
            <p:pic>
              <p:nvPicPr>
                <p:cNvPr id="57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2780928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58" name="Group 35"/>
                <p:cNvGrpSpPr/>
                <p:nvPr/>
              </p:nvGrpSpPr>
              <p:grpSpPr>
                <a:xfrm>
                  <a:off x="971600" y="2780928"/>
                  <a:ext cx="2304256" cy="576064"/>
                  <a:chOff x="395536" y="2132856"/>
                  <a:chExt cx="2304256" cy="576064"/>
                </a:xfrm>
              </p:grpSpPr>
              <p:pic>
                <p:nvPicPr>
                  <p:cNvPr id="59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2132856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60" name="Group 29"/>
                  <p:cNvGrpSpPr/>
                  <p:nvPr/>
                </p:nvGrpSpPr>
                <p:grpSpPr>
                  <a:xfrm>
                    <a:off x="971600" y="2132856"/>
                    <a:ext cx="1728192" cy="576064"/>
                    <a:chOff x="395536" y="1484784"/>
                    <a:chExt cx="1728192" cy="576064"/>
                  </a:xfrm>
                </p:grpSpPr>
                <p:pic>
                  <p:nvPicPr>
                    <p:cNvPr id="61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5536" y="1484784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  <p:grpSp>
                  <p:nvGrpSpPr>
                    <p:cNvPr id="62" name="Group 25"/>
                    <p:cNvGrpSpPr/>
                    <p:nvPr/>
                  </p:nvGrpSpPr>
                  <p:grpSpPr>
                    <a:xfrm>
                      <a:off x="971600" y="1484784"/>
                      <a:ext cx="1152128" cy="576064"/>
                      <a:chOff x="395536" y="836712"/>
                      <a:chExt cx="1152128" cy="576064"/>
                    </a:xfrm>
                  </p:grpSpPr>
                  <p:pic>
                    <p:nvPicPr>
                      <p:cNvPr id="63" name="Picture 4" descr="http://t1.gstatic.com/images?q=tbn:ANd9GcRDVUWqQFmjLsMNVULuIDpOYcAU4UG3tVfQEiq-n_XB1hABqH_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836712"/>
                        <a:ext cx="576064" cy="576064"/>
                      </a:xfrm>
                      <a:prstGeom prst="rect">
                        <a:avLst/>
                      </a:prstGeom>
                      <a:noFill/>
                    </p:spPr>
                  </p:pic>
                  <p:pic>
                    <p:nvPicPr>
                      <p:cNvPr id="64" name="Picture 4" descr="http://t1.gstatic.com/images?q=tbn:ANd9GcRDVUWqQFmjLsMNVULuIDpOYcAU4UG3tVfQEiq-n_XB1hABqH_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836712"/>
                        <a:ext cx="576064" cy="576064"/>
                      </a:xfrm>
                      <a:prstGeom prst="rect">
                        <a:avLst/>
                      </a:prstGeom>
                      <a:noFill/>
                    </p:spPr>
                  </p:pic>
                </p:grpSp>
              </p:grpSp>
            </p:grpSp>
          </p:grpSp>
        </p:grpSp>
      </p:grpSp>
      <p:grpSp>
        <p:nvGrpSpPr>
          <p:cNvPr id="79" name="Group 78"/>
          <p:cNvGrpSpPr/>
          <p:nvPr/>
        </p:nvGrpSpPr>
        <p:grpSpPr>
          <a:xfrm>
            <a:off x="395536" y="4797152"/>
            <a:ext cx="4608512" cy="576064"/>
            <a:chOff x="395536" y="4797152"/>
            <a:chExt cx="4608512" cy="576064"/>
          </a:xfrm>
        </p:grpSpPr>
        <p:pic>
          <p:nvPicPr>
            <p:cNvPr id="19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4797152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66" name="Group 65"/>
            <p:cNvGrpSpPr/>
            <p:nvPr/>
          </p:nvGrpSpPr>
          <p:grpSpPr>
            <a:xfrm>
              <a:off x="971600" y="4797152"/>
              <a:ext cx="4032448" cy="576064"/>
              <a:chOff x="395536" y="4077072"/>
              <a:chExt cx="4032448" cy="576064"/>
            </a:xfrm>
          </p:grpSpPr>
          <p:pic>
            <p:nvPicPr>
              <p:cNvPr id="67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4077072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68" name="Group 53"/>
              <p:cNvGrpSpPr/>
              <p:nvPr/>
            </p:nvGrpSpPr>
            <p:grpSpPr>
              <a:xfrm>
                <a:off x="971600" y="4077072"/>
                <a:ext cx="3456384" cy="576064"/>
                <a:chOff x="395536" y="3429000"/>
                <a:chExt cx="3456384" cy="576064"/>
              </a:xfrm>
            </p:grpSpPr>
            <p:pic>
              <p:nvPicPr>
                <p:cNvPr id="69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3429000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70" name="Group 43"/>
                <p:cNvGrpSpPr/>
                <p:nvPr/>
              </p:nvGrpSpPr>
              <p:grpSpPr>
                <a:xfrm>
                  <a:off x="971600" y="3429000"/>
                  <a:ext cx="2880320" cy="576064"/>
                  <a:chOff x="395536" y="2780928"/>
                  <a:chExt cx="2880320" cy="576064"/>
                </a:xfrm>
              </p:grpSpPr>
              <p:pic>
                <p:nvPicPr>
                  <p:cNvPr id="71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2780928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72" name="Group 35"/>
                  <p:cNvGrpSpPr/>
                  <p:nvPr/>
                </p:nvGrpSpPr>
                <p:grpSpPr>
                  <a:xfrm>
                    <a:off x="971600" y="2780928"/>
                    <a:ext cx="2304256" cy="576064"/>
                    <a:chOff x="395536" y="2132856"/>
                    <a:chExt cx="2304256" cy="576064"/>
                  </a:xfrm>
                </p:grpSpPr>
                <p:pic>
                  <p:nvPicPr>
                    <p:cNvPr id="73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5536" y="2132856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  <p:grpSp>
                  <p:nvGrpSpPr>
                    <p:cNvPr id="74" name="Group 29"/>
                    <p:cNvGrpSpPr/>
                    <p:nvPr/>
                  </p:nvGrpSpPr>
                  <p:grpSpPr>
                    <a:xfrm>
                      <a:off x="971600" y="2132856"/>
                      <a:ext cx="1728192" cy="576064"/>
                      <a:chOff x="395536" y="1484784"/>
                      <a:chExt cx="1728192" cy="576064"/>
                    </a:xfrm>
                  </p:grpSpPr>
                  <p:pic>
                    <p:nvPicPr>
                      <p:cNvPr id="75" name="Picture 4" descr="http://t1.gstatic.com/images?q=tbn:ANd9GcRDVUWqQFmjLsMNVULuIDpOYcAU4UG3tVfQEiq-n_XB1hABqH_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484784"/>
                        <a:ext cx="576064" cy="576064"/>
                      </a:xfrm>
                      <a:prstGeom prst="rect">
                        <a:avLst/>
                      </a:prstGeom>
                      <a:noFill/>
                    </p:spPr>
                  </p:pic>
                  <p:grpSp>
                    <p:nvGrpSpPr>
                      <p:cNvPr id="76" name="Group 25"/>
                      <p:cNvGrpSpPr/>
                      <p:nvPr/>
                    </p:nvGrpSpPr>
                    <p:grpSpPr>
                      <a:xfrm>
                        <a:off x="971600" y="1484784"/>
                        <a:ext cx="1152128" cy="576064"/>
                        <a:chOff x="395536" y="836712"/>
                        <a:chExt cx="1152128" cy="576064"/>
                      </a:xfrm>
                    </p:grpSpPr>
                    <p:pic>
                      <p:nvPicPr>
                        <p:cNvPr id="77" name="Picture 4" descr="http://t1.gstatic.com/images?q=tbn:ANd9GcRDVUWqQFmjLsMNVULuIDpOYcAU4UG3tVfQEiq-n_XB1hABqH_n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36" y="836712"/>
                          <a:ext cx="57606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  <p:pic>
                      <p:nvPicPr>
                        <p:cNvPr id="78" name="Picture 4" descr="http://t1.gstatic.com/images?q=tbn:ANd9GcRDVUWqQFmjLsMNVULuIDpOYcAU4UG3tVfQEiq-n_XB1hABqH_n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1600" y="836712"/>
                          <a:ext cx="57606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grpSp>
                </p:grpSp>
              </p:grpSp>
            </p:grpSp>
          </p:grpSp>
        </p:grpSp>
      </p:grpSp>
      <p:grpSp>
        <p:nvGrpSpPr>
          <p:cNvPr id="95" name="Group 94"/>
          <p:cNvGrpSpPr/>
          <p:nvPr/>
        </p:nvGrpSpPr>
        <p:grpSpPr>
          <a:xfrm>
            <a:off x="395536" y="5445224"/>
            <a:ext cx="5184576" cy="576064"/>
            <a:chOff x="395536" y="5445224"/>
            <a:chExt cx="5184576" cy="576064"/>
          </a:xfrm>
        </p:grpSpPr>
        <p:pic>
          <p:nvPicPr>
            <p:cNvPr id="20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5445224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80" name="Group 79"/>
            <p:cNvGrpSpPr/>
            <p:nvPr/>
          </p:nvGrpSpPr>
          <p:grpSpPr>
            <a:xfrm>
              <a:off x="971600" y="5445224"/>
              <a:ext cx="4608512" cy="576064"/>
              <a:chOff x="395536" y="4797152"/>
              <a:chExt cx="4608512" cy="576064"/>
            </a:xfrm>
          </p:grpSpPr>
          <p:pic>
            <p:nvPicPr>
              <p:cNvPr id="81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4797152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82" name="Group 65"/>
              <p:cNvGrpSpPr/>
              <p:nvPr/>
            </p:nvGrpSpPr>
            <p:grpSpPr>
              <a:xfrm>
                <a:off x="971600" y="4797152"/>
                <a:ext cx="4032448" cy="576064"/>
                <a:chOff x="395536" y="4077072"/>
                <a:chExt cx="4032448" cy="576064"/>
              </a:xfrm>
            </p:grpSpPr>
            <p:pic>
              <p:nvPicPr>
                <p:cNvPr id="83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4077072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84" name="Group 53"/>
                <p:cNvGrpSpPr/>
                <p:nvPr/>
              </p:nvGrpSpPr>
              <p:grpSpPr>
                <a:xfrm>
                  <a:off x="971600" y="4077072"/>
                  <a:ext cx="3456384" cy="576064"/>
                  <a:chOff x="395536" y="3429000"/>
                  <a:chExt cx="3456384" cy="576064"/>
                </a:xfrm>
              </p:grpSpPr>
              <p:pic>
                <p:nvPicPr>
                  <p:cNvPr id="85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3429000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86" name="Group 43"/>
                  <p:cNvGrpSpPr/>
                  <p:nvPr/>
                </p:nvGrpSpPr>
                <p:grpSpPr>
                  <a:xfrm>
                    <a:off x="971600" y="3429000"/>
                    <a:ext cx="2880320" cy="576064"/>
                    <a:chOff x="395536" y="2780928"/>
                    <a:chExt cx="2880320" cy="576064"/>
                  </a:xfrm>
                </p:grpSpPr>
                <p:pic>
                  <p:nvPicPr>
                    <p:cNvPr id="87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5536" y="2780928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  <p:grpSp>
                  <p:nvGrpSpPr>
                    <p:cNvPr id="88" name="Group 35"/>
                    <p:cNvGrpSpPr/>
                    <p:nvPr/>
                  </p:nvGrpSpPr>
                  <p:grpSpPr>
                    <a:xfrm>
                      <a:off x="971600" y="2780928"/>
                      <a:ext cx="2304256" cy="576064"/>
                      <a:chOff x="395536" y="2132856"/>
                      <a:chExt cx="2304256" cy="576064"/>
                    </a:xfrm>
                  </p:grpSpPr>
                  <p:pic>
                    <p:nvPicPr>
                      <p:cNvPr id="89" name="Picture 4" descr="http://t1.gstatic.com/images?q=tbn:ANd9GcRDVUWqQFmjLsMNVULuIDpOYcAU4UG3tVfQEiq-n_XB1hABqH_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132856"/>
                        <a:ext cx="576064" cy="576064"/>
                      </a:xfrm>
                      <a:prstGeom prst="rect">
                        <a:avLst/>
                      </a:prstGeom>
                      <a:noFill/>
                    </p:spPr>
                  </p:pic>
                  <p:grpSp>
                    <p:nvGrpSpPr>
                      <p:cNvPr id="90" name="Group 29"/>
                      <p:cNvGrpSpPr/>
                      <p:nvPr/>
                    </p:nvGrpSpPr>
                    <p:grpSpPr>
                      <a:xfrm>
                        <a:off x="971600" y="2132856"/>
                        <a:ext cx="1728192" cy="576064"/>
                        <a:chOff x="395536" y="1484784"/>
                        <a:chExt cx="1728192" cy="576064"/>
                      </a:xfrm>
                    </p:grpSpPr>
                    <p:pic>
                      <p:nvPicPr>
                        <p:cNvPr id="91" name="Picture 4" descr="http://t1.gstatic.com/images?q=tbn:ANd9GcRDVUWqQFmjLsMNVULuIDpOYcAU4UG3tVfQEiq-n_XB1hABqH_n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36" y="1484784"/>
                          <a:ext cx="57606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  <p:grpSp>
                      <p:nvGrpSpPr>
                        <p:cNvPr id="92" name="Group 25"/>
                        <p:cNvGrpSpPr/>
                        <p:nvPr/>
                      </p:nvGrpSpPr>
                      <p:grpSpPr>
                        <a:xfrm>
                          <a:off x="971600" y="1484784"/>
                          <a:ext cx="1152128" cy="576064"/>
                          <a:chOff x="395536" y="836712"/>
                          <a:chExt cx="1152128" cy="576064"/>
                        </a:xfrm>
                      </p:grpSpPr>
                      <p:pic>
                        <p:nvPicPr>
                          <p:cNvPr id="93" name="Picture 4" descr="http://t1.gstatic.com/images?q=tbn:ANd9GcRDVUWqQFmjLsMNVULuIDpOYcAU4UG3tVfQEiq-n_XB1hABqH_n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" cstate="print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5536" y="836712"/>
                            <a:ext cx="576064" cy="57606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  <p:pic>
                        <p:nvPicPr>
                          <p:cNvPr id="94" name="Picture 4" descr="http://t1.gstatic.com/images?q=tbn:ANd9GcRDVUWqQFmjLsMNVULuIDpOYcAU4UG3tVfQEiq-n_XB1hABqH_n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" cstate="print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1600" y="836712"/>
                            <a:ext cx="576064" cy="57606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grpSp>
                  </p:grpSp>
                </p:grpSp>
              </p:grpSp>
            </p:grpSp>
          </p:grpSp>
        </p:grpSp>
      </p:grpSp>
      <p:grpSp>
        <p:nvGrpSpPr>
          <p:cNvPr id="113" name="Group 112"/>
          <p:cNvGrpSpPr/>
          <p:nvPr/>
        </p:nvGrpSpPr>
        <p:grpSpPr>
          <a:xfrm>
            <a:off x="395536" y="6093296"/>
            <a:ext cx="5760640" cy="576064"/>
            <a:chOff x="395536" y="6093296"/>
            <a:chExt cx="5760640" cy="576064"/>
          </a:xfrm>
        </p:grpSpPr>
        <p:pic>
          <p:nvPicPr>
            <p:cNvPr id="21" name="Picture 4" descr="http://t1.gstatic.com/images?q=tbn:ANd9GcRDVUWqQFmjLsMNVULuIDpOYcAU4UG3tVfQEiq-n_XB1hABqH_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6093296"/>
              <a:ext cx="576064" cy="576064"/>
            </a:xfrm>
            <a:prstGeom prst="rect">
              <a:avLst/>
            </a:prstGeom>
            <a:noFill/>
          </p:spPr>
        </p:pic>
        <p:grpSp>
          <p:nvGrpSpPr>
            <p:cNvPr id="96" name="Group 95"/>
            <p:cNvGrpSpPr/>
            <p:nvPr/>
          </p:nvGrpSpPr>
          <p:grpSpPr>
            <a:xfrm>
              <a:off x="971600" y="6093296"/>
              <a:ext cx="5184576" cy="576064"/>
              <a:chOff x="395536" y="5445224"/>
              <a:chExt cx="5184576" cy="576064"/>
            </a:xfrm>
          </p:grpSpPr>
          <p:pic>
            <p:nvPicPr>
              <p:cNvPr id="97" name="Picture 4" descr="http://t1.gstatic.com/images?q=tbn:ANd9GcRDVUWqQFmjLsMNVULuIDpOYcAU4UG3tVfQEiq-n_XB1hABqH_n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5536" y="5445224"/>
                <a:ext cx="576064" cy="576064"/>
              </a:xfrm>
              <a:prstGeom prst="rect">
                <a:avLst/>
              </a:prstGeom>
              <a:noFill/>
            </p:spPr>
          </p:pic>
          <p:grpSp>
            <p:nvGrpSpPr>
              <p:cNvPr id="98" name="Group 79"/>
              <p:cNvGrpSpPr/>
              <p:nvPr/>
            </p:nvGrpSpPr>
            <p:grpSpPr>
              <a:xfrm>
                <a:off x="971600" y="5445224"/>
                <a:ext cx="4608512" cy="576064"/>
                <a:chOff x="395536" y="4797152"/>
                <a:chExt cx="4608512" cy="576064"/>
              </a:xfrm>
            </p:grpSpPr>
            <p:pic>
              <p:nvPicPr>
                <p:cNvPr id="99" name="Picture 4" descr="http://t1.gstatic.com/images?q=tbn:ANd9GcRDVUWqQFmjLsMNVULuIDpOYcAU4UG3tVfQEiq-n_XB1hABqH_n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395536" y="4797152"/>
                  <a:ext cx="576064" cy="576064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00" name="Group 65"/>
                <p:cNvGrpSpPr/>
                <p:nvPr/>
              </p:nvGrpSpPr>
              <p:grpSpPr>
                <a:xfrm>
                  <a:off x="971600" y="4797152"/>
                  <a:ext cx="4032448" cy="576064"/>
                  <a:chOff x="395536" y="4077072"/>
                  <a:chExt cx="4032448" cy="576064"/>
                </a:xfrm>
              </p:grpSpPr>
              <p:pic>
                <p:nvPicPr>
                  <p:cNvPr id="101" name="Picture 4" descr="http://t1.gstatic.com/images?q=tbn:ANd9GcRDVUWqQFmjLsMNVULuIDpOYcAU4UG3tVfQEiq-n_XB1hABqH_n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395536" y="4077072"/>
                    <a:ext cx="576064" cy="576064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102" name="Group 53"/>
                  <p:cNvGrpSpPr/>
                  <p:nvPr/>
                </p:nvGrpSpPr>
                <p:grpSpPr>
                  <a:xfrm>
                    <a:off x="971600" y="4077072"/>
                    <a:ext cx="3456384" cy="576064"/>
                    <a:chOff x="395536" y="3429000"/>
                    <a:chExt cx="3456384" cy="576064"/>
                  </a:xfrm>
                </p:grpSpPr>
                <p:pic>
                  <p:nvPicPr>
                    <p:cNvPr id="103" name="Picture 4" descr="http://t1.gstatic.com/images?q=tbn:ANd9GcRDVUWqQFmjLsMNVULuIDpOYcAU4UG3tVfQEiq-n_XB1hABqH_n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395536" y="3429000"/>
                      <a:ext cx="576064" cy="576064"/>
                    </a:xfrm>
                    <a:prstGeom prst="rect">
                      <a:avLst/>
                    </a:prstGeom>
                    <a:noFill/>
                  </p:spPr>
                </p:pic>
                <p:grpSp>
                  <p:nvGrpSpPr>
                    <p:cNvPr id="104" name="Group 43"/>
                    <p:cNvGrpSpPr/>
                    <p:nvPr/>
                  </p:nvGrpSpPr>
                  <p:grpSpPr>
                    <a:xfrm>
                      <a:off x="971600" y="3429000"/>
                      <a:ext cx="2880320" cy="576064"/>
                      <a:chOff x="395536" y="2780928"/>
                      <a:chExt cx="2880320" cy="576064"/>
                    </a:xfrm>
                  </p:grpSpPr>
                  <p:pic>
                    <p:nvPicPr>
                      <p:cNvPr id="105" name="Picture 4" descr="http://t1.gstatic.com/images?q=tbn:ANd9GcRDVUWqQFmjLsMNVULuIDpOYcAU4UG3tVfQEiq-n_XB1hABqH_n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780928"/>
                        <a:ext cx="576064" cy="576064"/>
                      </a:xfrm>
                      <a:prstGeom prst="rect">
                        <a:avLst/>
                      </a:prstGeom>
                      <a:noFill/>
                    </p:spPr>
                  </p:pic>
                  <p:grpSp>
                    <p:nvGrpSpPr>
                      <p:cNvPr id="106" name="Group 35"/>
                      <p:cNvGrpSpPr/>
                      <p:nvPr/>
                    </p:nvGrpSpPr>
                    <p:grpSpPr>
                      <a:xfrm>
                        <a:off x="971600" y="2780928"/>
                        <a:ext cx="2304256" cy="576064"/>
                        <a:chOff x="395536" y="2132856"/>
                        <a:chExt cx="2304256" cy="576064"/>
                      </a:xfrm>
                    </p:grpSpPr>
                    <p:pic>
                      <p:nvPicPr>
                        <p:cNvPr id="107" name="Picture 4" descr="http://t1.gstatic.com/images?q=tbn:ANd9GcRDVUWqQFmjLsMNVULuIDpOYcAU4UG3tVfQEiq-n_XB1hABqH_n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5536" y="2132856"/>
                          <a:ext cx="576064" cy="576064"/>
                        </a:xfrm>
                        <a:prstGeom prst="rect">
                          <a:avLst/>
                        </a:prstGeom>
                        <a:noFill/>
                      </p:spPr>
                    </p:pic>
                    <p:grpSp>
                      <p:nvGrpSpPr>
                        <p:cNvPr id="108" name="Group 29"/>
                        <p:cNvGrpSpPr/>
                        <p:nvPr/>
                      </p:nvGrpSpPr>
                      <p:grpSpPr>
                        <a:xfrm>
                          <a:off x="971600" y="2132856"/>
                          <a:ext cx="1728192" cy="576064"/>
                          <a:chOff x="395536" y="1484784"/>
                          <a:chExt cx="1728192" cy="576064"/>
                        </a:xfrm>
                      </p:grpSpPr>
                      <p:pic>
                        <p:nvPicPr>
                          <p:cNvPr id="109" name="Picture 4" descr="http://t1.gstatic.com/images?q=tbn:ANd9GcRDVUWqQFmjLsMNVULuIDpOYcAU4UG3tVfQEiq-n_XB1hABqH_n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" cstate="print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5536" y="1484784"/>
                            <a:ext cx="576064" cy="576064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  <p:grpSp>
                        <p:nvGrpSpPr>
                          <p:cNvPr id="110" name="Group 25"/>
                          <p:cNvGrpSpPr/>
                          <p:nvPr/>
                        </p:nvGrpSpPr>
                        <p:grpSpPr>
                          <a:xfrm>
                            <a:off x="971600" y="1484784"/>
                            <a:ext cx="1152128" cy="576064"/>
                            <a:chOff x="395536" y="836712"/>
                            <a:chExt cx="1152128" cy="576064"/>
                          </a:xfrm>
                        </p:grpSpPr>
                        <p:pic>
                          <p:nvPicPr>
                            <p:cNvPr id="111" name="Picture 4" descr="http://t1.gstatic.com/images?q=tbn:ANd9GcRDVUWqQFmjLsMNVULuIDpOYcAU4UG3tVfQEiq-n_XB1hABqH_n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95536" y="836712"/>
                              <a:ext cx="576064" cy="576064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  <p:pic>
                          <p:nvPicPr>
                            <p:cNvPr id="112" name="Picture 4" descr="http://t1.gstatic.com/images?q=tbn:ANd9GcRDVUWqQFmjLsMNVULuIDpOYcAU4UG3tVfQEiq-n_XB1hABqH_n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" cstate="print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71600" y="836712"/>
                              <a:ext cx="576064" cy="576064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grpSp>
                    </p:grpSp>
                  </p:grpSp>
                </p:grpSp>
              </p:grpSp>
            </p:grpSp>
          </p:grpSp>
        </p:grpSp>
      </p:grpSp>
      <p:sp>
        <p:nvSpPr>
          <p:cNvPr id="114" name="TextBox 113"/>
          <p:cNvSpPr txBox="1"/>
          <p:nvPr/>
        </p:nvSpPr>
        <p:spPr>
          <a:xfrm>
            <a:off x="1475656" y="332656"/>
            <a:ext cx="766834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Kristen ITC" pitchFamily="66" charset="0"/>
              </a:rPr>
              <a:t>1 lot of 2 is 2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1 x 2 = 2</a:t>
            </a:r>
          </a:p>
          <a:p>
            <a:endParaRPr lang="nl-NL" sz="2000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dirty="0" smtClean="0">
                <a:solidFill>
                  <a:srgbClr val="FF0000"/>
                </a:solidFill>
                <a:latin typeface="Kristen ITC" pitchFamily="66" charset="0"/>
              </a:rPr>
              <a:t>  </a:t>
            </a:r>
            <a:r>
              <a:rPr lang="nl-NL" sz="2000" dirty="0" smtClean="0">
                <a:latin typeface="Kristen ITC" pitchFamily="66" charset="0"/>
              </a:rPr>
              <a:t>2 lots of 2 are 4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2 x 2 = 4</a:t>
            </a:r>
          </a:p>
          <a:p>
            <a:endParaRPr lang="nl-NL" sz="2000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dirty="0" smtClean="0">
                <a:solidFill>
                  <a:srgbClr val="FF0000"/>
                </a:solidFill>
                <a:latin typeface="Kristen ITC" pitchFamily="66" charset="0"/>
              </a:rPr>
              <a:t>         </a:t>
            </a:r>
            <a:r>
              <a:rPr lang="nl-NL" sz="2000" dirty="0" smtClean="0">
                <a:latin typeface="Kristen ITC" pitchFamily="66" charset="0"/>
              </a:rPr>
              <a:t>3 lots of 2 are 6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3 x 2 = 6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</a:t>
            </a:r>
            <a:r>
              <a:rPr lang="nl-NL" sz="2000" dirty="0" smtClean="0">
                <a:latin typeface="Kristen ITC" pitchFamily="66" charset="0"/>
              </a:rPr>
              <a:t> 4 lots of 2 are 8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4 x 2 = 8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</a:t>
            </a:r>
            <a:r>
              <a:rPr lang="nl-NL" sz="2000" dirty="0" smtClean="0">
                <a:latin typeface="Kristen ITC" pitchFamily="66" charset="0"/>
              </a:rPr>
              <a:t>5 lots of 2 are 10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5 x 2 = 10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       </a:t>
            </a:r>
            <a:r>
              <a:rPr lang="nl-NL" sz="2000" dirty="0" smtClean="0">
                <a:latin typeface="Kristen ITC" pitchFamily="66" charset="0"/>
              </a:rPr>
              <a:t>6 lots of 2 are 12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6 x 2 = 12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endParaRPr lang="nl-NL" sz="2000" b="1" dirty="0" smtClean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>
                <a:solidFill>
                  <a:srgbClr val="FF0000"/>
                </a:solidFill>
                <a:latin typeface="Kristen ITC" pitchFamily="66" charset="0"/>
              </a:rPr>
              <a:t>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           </a:t>
            </a:r>
            <a:r>
              <a:rPr lang="nl-NL" sz="2000" dirty="0" smtClean="0">
                <a:latin typeface="Kristen ITC" pitchFamily="66" charset="0"/>
              </a:rPr>
              <a:t>7 lots of 2 are 14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7 x 2 = 14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                     </a:t>
            </a:r>
            <a:r>
              <a:rPr lang="nl-NL" sz="2000" dirty="0" smtClean="0">
                <a:latin typeface="Kristen ITC" pitchFamily="66" charset="0"/>
              </a:rPr>
              <a:t>8 lots of 2 are 16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8 x 2 = 16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                            </a:t>
            </a:r>
            <a:r>
              <a:rPr lang="nl-NL" sz="2000" dirty="0" smtClean="0">
                <a:latin typeface="Kristen ITC" pitchFamily="66" charset="0"/>
              </a:rPr>
              <a:t>9 lots of 2 are 18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9 x 2 = 18</a:t>
            </a: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                                                            </a:t>
            </a:r>
            <a:r>
              <a:rPr lang="nl-NL" sz="2000" dirty="0" smtClean="0">
                <a:latin typeface="Kristen ITC" pitchFamily="66" charset="0"/>
              </a:rPr>
              <a:t>10 lots of 2 are 20</a:t>
            </a:r>
          </a:p>
          <a:p>
            <a:r>
              <a:rPr lang="nl-NL" sz="2000" dirty="0">
                <a:latin typeface="Kristen ITC" pitchFamily="66" charset="0"/>
              </a:rPr>
              <a:t> </a:t>
            </a:r>
            <a:r>
              <a:rPr lang="nl-NL" sz="2000" dirty="0" smtClean="0">
                <a:latin typeface="Kristen ITC" pitchFamily="66" charset="0"/>
              </a:rPr>
              <a:t>                                                                               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10 x 2 =20</a:t>
            </a:r>
            <a:endParaRPr lang="nl-NL" sz="2000" dirty="0" smtClean="0">
              <a:latin typeface="Kristen ITC" pitchFamily="66" charset="0"/>
            </a:endParaRPr>
          </a:p>
          <a:p>
            <a:endParaRPr lang="nl-NL" sz="2000" b="1" dirty="0">
              <a:solidFill>
                <a:srgbClr val="FF0000"/>
              </a:solidFill>
              <a:latin typeface="Kristen ITC" pitchFamily="66" charset="0"/>
            </a:endParaRPr>
          </a:p>
          <a:p>
            <a:endParaRPr lang="nl-NL" sz="2000" b="1" dirty="0"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60648"/>
            <a:ext cx="89644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So, let’s look at what the 2 times table </a:t>
            </a:r>
            <a:r>
              <a:rPr lang="nl-NL" sz="2800" b="1" u="sng" dirty="0" smtClean="0">
                <a:solidFill>
                  <a:schemeClr val="bg1"/>
                </a:solidFill>
                <a:latin typeface="Kristen ITC" pitchFamily="66" charset="0"/>
              </a:rPr>
              <a:t>means:</a:t>
            </a:r>
            <a:endParaRPr lang="nl-NL" sz="2800" dirty="0" smtClean="0">
              <a:solidFill>
                <a:schemeClr val="bg1"/>
              </a:solidFill>
              <a:latin typeface="Kristen ITC" pitchFamily="66" charset="0"/>
            </a:endParaRPr>
          </a:p>
          <a:p>
            <a:pPr algn="ctr"/>
            <a:endParaRPr lang="nl-NL" sz="2800" b="1" dirty="0" smtClean="0">
              <a:solidFill>
                <a:srgbClr val="66FFFF"/>
              </a:solidFill>
              <a:latin typeface="Kristen ITC" pitchFamily="66" charset="0"/>
            </a:endParaRPr>
          </a:p>
          <a:p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1 x 2 = 2    </a:t>
            </a:r>
            <a:r>
              <a:rPr lang="nl-NL" sz="2800" b="1" dirty="0" smtClean="0">
                <a:solidFill>
                  <a:srgbClr val="00FFFF"/>
                </a:solidFill>
                <a:latin typeface="Kristen ITC" pitchFamily="66" charset="0"/>
              </a:rPr>
              <a:t>2 + 0 = 2  </a:t>
            </a:r>
            <a:r>
              <a:rPr lang="nl-NL" sz="2800" b="1" dirty="0" smtClean="0">
                <a:solidFill>
                  <a:srgbClr val="66FF33"/>
                </a:solidFill>
                <a:latin typeface="Kristen ITC" pitchFamily="66" charset="0"/>
              </a:rPr>
              <a:t>(1 lot of 2)</a:t>
            </a:r>
            <a:endParaRPr lang="nl-NL" sz="2800" b="1" dirty="0" smtClean="0">
              <a:solidFill>
                <a:srgbClr val="00FFFF"/>
              </a:solidFill>
              <a:latin typeface="Kristen ITC" pitchFamily="66" charset="0"/>
            </a:endParaRP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2 x 2 = 4  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= 4  </a:t>
            </a:r>
            <a:r>
              <a:rPr lang="nl-NL" sz="2800" b="1" dirty="0" smtClean="0">
                <a:solidFill>
                  <a:srgbClr val="66FF33"/>
                </a:solidFill>
                <a:latin typeface="Kristen ITC" pitchFamily="66" charset="0"/>
              </a:rPr>
              <a:t>(2 lots of 2)</a:t>
            </a:r>
            <a:endParaRPr lang="nl-NL" sz="2800" b="1" dirty="0" smtClean="0">
              <a:solidFill>
                <a:srgbClr val="66FFFF"/>
              </a:solidFill>
              <a:latin typeface="Kristen ITC" pitchFamily="66" charset="0"/>
            </a:endParaRPr>
          </a:p>
          <a:p>
            <a:r>
              <a:rPr lang="nl-NL" sz="2800" b="1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3 x 2 = 6  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= 6  </a:t>
            </a:r>
            <a:r>
              <a:rPr lang="nl-NL" sz="2800" b="1" dirty="0" smtClean="0">
                <a:solidFill>
                  <a:srgbClr val="66FF33"/>
                </a:solidFill>
                <a:latin typeface="Kristen ITC" pitchFamily="66" charset="0"/>
              </a:rPr>
              <a:t>(3 lots of 2)</a:t>
            </a:r>
            <a:endParaRPr lang="nl-NL" sz="2800" b="1" dirty="0" smtClean="0">
              <a:solidFill>
                <a:srgbClr val="66FFFF"/>
              </a:solidFill>
              <a:latin typeface="Kristen ITC" pitchFamily="66" charset="0"/>
            </a:endParaRP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4 x 2 = 8  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= 8  </a:t>
            </a:r>
            <a:r>
              <a:rPr lang="nl-NL" sz="2800" b="1" dirty="0" smtClean="0">
                <a:solidFill>
                  <a:srgbClr val="66FF33"/>
                </a:solidFill>
                <a:latin typeface="Kristen ITC" pitchFamily="66" charset="0"/>
              </a:rPr>
              <a:t>(4 lots of 2) and so on.</a:t>
            </a:r>
            <a:endParaRPr lang="nl-NL" sz="2800" b="1" dirty="0" smtClean="0">
              <a:solidFill>
                <a:srgbClr val="66FFFF"/>
              </a:solidFill>
              <a:latin typeface="Kristen ITC" pitchFamily="66" charset="0"/>
            </a:endParaRP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5 x 2 = 10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= 10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6 x 2 = 12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+ 2 = 12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7 x 2 = 14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+ 2 + 2 = 14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8 x 2 = 16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+ 2 + 2 + 2 = 16</a:t>
            </a:r>
          </a:p>
          <a:p>
            <a:r>
              <a:rPr lang="nl-NL" sz="2800" dirty="0" smtClean="0">
                <a:solidFill>
                  <a:schemeClr val="bg1"/>
                </a:solidFill>
                <a:latin typeface="Kristen ITC" pitchFamily="66" charset="0"/>
              </a:rPr>
              <a:t>  </a:t>
            </a:r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9 x 2 = 18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+ 2 + 2 + 2 + 2 = 18</a:t>
            </a:r>
          </a:p>
          <a:p>
            <a:r>
              <a:rPr lang="nl-NL" sz="2800" b="1" dirty="0" smtClean="0">
                <a:solidFill>
                  <a:srgbClr val="FFFF00"/>
                </a:solidFill>
                <a:latin typeface="Kristen ITC" pitchFamily="66" charset="0"/>
              </a:rPr>
              <a:t>10 x 2 = 20  </a:t>
            </a:r>
            <a:r>
              <a:rPr lang="nl-NL" sz="2800" b="1" dirty="0" smtClean="0">
                <a:solidFill>
                  <a:srgbClr val="66FFFF"/>
                </a:solidFill>
                <a:latin typeface="Kristen ITC" pitchFamily="66" charset="0"/>
              </a:rPr>
              <a:t>2 + 2 + 2 + 2 + 2 + 2 + 2 + 2 + 2 + 2 =20</a:t>
            </a:r>
            <a:endParaRPr lang="nl-NL" sz="2800" b="1" dirty="0">
              <a:solidFill>
                <a:srgbClr val="66FFFF"/>
              </a:solidFill>
              <a:latin typeface="Kristen ITC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5589240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 smtClean="0">
                <a:solidFill>
                  <a:schemeClr val="bg1"/>
                </a:solidFill>
                <a:latin typeface="Kristen ITC" pitchFamily="66" charset="0"/>
              </a:rPr>
              <a:t>Now you can see why it is </a:t>
            </a:r>
            <a:r>
              <a:rPr lang="nl-NL" sz="3200" b="1" dirty="0" smtClean="0">
                <a:solidFill>
                  <a:srgbClr val="FF0000"/>
                </a:solidFill>
                <a:latin typeface="Kristen ITC" pitchFamily="66" charset="0"/>
              </a:rPr>
              <a:t>easier</a:t>
            </a:r>
            <a:r>
              <a:rPr lang="nl-NL" sz="3200" b="1" dirty="0" smtClean="0">
                <a:solidFill>
                  <a:schemeClr val="bg1"/>
                </a:solidFill>
                <a:latin typeface="Kristen ITC" pitchFamily="66" charset="0"/>
              </a:rPr>
              <a:t> to </a:t>
            </a:r>
          </a:p>
          <a:p>
            <a:pPr algn="ctr"/>
            <a:r>
              <a:rPr lang="nl-NL" sz="3200" b="1" dirty="0" smtClean="0">
                <a:solidFill>
                  <a:schemeClr val="bg1"/>
                </a:solidFill>
                <a:latin typeface="Kristen ITC" pitchFamily="66" charset="0"/>
              </a:rPr>
              <a:t>write a multiplication! </a:t>
            </a:r>
            <a:endParaRPr lang="nl-NL" sz="3200" b="1" dirty="0">
              <a:solidFill>
                <a:schemeClr val="bg1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xtBox 3"/>
          <p:cNvSpPr txBox="1"/>
          <p:nvPr/>
        </p:nvSpPr>
        <p:spPr>
          <a:xfrm>
            <a:off x="755576" y="332656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dirty="0" smtClean="0">
                <a:latin typeface="Kristen ITC" pitchFamily="66" charset="0"/>
              </a:rPr>
              <a:t>Let’s look at counting </a:t>
            </a:r>
            <a:r>
              <a:rPr lang="nl-NL" sz="2000" b="1" dirty="0" smtClean="0">
                <a:solidFill>
                  <a:srgbClr val="FF0000"/>
                </a:solidFill>
                <a:latin typeface="Kristen ITC" pitchFamily="66" charset="0"/>
              </a:rPr>
              <a:t>eggs</a:t>
            </a:r>
            <a:r>
              <a:rPr lang="nl-NL" sz="2000" b="1" dirty="0" smtClean="0">
                <a:latin typeface="Kristen ITC" pitchFamily="66" charset="0"/>
              </a:rPr>
              <a:t> in 5’s - the 5 times table.</a:t>
            </a:r>
          </a:p>
          <a:p>
            <a:pPr algn="ctr"/>
            <a:r>
              <a:rPr lang="nl-NL" sz="2000" b="1" dirty="0" smtClean="0">
                <a:latin typeface="Kristen ITC" pitchFamily="66" charset="0"/>
              </a:rPr>
              <a:t>How would we write these sums as times tables?</a:t>
            </a:r>
          </a:p>
          <a:p>
            <a:pPr algn="ctr"/>
            <a:r>
              <a:rPr lang="nl-NL" sz="2000" b="1" dirty="0" smtClean="0">
                <a:latin typeface="Kristen ITC" pitchFamily="66" charset="0"/>
              </a:rPr>
              <a:t>Write them on your whiteboards and remember we are counting the </a:t>
            </a:r>
            <a:r>
              <a:rPr lang="nl-NL" sz="2000" b="1" u="sng" dirty="0" smtClean="0">
                <a:solidFill>
                  <a:srgbClr val="FF0000"/>
                </a:solidFill>
                <a:latin typeface="Kristen ITC" pitchFamily="66" charset="0"/>
              </a:rPr>
              <a:t>eggs</a:t>
            </a:r>
            <a:r>
              <a:rPr lang="nl-NL" sz="2000" b="1" dirty="0" smtClean="0">
                <a:latin typeface="Kristen ITC" pitchFamily="66" charset="0"/>
              </a:rPr>
              <a:t>!</a:t>
            </a:r>
            <a:endParaRPr lang="nl-NL" sz="2000" dirty="0">
              <a:latin typeface="Kristen ITC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59832" y="1700808"/>
            <a:ext cx="2880320" cy="1017424"/>
            <a:chOff x="1691680" y="2348880"/>
            <a:chExt cx="2954174" cy="1017424"/>
          </a:xfrm>
        </p:grpSpPr>
        <p:pic>
          <p:nvPicPr>
            <p:cNvPr id="5" name="Picture 2" descr="http://cn.dk.com/static/cs/cn/11/nf/clipart/bird/images/image_bird00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2348880"/>
              <a:ext cx="1584176" cy="10174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6" name="Picture 2" descr="http://cn.dk.com/static/cs/cn/11/nf/clipart/bird/images/image_bird00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68767" y="2348880"/>
              <a:ext cx="1477087" cy="10174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grpSp>
        <p:nvGrpSpPr>
          <p:cNvPr id="14" name="Group 13"/>
          <p:cNvGrpSpPr/>
          <p:nvPr/>
        </p:nvGrpSpPr>
        <p:grpSpPr>
          <a:xfrm>
            <a:off x="1763688" y="4005064"/>
            <a:ext cx="5832648" cy="1017424"/>
            <a:chOff x="1835695" y="4437112"/>
            <a:chExt cx="5832648" cy="1017424"/>
          </a:xfrm>
        </p:grpSpPr>
        <p:grpSp>
          <p:nvGrpSpPr>
            <p:cNvPr id="8" name="Group 7"/>
            <p:cNvGrpSpPr/>
            <p:nvPr/>
          </p:nvGrpSpPr>
          <p:grpSpPr>
            <a:xfrm>
              <a:off x="1835695" y="4437112"/>
              <a:ext cx="3024336" cy="1017424"/>
              <a:chOff x="1547664" y="2348880"/>
              <a:chExt cx="3024336" cy="1017424"/>
            </a:xfrm>
          </p:grpSpPr>
          <p:pic>
            <p:nvPicPr>
              <p:cNvPr id="10" name="Picture 2" descr="http://cn.dk.com/static/cs/cn/11/nf/clipart/bird/images/image_bird008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547664" y="2348880"/>
                <a:ext cx="1584176" cy="10174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</p:pic>
          <p:pic>
            <p:nvPicPr>
              <p:cNvPr id="11" name="Picture 2" descr="http://cn.dk.com/static/cs/cn/11/nf/clipart/bird/images/image_bird008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987824" y="2348880"/>
                <a:ext cx="1584176" cy="101742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</p:pic>
        </p:grpSp>
        <p:pic>
          <p:nvPicPr>
            <p:cNvPr id="12" name="Picture 2" descr="http://cn.dk.com/static/cs/cn/11/nf/clipart/bird/images/image_bird00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4008" y="4437112"/>
              <a:ext cx="1584176" cy="10174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3" name="Picture 2" descr="http://cn.dk.com/static/cs/cn/11/nf/clipart/bird/images/image_bird00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84167" y="4437112"/>
              <a:ext cx="1584176" cy="10174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6" name="Rectangle 15"/>
          <p:cNvSpPr/>
          <p:nvPr/>
        </p:nvSpPr>
        <p:spPr>
          <a:xfrm>
            <a:off x="1979712" y="2780928"/>
            <a:ext cx="496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dirty="0" smtClean="0">
                <a:latin typeface="Kristen ITC" pitchFamily="66" charset="0"/>
              </a:rPr>
              <a:t>2 x 5 = 10</a:t>
            </a:r>
            <a:endParaRPr lang="nl-NL" sz="2400" b="1" dirty="0">
              <a:latin typeface="Kristen ITC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3848" y="5445224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dirty="0" smtClean="0">
                <a:latin typeface="Kristen ITC" pitchFamily="66" charset="0"/>
              </a:rPr>
              <a:t>4 x 5 = 20</a:t>
            </a:r>
            <a:endParaRPr lang="nl-NL" sz="3600" b="1" dirty="0"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>
              <a:alphaModFix amt="8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 smtClean="0">
                <a:solidFill>
                  <a:srgbClr val="FFFF00"/>
                </a:solidFill>
                <a:latin typeface="Kristen ITC" pitchFamily="66" charset="0"/>
              </a:rPr>
              <a:t>- and that’s</a:t>
            </a:r>
          </a:p>
          <a:p>
            <a:pPr algn="ctr"/>
            <a:endParaRPr lang="nl-NL" sz="5400" b="1" dirty="0" smtClean="0">
              <a:solidFill>
                <a:srgbClr val="FFFF00"/>
              </a:solidFill>
              <a:latin typeface="Kristen ITC" pitchFamily="66" charset="0"/>
            </a:endParaRPr>
          </a:p>
          <a:p>
            <a:pPr algn="ctr"/>
            <a:r>
              <a:rPr lang="nl-NL" sz="5400" b="1" dirty="0" smtClean="0">
                <a:solidFill>
                  <a:srgbClr val="FFFF00"/>
                </a:solidFill>
                <a:latin typeface="Kristen ITC" pitchFamily="66" charset="0"/>
              </a:rPr>
              <a:t>MULTIPLICATION!</a:t>
            </a:r>
            <a:endParaRPr lang="nl-NL" sz="54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478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Jude</dc:creator>
  <cp:lastModifiedBy>Gareth Pitchford</cp:lastModifiedBy>
  <cp:revision>24</cp:revision>
  <dcterms:created xsi:type="dcterms:W3CDTF">2011-03-23T19:28:38Z</dcterms:created>
  <dcterms:modified xsi:type="dcterms:W3CDTF">2012-05-02T12:15:17Z</dcterms:modified>
</cp:coreProperties>
</file>