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5731543-ACCF-1747-AA46-F99187F559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505660C-1F1F-1C40-ACC3-23048B3C6486}" type="datetimeFigureOut">
              <a:rPr lang="en-US" smtClean="0"/>
              <a:t>12/17/2013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602" y="227250"/>
            <a:ext cx="7543800" cy="995783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Addition &amp; Subtraction</a:t>
            </a:r>
            <a:endParaRPr lang="en-US" sz="5400" dirty="0">
              <a:solidFill>
                <a:schemeClr val="accent1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649526">
            <a:off x="111867" y="1266792"/>
            <a:ext cx="2198891" cy="10668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Comic Sans MS"/>
                <a:cs typeface="Comic Sans MS"/>
              </a:rPr>
              <a:t>Add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 rot="20649526">
            <a:off x="890810" y="3541249"/>
            <a:ext cx="2380866" cy="8451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Plus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 rot="694318">
            <a:off x="3990178" y="1633216"/>
            <a:ext cx="4197684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More than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 rot="20649526">
            <a:off x="4087533" y="37499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 rot="20649526">
            <a:off x="4239933" y="39023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 rot="20649526">
            <a:off x="4826069" y="3440923"/>
            <a:ext cx="3693685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Subtract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 rot="579346">
            <a:off x="4380628" y="4984122"/>
            <a:ext cx="4324089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Difference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 rot="21068574">
            <a:off x="233108" y="4877971"/>
            <a:ext cx="2500737" cy="16566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Take away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036639" y="2576799"/>
            <a:ext cx="3963234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Altogether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647582" y="2334303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Minus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925133" y="5639062"/>
            <a:ext cx="3921425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Less than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931825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+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6294151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-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5407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602" y="227250"/>
            <a:ext cx="7543800" cy="995783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Addition &amp; Subtraction</a:t>
            </a:r>
            <a:endParaRPr lang="en-US" sz="5400" dirty="0">
              <a:solidFill>
                <a:schemeClr val="accent1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 rot="20649526">
            <a:off x="4087533" y="37499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 rot="20649526">
            <a:off x="4239933" y="39023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931825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+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6294151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-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909306" y="1615031"/>
            <a:ext cx="4248648" cy="4672612"/>
          </a:xfrm>
          <a:prstGeom prst="triangl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86815" y="2226547"/>
            <a:ext cx="862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15</a:t>
            </a:r>
            <a:endParaRPr lang="en-US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1312547" y="5539780"/>
            <a:ext cx="862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23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4057696" y="5573249"/>
            <a:ext cx="862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8</a:t>
            </a:r>
            <a:endParaRPr lang="en-US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2025893" y="3622481"/>
            <a:ext cx="2191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How do they link?</a:t>
            </a:r>
            <a:endParaRPr lang="en-US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4781689" y="1997535"/>
            <a:ext cx="36685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15 </a:t>
            </a:r>
            <a:r>
              <a:rPr lang="en-US" sz="5400" dirty="0" smtClean="0">
                <a:solidFill>
                  <a:srgbClr val="FF0000"/>
                </a:solidFill>
              </a:rPr>
              <a:t>+</a:t>
            </a:r>
            <a:r>
              <a:rPr lang="en-US" sz="5400" dirty="0" smtClean="0"/>
              <a:t> 8 = 23</a:t>
            </a:r>
          </a:p>
          <a:p>
            <a:r>
              <a:rPr lang="en-US" sz="5400" dirty="0" smtClean="0"/>
              <a:t>8 </a:t>
            </a:r>
            <a:r>
              <a:rPr lang="en-US" sz="5400" dirty="0" smtClean="0">
                <a:solidFill>
                  <a:srgbClr val="FF0000"/>
                </a:solidFill>
              </a:rPr>
              <a:t>+</a:t>
            </a:r>
            <a:r>
              <a:rPr lang="en-US" sz="5400" dirty="0" smtClean="0"/>
              <a:t> 15 = 23</a:t>
            </a:r>
          </a:p>
          <a:p>
            <a:r>
              <a:rPr lang="en-US" sz="5400" dirty="0" smtClean="0"/>
              <a:t>23 </a:t>
            </a:r>
            <a:r>
              <a:rPr lang="en-US" sz="5400" dirty="0" smtClean="0">
                <a:solidFill>
                  <a:srgbClr val="FF0000"/>
                </a:solidFill>
              </a:rPr>
              <a:t>–</a:t>
            </a:r>
            <a:r>
              <a:rPr lang="en-US" sz="5400" dirty="0" smtClean="0"/>
              <a:t> 8 = 15</a:t>
            </a:r>
          </a:p>
          <a:p>
            <a:r>
              <a:rPr lang="en-US" sz="5400" dirty="0" smtClean="0"/>
              <a:t>23 </a:t>
            </a:r>
            <a:r>
              <a:rPr lang="en-US" sz="5400" dirty="0" smtClean="0">
                <a:solidFill>
                  <a:srgbClr val="FF0000"/>
                </a:solidFill>
              </a:rPr>
              <a:t>–</a:t>
            </a:r>
            <a:r>
              <a:rPr lang="en-US" sz="5400" dirty="0" smtClean="0"/>
              <a:t> 15 = 8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0634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602" y="227250"/>
            <a:ext cx="7543800" cy="995783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Addition &amp; Subtraction</a:t>
            </a:r>
            <a:endParaRPr lang="en-US" sz="5400" dirty="0">
              <a:solidFill>
                <a:schemeClr val="accent1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 rot="20649526">
            <a:off x="4087533" y="37499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 rot="20649526">
            <a:off x="4239933" y="39023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931825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+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6294151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-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3603" y="2013215"/>
            <a:ext cx="3580082" cy="4493947"/>
          </a:xfrm>
          <a:prstGeom prst="rect">
            <a:avLst/>
          </a:prstGeom>
          <a:solidFill>
            <a:srgbClr val="FFFFFF"/>
          </a:solidFill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67320" y="2013215"/>
            <a:ext cx="3580082" cy="4493947"/>
          </a:xfrm>
          <a:prstGeom prst="rect">
            <a:avLst/>
          </a:prstGeom>
          <a:solidFill>
            <a:srgbClr val="FFFFFF"/>
          </a:solidFill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3604" y="2430386"/>
            <a:ext cx="35800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H T U</a:t>
            </a:r>
          </a:p>
          <a:p>
            <a:pPr algn="ctr"/>
            <a:r>
              <a:rPr lang="en-US" sz="4800" dirty="0" smtClean="0"/>
              <a:t>2 7 4</a:t>
            </a:r>
          </a:p>
          <a:p>
            <a:pPr algn="ctr"/>
            <a:r>
              <a:rPr lang="en-US" sz="4800" dirty="0" smtClean="0"/>
              <a:t>  </a:t>
            </a:r>
            <a:r>
              <a:rPr lang="en-US" sz="4800" u="sng" dirty="0" smtClean="0"/>
              <a:t>3 4 8 +</a:t>
            </a:r>
          </a:p>
          <a:p>
            <a:pPr algn="ctr"/>
            <a:r>
              <a:rPr lang="en-US" sz="4800" dirty="0" smtClean="0"/>
              <a:t>6 2 2</a:t>
            </a:r>
          </a:p>
          <a:p>
            <a:pPr>
              <a:lnSpc>
                <a:spcPct val="50000"/>
              </a:lnSpc>
            </a:pPr>
            <a:r>
              <a:rPr lang="en-US" sz="4800" dirty="0" smtClean="0"/>
              <a:t>         </a:t>
            </a:r>
            <a:r>
              <a:rPr lang="en-US" sz="2400" strike="sngStrike" dirty="0" smtClean="0"/>
              <a:t>1</a:t>
            </a:r>
            <a:r>
              <a:rPr lang="en-US" sz="2400" dirty="0" smtClean="0"/>
              <a:t>    </a:t>
            </a:r>
            <a:r>
              <a:rPr lang="en-US" sz="2400" strike="sngStrike" dirty="0" smtClean="0"/>
              <a:t>1</a:t>
            </a:r>
            <a:endParaRPr lang="en-US" sz="4800" strike="sngStrike" dirty="0"/>
          </a:p>
        </p:txBody>
      </p:sp>
      <p:sp>
        <p:nvSpPr>
          <p:cNvPr id="24" name="TextBox 23"/>
          <p:cNvSpPr txBox="1"/>
          <p:nvPr/>
        </p:nvSpPr>
        <p:spPr>
          <a:xfrm>
            <a:off x="4367320" y="2547027"/>
            <a:ext cx="35800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H T U</a:t>
            </a:r>
          </a:p>
          <a:p>
            <a:pPr algn="ctr"/>
            <a:r>
              <a:rPr lang="en-US" sz="2400" dirty="0" smtClean="0"/>
              <a:t>6</a:t>
            </a:r>
            <a:r>
              <a:rPr lang="en-US" sz="4800" strike="sngStrike" dirty="0" smtClean="0"/>
              <a:t>7</a:t>
            </a:r>
            <a:r>
              <a:rPr lang="en-US" sz="4800" dirty="0" smtClean="0"/>
              <a:t> </a:t>
            </a:r>
            <a:r>
              <a:rPr lang="en-US" sz="2400" dirty="0" smtClean="0"/>
              <a:t>11</a:t>
            </a:r>
            <a:r>
              <a:rPr lang="en-US" sz="4800" strike="sngStrike" dirty="0" smtClean="0"/>
              <a:t>2</a:t>
            </a:r>
            <a:r>
              <a:rPr lang="en-US" sz="4800" dirty="0" smtClean="0"/>
              <a:t> </a:t>
            </a:r>
            <a:r>
              <a:rPr lang="en-US" sz="2400" dirty="0" smtClean="0"/>
              <a:t>1</a:t>
            </a:r>
            <a:r>
              <a:rPr lang="en-US" sz="4800" dirty="0" smtClean="0"/>
              <a:t>4</a:t>
            </a:r>
          </a:p>
          <a:p>
            <a:pPr algn="ctr"/>
            <a:r>
              <a:rPr lang="en-US" sz="4800" dirty="0" smtClean="0"/>
              <a:t>    </a:t>
            </a:r>
            <a:r>
              <a:rPr lang="en-US" sz="4800" u="sng" dirty="0" smtClean="0"/>
              <a:t>3   4   8 –</a:t>
            </a:r>
            <a:endParaRPr lang="en-US" sz="4800" u="sng" dirty="0"/>
          </a:p>
          <a:p>
            <a:pPr algn="ctr"/>
            <a:r>
              <a:rPr lang="en-US" sz="4800" dirty="0" smtClean="0"/>
              <a:t>3   7   6</a:t>
            </a:r>
          </a:p>
          <a:p>
            <a:pPr>
              <a:lnSpc>
                <a:spcPct val="50000"/>
              </a:lnSpc>
            </a:pPr>
            <a:r>
              <a:rPr lang="en-US" sz="4800" dirty="0" smtClean="0"/>
              <a:t>        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7889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602" y="227250"/>
            <a:ext cx="7543800" cy="995783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Multiplication &amp; Division</a:t>
            </a:r>
            <a:endParaRPr lang="en-US" sz="5400" dirty="0">
              <a:solidFill>
                <a:schemeClr val="accent1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 rot="20649526">
            <a:off x="392059" y="3199894"/>
            <a:ext cx="2380866" cy="8451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Times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 rot="20649526">
            <a:off x="4087533" y="37499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 rot="20649526">
            <a:off x="4239933" y="39023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 rot="20649526">
            <a:off x="4999715" y="3078362"/>
            <a:ext cx="3693685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Product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 rot="579346">
            <a:off x="4380628" y="4623440"/>
            <a:ext cx="4324089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Groups of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 rot="21068574">
            <a:off x="108070" y="4272127"/>
            <a:ext cx="2500737" cy="10107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Lots of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 rot="21138171">
            <a:off x="4578397" y="1904936"/>
            <a:ext cx="3963234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>
                <a:latin typeface="Comic Sans MS"/>
                <a:cs typeface="Comic Sans MS"/>
              </a:rPr>
              <a:t>D</a:t>
            </a:r>
            <a:r>
              <a:rPr lang="en-US" sz="5400" dirty="0" smtClean="0">
                <a:latin typeface="Comic Sans MS"/>
                <a:cs typeface="Comic Sans MS"/>
              </a:rPr>
              <a:t>ivided by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 rot="21108195">
            <a:off x="382133" y="1950047"/>
            <a:ext cx="309938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Multiply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77539" y="5639062"/>
            <a:ext cx="5286015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Share equally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931825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6294151" y="818881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÷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2621248" y="3089081"/>
            <a:ext cx="3921425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Factor</a:t>
            </a:r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 rot="21068574">
            <a:off x="383012" y="5366624"/>
            <a:ext cx="2803257" cy="10107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latin typeface="Comic Sans MS"/>
                <a:cs typeface="Comic Sans MS"/>
              </a:rPr>
              <a:t>Multiple</a:t>
            </a:r>
            <a:endParaRPr lang="en-US" sz="5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22045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602" y="227250"/>
            <a:ext cx="7543800" cy="995783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Multiplication &amp; Division</a:t>
            </a:r>
            <a:endParaRPr lang="en-US" sz="5400" dirty="0">
              <a:solidFill>
                <a:schemeClr val="accent1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 rot="20649526">
            <a:off x="4087533" y="37499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 rot="20649526">
            <a:off x="4239933" y="39023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931825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6294151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smtClean="0">
                <a:solidFill>
                  <a:srgbClr val="0000FF"/>
                </a:solidFill>
                <a:latin typeface="Comic Sans MS"/>
                <a:cs typeface="Comic Sans MS"/>
              </a:rPr>
              <a:t>÷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909306" y="1615031"/>
            <a:ext cx="4248648" cy="4672612"/>
          </a:xfrm>
          <a:prstGeom prst="triangl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86815" y="2226547"/>
            <a:ext cx="862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27</a:t>
            </a:r>
            <a:endParaRPr lang="en-US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1312547" y="5539780"/>
            <a:ext cx="862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9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4057696" y="5573249"/>
            <a:ext cx="862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25893" y="3622481"/>
            <a:ext cx="2191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How do they link?</a:t>
            </a:r>
            <a:endParaRPr lang="en-US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4781689" y="1997535"/>
            <a:ext cx="36685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9 </a:t>
            </a:r>
            <a:r>
              <a:rPr lang="en-US" sz="5400" dirty="0" smtClean="0">
                <a:solidFill>
                  <a:srgbClr val="FF0000"/>
                </a:solidFill>
              </a:rPr>
              <a:t>x</a:t>
            </a:r>
            <a:r>
              <a:rPr lang="en-US" sz="5400" dirty="0" smtClean="0"/>
              <a:t> 3 = 27</a:t>
            </a:r>
          </a:p>
          <a:p>
            <a:r>
              <a:rPr lang="en-US" sz="5400" dirty="0" smtClean="0"/>
              <a:t>3 </a:t>
            </a:r>
            <a:r>
              <a:rPr lang="en-US" sz="5400" dirty="0" smtClean="0">
                <a:solidFill>
                  <a:srgbClr val="FF0000"/>
                </a:solidFill>
              </a:rPr>
              <a:t>x</a:t>
            </a:r>
            <a:r>
              <a:rPr lang="en-US" sz="5400" dirty="0" smtClean="0"/>
              <a:t> 9 = 27</a:t>
            </a:r>
          </a:p>
          <a:p>
            <a:r>
              <a:rPr lang="en-US" sz="5400" dirty="0" smtClean="0"/>
              <a:t>27 </a:t>
            </a:r>
            <a:r>
              <a:rPr lang="en-US" sz="5400" dirty="0" smtClean="0">
                <a:solidFill>
                  <a:srgbClr val="FF0000"/>
                </a:solidFill>
              </a:rPr>
              <a:t>÷</a:t>
            </a:r>
            <a:r>
              <a:rPr lang="en-US" sz="5400" dirty="0" smtClean="0"/>
              <a:t> 3 = 9</a:t>
            </a:r>
          </a:p>
          <a:p>
            <a:r>
              <a:rPr lang="en-US" sz="5400" dirty="0" smtClean="0"/>
              <a:t>27 </a:t>
            </a:r>
            <a:r>
              <a:rPr lang="en-US" sz="5400" dirty="0" smtClean="0">
                <a:solidFill>
                  <a:srgbClr val="FF0000"/>
                </a:solidFill>
              </a:rPr>
              <a:t>÷</a:t>
            </a:r>
            <a:r>
              <a:rPr lang="en-US" sz="5400" dirty="0" smtClean="0"/>
              <a:t> 9 = 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6575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602" y="227250"/>
            <a:ext cx="7543800" cy="995783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Multiplication &amp; Division</a:t>
            </a:r>
            <a:endParaRPr lang="en-US" sz="5400" dirty="0">
              <a:solidFill>
                <a:schemeClr val="accent1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 rot="20649526">
            <a:off x="4087533" y="37499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 rot="20649526">
            <a:off x="4239933" y="39023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931825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6294151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÷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3603" y="2013215"/>
            <a:ext cx="3580082" cy="4493947"/>
          </a:xfrm>
          <a:prstGeom prst="rect">
            <a:avLst/>
          </a:prstGeom>
          <a:solidFill>
            <a:srgbClr val="FFFFFF"/>
          </a:solidFill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67322" y="2013215"/>
            <a:ext cx="3580082" cy="4493947"/>
          </a:xfrm>
          <a:prstGeom prst="rect">
            <a:avLst/>
          </a:prstGeom>
          <a:solidFill>
            <a:srgbClr val="FFFFFF"/>
          </a:solidFill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3602" y="1674718"/>
            <a:ext cx="3580080" cy="3590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en-US" sz="8800" dirty="0" smtClean="0">
                <a:solidFill>
                  <a:srgbClr val="008000"/>
                </a:solidFill>
              </a:rPr>
              <a:t>. . . .</a:t>
            </a:r>
          </a:p>
          <a:p>
            <a:pPr algn="ctr">
              <a:lnSpc>
                <a:spcPct val="50000"/>
              </a:lnSpc>
            </a:pPr>
            <a:r>
              <a:rPr lang="en-US" sz="8800" dirty="0" smtClean="0">
                <a:solidFill>
                  <a:srgbClr val="008000"/>
                </a:solidFill>
              </a:rPr>
              <a:t>. . . .</a:t>
            </a:r>
          </a:p>
          <a:p>
            <a:pPr algn="ctr">
              <a:lnSpc>
                <a:spcPct val="50000"/>
              </a:lnSpc>
            </a:pPr>
            <a:r>
              <a:rPr lang="en-US" sz="8800" dirty="0" smtClean="0">
                <a:solidFill>
                  <a:srgbClr val="008000"/>
                </a:solidFill>
              </a:rPr>
              <a:t>. . . .</a:t>
            </a:r>
          </a:p>
          <a:p>
            <a:pPr algn="ctr">
              <a:lnSpc>
                <a:spcPct val="50000"/>
              </a:lnSpc>
            </a:pPr>
            <a:r>
              <a:rPr lang="en-US" sz="8800" dirty="0" smtClean="0">
                <a:solidFill>
                  <a:srgbClr val="008000"/>
                </a:solidFill>
              </a:rPr>
              <a:t>. . . .</a:t>
            </a:r>
          </a:p>
          <a:p>
            <a:pPr algn="ctr">
              <a:lnSpc>
                <a:spcPct val="50000"/>
              </a:lnSpc>
            </a:pPr>
            <a:r>
              <a:rPr lang="en-US" sz="8800" dirty="0" smtClean="0">
                <a:solidFill>
                  <a:srgbClr val="008000"/>
                </a:solidFill>
              </a:rPr>
              <a:t>. . . .</a:t>
            </a:r>
            <a:endParaRPr lang="en-US" sz="8800" dirty="0">
              <a:solidFill>
                <a:srgbClr val="008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67322" y="2013215"/>
            <a:ext cx="3580080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8000" dirty="0">
                <a:solidFill>
                  <a:srgbClr val="008000"/>
                </a:solidFill>
              </a:rPr>
              <a:t> </a:t>
            </a:r>
            <a:r>
              <a:rPr lang="en-US" sz="8000" dirty="0" smtClean="0">
                <a:solidFill>
                  <a:srgbClr val="008000"/>
                </a:solidFill>
              </a:rPr>
              <a:t>. . . . . .</a:t>
            </a:r>
          </a:p>
          <a:p>
            <a:pPr>
              <a:lnSpc>
                <a:spcPct val="50000"/>
              </a:lnSpc>
            </a:pPr>
            <a:r>
              <a:rPr lang="en-US" sz="8000" dirty="0" smtClean="0">
                <a:solidFill>
                  <a:srgbClr val="008000"/>
                </a:solidFill>
              </a:rPr>
              <a:t> . . . . . .</a:t>
            </a:r>
          </a:p>
          <a:p>
            <a:pPr>
              <a:lnSpc>
                <a:spcPct val="50000"/>
              </a:lnSpc>
            </a:pPr>
            <a:r>
              <a:rPr lang="en-US" sz="8000" dirty="0">
                <a:solidFill>
                  <a:srgbClr val="008000"/>
                </a:solidFill>
              </a:rPr>
              <a:t> </a:t>
            </a:r>
            <a:r>
              <a:rPr lang="en-US" sz="8000" dirty="0" smtClean="0">
                <a:solidFill>
                  <a:srgbClr val="008000"/>
                </a:solidFill>
              </a:rPr>
              <a:t>. . . . . .</a:t>
            </a:r>
          </a:p>
          <a:p>
            <a:pPr>
              <a:lnSpc>
                <a:spcPct val="50000"/>
              </a:lnSpc>
            </a:pPr>
            <a:r>
              <a:rPr lang="en-US" sz="8000" dirty="0" smtClean="0">
                <a:solidFill>
                  <a:srgbClr val="008000"/>
                </a:solidFill>
              </a:rPr>
              <a:t>                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7363" y="5183723"/>
            <a:ext cx="32938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mic Sans MS"/>
                <a:cs typeface="Comic Sans MS"/>
              </a:rPr>
              <a:t>4 x 5 = 20</a:t>
            </a:r>
          </a:p>
          <a:p>
            <a:pPr algn="ctr"/>
            <a:r>
              <a:rPr lang="en-US" sz="4000" dirty="0" smtClean="0">
                <a:latin typeface="Comic Sans MS"/>
                <a:cs typeface="Comic Sans MS"/>
              </a:rPr>
              <a:t>5 x 4 = 20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9" name="Donut 8"/>
          <p:cNvSpPr/>
          <p:nvPr/>
        </p:nvSpPr>
        <p:spPr>
          <a:xfrm>
            <a:off x="4248648" y="2179507"/>
            <a:ext cx="3698754" cy="721276"/>
          </a:xfrm>
          <a:prstGeom prst="donut">
            <a:avLst/>
          </a:prstGeom>
          <a:ln w="31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10792" y="5096603"/>
            <a:ext cx="32938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mic Sans MS"/>
                <a:cs typeface="Comic Sans MS"/>
              </a:rPr>
              <a:t>18 ÷ 3= 6</a:t>
            </a:r>
          </a:p>
          <a:p>
            <a:pPr algn="ctr"/>
            <a:r>
              <a:rPr lang="en-US" sz="4000" dirty="0" smtClean="0">
                <a:latin typeface="Comic Sans MS"/>
                <a:cs typeface="Comic Sans MS"/>
              </a:rPr>
              <a:t>18 ÷ 6= 3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18" name="Donut 17"/>
          <p:cNvSpPr/>
          <p:nvPr/>
        </p:nvSpPr>
        <p:spPr>
          <a:xfrm>
            <a:off x="4248650" y="2748805"/>
            <a:ext cx="3698754" cy="721276"/>
          </a:xfrm>
          <a:prstGeom prst="donut">
            <a:avLst/>
          </a:prstGeom>
          <a:ln w="31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Donut 18"/>
          <p:cNvSpPr/>
          <p:nvPr/>
        </p:nvSpPr>
        <p:spPr>
          <a:xfrm>
            <a:off x="4248650" y="3403125"/>
            <a:ext cx="3698754" cy="721276"/>
          </a:xfrm>
          <a:prstGeom prst="donut">
            <a:avLst/>
          </a:prstGeom>
          <a:ln w="31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nut 20"/>
          <p:cNvSpPr/>
          <p:nvPr/>
        </p:nvSpPr>
        <p:spPr>
          <a:xfrm rot="16200000">
            <a:off x="5077189" y="2971925"/>
            <a:ext cx="2392840" cy="475415"/>
          </a:xfrm>
          <a:prstGeom prst="donu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nut 21"/>
          <p:cNvSpPr/>
          <p:nvPr/>
        </p:nvSpPr>
        <p:spPr>
          <a:xfrm rot="16200000">
            <a:off x="4573963" y="2924883"/>
            <a:ext cx="2392840" cy="475415"/>
          </a:xfrm>
          <a:prstGeom prst="donu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Donut 22"/>
          <p:cNvSpPr/>
          <p:nvPr/>
        </p:nvSpPr>
        <p:spPr>
          <a:xfrm rot="16200000">
            <a:off x="4098547" y="2931768"/>
            <a:ext cx="2392840" cy="475415"/>
          </a:xfrm>
          <a:prstGeom prst="donu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nut 24"/>
          <p:cNvSpPr/>
          <p:nvPr/>
        </p:nvSpPr>
        <p:spPr>
          <a:xfrm rot="16200000">
            <a:off x="3611123" y="2924884"/>
            <a:ext cx="2392840" cy="475415"/>
          </a:xfrm>
          <a:prstGeom prst="donu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Donut 25"/>
          <p:cNvSpPr/>
          <p:nvPr/>
        </p:nvSpPr>
        <p:spPr>
          <a:xfrm rot="16200000">
            <a:off x="6041162" y="2971927"/>
            <a:ext cx="2392840" cy="475415"/>
          </a:xfrm>
          <a:prstGeom prst="donu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nut 26"/>
          <p:cNvSpPr/>
          <p:nvPr/>
        </p:nvSpPr>
        <p:spPr>
          <a:xfrm rot="16200000">
            <a:off x="5573369" y="2971924"/>
            <a:ext cx="2392840" cy="475415"/>
          </a:xfrm>
          <a:prstGeom prst="donu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68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602" y="227250"/>
            <a:ext cx="7543800" cy="995783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Multiplication &amp; Division</a:t>
            </a:r>
            <a:endParaRPr lang="en-US" sz="5400" dirty="0">
              <a:solidFill>
                <a:schemeClr val="accent1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 rot="20649526">
            <a:off x="4087533" y="37499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 rot="20649526">
            <a:off x="4239933" y="3902342"/>
            <a:ext cx="2198891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400" dirty="0">
              <a:latin typeface="Comic Sans MS"/>
              <a:cs typeface="Comic Sans MS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931825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6294151" y="666554"/>
            <a:ext cx="1104814" cy="13466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>
                <a:solidFill>
                  <a:srgbClr val="0000FF"/>
                </a:solidFill>
                <a:latin typeface="Comic Sans MS"/>
                <a:cs typeface="Comic Sans MS"/>
              </a:rPr>
              <a:t>÷</a:t>
            </a:r>
            <a:endParaRPr lang="en-US" sz="9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569" y="2013215"/>
            <a:ext cx="3580082" cy="4493947"/>
          </a:xfrm>
          <a:prstGeom prst="rect">
            <a:avLst/>
          </a:prstGeom>
          <a:solidFill>
            <a:srgbClr val="FFFFFF"/>
          </a:solidFill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67322" y="2013215"/>
            <a:ext cx="3580082" cy="4493947"/>
          </a:xfrm>
          <a:prstGeom prst="rect">
            <a:avLst/>
          </a:prstGeom>
          <a:solidFill>
            <a:srgbClr val="FFFFFF"/>
          </a:solidFill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6</a:t>
            </a:r>
            <a:endParaRPr lang="en-US" sz="4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708158"/>
              </p:ext>
            </p:extLst>
          </p:nvPr>
        </p:nvGraphicFramePr>
        <p:xfrm>
          <a:off x="403603" y="2900782"/>
          <a:ext cx="3468783" cy="28041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56261"/>
                <a:gridCol w="1156261"/>
                <a:gridCol w="1156261"/>
              </a:tblGrid>
              <a:tr h="46647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0000"/>
                          </a:solidFill>
                        </a:rPr>
                        <a:t>20</a:t>
                      </a:r>
                      <a:endParaRPr lang="en-US" sz="40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40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6647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10</a:t>
                      </a:r>
                      <a:endParaRPr lang="en-US" sz="4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60</a:t>
                      </a:r>
                      <a:endParaRPr lang="en-US" sz="4000" dirty="0"/>
                    </a:p>
                  </a:txBody>
                  <a:tcPr/>
                </a:tc>
              </a:tr>
              <a:tr h="46647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  <a:endParaRPr lang="en-US" sz="4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60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18</a:t>
                      </a:r>
                      <a:endParaRPr lang="en-US" sz="4000" dirty="0"/>
                    </a:p>
                  </a:txBody>
                  <a:tcPr/>
                </a:tc>
              </a:tr>
              <a:tr h="466478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total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260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78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4396" y="2163827"/>
            <a:ext cx="3198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26 x 13 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17362" y="5848605"/>
            <a:ext cx="3307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260 + 78 = 338 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483813" y="2587185"/>
            <a:ext cx="32609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42 ÷ 6 = ?</a:t>
            </a:r>
          </a:p>
          <a:p>
            <a:endParaRPr lang="en-US" sz="4000" dirty="0"/>
          </a:p>
          <a:p>
            <a:r>
              <a:rPr lang="en-US" sz="4000" dirty="0" smtClean="0"/>
              <a:t>I know that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6 x </a:t>
            </a:r>
            <a:r>
              <a:rPr lang="en-US" sz="4000" b="1" dirty="0" smtClean="0">
                <a:solidFill>
                  <a:srgbClr val="FF2929"/>
                </a:solidFill>
              </a:rPr>
              <a:t>7</a:t>
            </a:r>
            <a:r>
              <a:rPr lang="en-US" sz="4000" dirty="0" smtClean="0"/>
              <a:t> = 42</a:t>
            </a:r>
          </a:p>
          <a:p>
            <a:pPr algn="ctr"/>
            <a:r>
              <a:rPr lang="en-US" sz="4000" dirty="0" smtClean="0"/>
              <a:t>So the answer is </a:t>
            </a:r>
            <a:r>
              <a:rPr lang="en-US" sz="4000" b="1" dirty="0" smtClean="0">
                <a:solidFill>
                  <a:srgbClr val="FF2929"/>
                </a:solidFill>
              </a:rPr>
              <a:t>7</a:t>
            </a:r>
            <a:r>
              <a:rPr lang="en-US" sz="4000" dirty="0" smtClean="0"/>
              <a:t>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4218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178</TotalTime>
  <Words>251</Words>
  <Application>Microsoft Office PowerPoint</Application>
  <PresentationFormat>On-screen Show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Addition &amp; Subtraction</vt:lpstr>
      <vt:lpstr>Addition &amp; Subtraction</vt:lpstr>
      <vt:lpstr>Addition &amp; Subtraction</vt:lpstr>
      <vt:lpstr>Multiplication &amp; Division</vt:lpstr>
      <vt:lpstr>Multiplication &amp; Division</vt:lpstr>
      <vt:lpstr>Multiplication &amp; Division</vt:lpstr>
      <vt:lpstr>Multiplication &amp; Division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 &amp; Subtraction</dc:title>
  <dc:creator>Carole Grimes</dc:creator>
  <cp:lastModifiedBy>Gareth Pitchford</cp:lastModifiedBy>
  <cp:revision>10</cp:revision>
  <dcterms:created xsi:type="dcterms:W3CDTF">2013-12-04T17:57:33Z</dcterms:created>
  <dcterms:modified xsi:type="dcterms:W3CDTF">2013-12-17T20:27:28Z</dcterms:modified>
</cp:coreProperties>
</file>