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4" r:id="rId4"/>
    <p:sldId id="259" r:id="rId5"/>
    <p:sldId id="263" r:id="rId6"/>
    <p:sldId id="258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3871" y="1861456"/>
            <a:ext cx="8556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Measurement –</a:t>
            </a:r>
          </a:p>
          <a:p>
            <a:pPr algn="ctr"/>
            <a:r>
              <a:rPr lang="en-GB" sz="72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Reasoning 1</a:t>
            </a:r>
            <a:endParaRPr lang="en-GB" sz="72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B5wmo_-4-djcocQYHpbtVuLjX-bb-NpnhvXghKv_H5PyLZiKV4LqHSDcSBohpp4rM35YbXn3pVscs3a4BdBDY5OHQcjRjtEPI2Ff0iNDQZXLOFXb_5QUYTUe9ZC1debVCiiyUNWLTg=s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6554"/>
            <a:ext cx="11560394" cy="488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7300" y="375556"/>
            <a:ext cx="10009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Unfortunately Imran has broken his ruler.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0" y="1286554"/>
            <a:ext cx="9350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Trouble is he still has some Maths to do…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7300" y="2313606"/>
            <a:ext cx="74991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…</a:t>
            </a:r>
            <a:r>
              <a:rPr lang="en-GB" sz="4000" b="1" smtClean="0">
                <a:solidFill>
                  <a:schemeClr val="bg1"/>
                </a:solidFill>
                <a:latin typeface="Garamond" panose="02020404030301010803" pitchFamily="18" charset="0"/>
              </a:rPr>
              <a:t>and today’s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topic is Measuring!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7300" y="5051872"/>
            <a:ext cx="949933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question is, can he still use his ruler to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successfully complete his work</a:t>
            </a:r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88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B5wmo_-4-djcocQYHpbtVuLjX-bb-NpnhvXghKv_H5PyLZiKV4LqHSDcSBohpp4rM35YbXn3pVscs3a4BdBDY5OHQcjRjtEPI2Ff0iNDQZXLOFXb_5QUYTUe9ZC1debVCiiyUNWLTg=s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7" y="1182339"/>
            <a:ext cx="11560394" cy="488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53097" y="107546"/>
            <a:ext cx="1072896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Imran thinks that he can, but, instead of placing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whatever he is measuring at zero, he will have to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start at a different number.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5122" name="Picture 2" descr="Image result for toy car side 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97" y="2042240"/>
            <a:ext cx="4124939" cy="1260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6447" y="4767059"/>
            <a:ext cx="107289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If Imran places his car on the number 20 on his ruler he can then count on to see how long his car is.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658469" y="1421041"/>
            <a:ext cx="1877785" cy="2090057"/>
            <a:chOff x="274181" y="2269668"/>
            <a:chExt cx="1877785" cy="2090057"/>
          </a:xfrm>
        </p:grpSpPr>
        <p:sp>
          <p:nvSpPr>
            <p:cNvPr id="9" name="5-Point Star 8"/>
            <p:cNvSpPr/>
            <p:nvPr/>
          </p:nvSpPr>
          <p:spPr>
            <a:xfrm>
              <a:off x="274181" y="2269668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5244" y="2991527"/>
              <a:ext cx="124781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3600" b="1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8 </a:t>
              </a:r>
              <a:r>
                <a:rPr lang="en-GB" sz="3600" b="1" dirty="0">
                  <a:solidFill>
                    <a:srgbClr val="FF0000"/>
                  </a:solidFill>
                  <a:latin typeface="Garamond" panose="02020404030301010803" pitchFamily="18" charset="0"/>
                </a:rPr>
                <a:t>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854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mathcoachscorner.com/wp-content/uploads/2013/04/Screen-shot-2013-04-02-at-8.54.04-PM1-4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4" y="179614"/>
            <a:ext cx="8580211" cy="643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74181" y="179611"/>
            <a:ext cx="1877785" cy="2090057"/>
            <a:chOff x="274181" y="179611"/>
            <a:chExt cx="1877785" cy="2090057"/>
          </a:xfrm>
        </p:grpSpPr>
        <p:sp>
          <p:nvSpPr>
            <p:cNvPr id="2" name="5-Point Star 1"/>
            <p:cNvSpPr/>
            <p:nvPr/>
          </p:nvSpPr>
          <p:spPr>
            <a:xfrm>
              <a:off x="274181" y="179611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244" y="901473"/>
              <a:ext cx="1175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5 cm</a:t>
              </a:r>
              <a:endParaRPr lang="en-GB" sz="3600" b="1" dirty="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4180" y="4414151"/>
            <a:ext cx="1877785" cy="2090057"/>
            <a:chOff x="274180" y="4414151"/>
            <a:chExt cx="1877785" cy="2090057"/>
          </a:xfrm>
        </p:grpSpPr>
        <p:sp>
          <p:nvSpPr>
            <p:cNvPr id="10" name="5-Point Star 9"/>
            <p:cNvSpPr/>
            <p:nvPr/>
          </p:nvSpPr>
          <p:spPr>
            <a:xfrm>
              <a:off x="274180" y="4414151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7941" y="5136010"/>
              <a:ext cx="11224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600" b="1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3 </a:t>
              </a:r>
              <a:r>
                <a:rPr lang="en-GB" sz="3600" b="1" dirty="0">
                  <a:solidFill>
                    <a:srgbClr val="FF0000"/>
                  </a:solidFill>
                  <a:latin typeface="Garamond" panose="02020404030301010803" pitchFamily="18" charset="0"/>
                </a:rPr>
                <a:t>cm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031637" y="2422070"/>
            <a:ext cx="1877785" cy="2090057"/>
            <a:chOff x="10031637" y="2422070"/>
            <a:chExt cx="1877785" cy="2090057"/>
          </a:xfrm>
        </p:grpSpPr>
        <p:sp>
          <p:nvSpPr>
            <p:cNvPr id="8" name="5-Point Star 7"/>
            <p:cNvSpPr/>
            <p:nvPr/>
          </p:nvSpPr>
          <p:spPr>
            <a:xfrm>
              <a:off x="10031637" y="2422070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504341" y="3100668"/>
              <a:ext cx="11224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600" b="1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2 </a:t>
              </a:r>
              <a:r>
                <a:rPr lang="en-GB" sz="3600" b="1" dirty="0">
                  <a:solidFill>
                    <a:srgbClr val="FF0000"/>
                  </a:solidFill>
                  <a:latin typeface="Garamond" panose="02020404030301010803" pitchFamily="18" charset="0"/>
                </a:rPr>
                <a:t>cm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4181" y="2269668"/>
            <a:ext cx="1877785" cy="2090057"/>
            <a:chOff x="274181" y="2269668"/>
            <a:chExt cx="1877785" cy="2090057"/>
          </a:xfrm>
        </p:grpSpPr>
        <p:sp>
          <p:nvSpPr>
            <p:cNvPr id="6" name="5-Point Star 5"/>
            <p:cNvSpPr/>
            <p:nvPr/>
          </p:nvSpPr>
          <p:spPr>
            <a:xfrm>
              <a:off x="274181" y="2269668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5244" y="2991527"/>
              <a:ext cx="124781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3600" b="1" dirty="0">
                  <a:solidFill>
                    <a:srgbClr val="FF0000"/>
                  </a:solidFill>
                  <a:latin typeface="Garamond" panose="02020404030301010803" pitchFamily="18" charset="0"/>
                </a:rPr>
                <a:t>5 cm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031636" y="4664526"/>
            <a:ext cx="1877785" cy="2090057"/>
            <a:chOff x="10031636" y="4664526"/>
            <a:chExt cx="1877785" cy="2090057"/>
          </a:xfrm>
        </p:grpSpPr>
        <p:sp>
          <p:nvSpPr>
            <p:cNvPr id="7" name="5-Point Star 6"/>
            <p:cNvSpPr/>
            <p:nvPr/>
          </p:nvSpPr>
          <p:spPr>
            <a:xfrm>
              <a:off x="10031636" y="4664526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31401" y="5386388"/>
              <a:ext cx="11224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600" b="1" dirty="0">
                  <a:solidFill>
                    <a:srgbClr val="FF0000"/>
                  </a:solidFill>
                  <a:latin typeface="Garamond" panose="02020404030301010803" pitchFamily="18" charset="0"/>
                </a:rPr>
                <a:t>4</a:t>
              </a:r>
              <a:r>
                <a:rPr lang="en-GB" sz="3600" b="1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 cm</a:t>
              </a:r>
              <a:endParaRPr lang="en-GB" sz="3600" b="1" dirty="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031638" y="179612"/>
            <a:ext cx="1877785" cy="2090057"/>
            <a:chOff x="10031638" y="179612"/>
            <a:chExt cx="1877785" cy="2090057"/>
          </a:xfrm>
        </p:grpSpPr>
        <p:sp>
          <p:nvSpPr>
            <p:cNvPr id="9" name="5-Point Star 8"/>
            <p:cNvSpPr/>
            <p:nvPr/>
          </p:nvSpPr>
          <p:spPr>
            <a:xfrm>
              <a:off x="10031638" y="179612"/>
              <a:ext cx="1877785" cy="2090057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31401" y="901473"/>
              <a:ext cx="112242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600" b="1" dirty="0" smtClean="0">
                  <a:solidFill>
                    <a:srgbClr val="FF0000"/>
                  </a:solidFill>
                  <a:latin typeface="Garamond" panose="02020404030301010803" pitchFamily="18" charset="0"/>
                </a:rPr>
                <a:t>4 </a:t>
              </a:r>
              <a:r>
                <a:rPr lang="en-GB" sz="3600" b="1" dirty="0">
                  <a:solidFill>
                    <a:srgbClr val="FF0000"/>
                  </a:solidFill>
                  <a:latin typeface="Garamond" panose="02020404030301010803" pitchFamily="18" charset="0"/>
                </a:rPr>
                <a:t>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575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3" y="141668"/>
            <a:ext cx="651671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b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Problems</a:t>
            </a:r>
            <a:endParaRPr lang="en-GB" sz="48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1825" y="1043189"/>
            <a:ext cx="103546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 have 3m of ribbon and I cut it into 50cm lengths. How many lengths can I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cut?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Convince me with your explanation.</a:t>
            </a:r>
          </a:p>
          <a:p>
            <a:pPr marL="742950" indent="-742950" algn="just">
              <a:buFont typeface="+mj-lt"/>
              <a:buAutoNum type="arabicParenR"/>
            </a:pPr>
            <a:r>
              <a:rPr lang="en-GB" sz="40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Yesterday I drove 100 km in 4 hours. How many km did I drive each hour?</a:t>
            </a:r>
          </a:p>
          <a:p>
            <a:pPr marL="742950" indent="-742950" algn="just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coach is three times as long as a car. A train is 6.5m longer than the coach. The train is 36.5m long. How long is the car? </a:t>
            </a:r>
          </a:p>
          <a:p>
            <a:pPr marL="742950" indent="-742950" algn="just">
              <a:buFont typeface="+mj-lt"/>
              <a:buAutoNum type="arabicParenR"/>
            </a:pP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4654" y="108225"/>
            <a:ext cx="10577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A coach is three times as long as a car. A train is 6.5m longer than the coach. The train is 36.5m long. How long is the car? </a:t>
            </a:r>
          </a:p>
        </p:txBody>
      </p:sp>
      <p:pic>
        <p:nvPicPr>
          <p:cNvPr id="1028" name="Picture 4" descr="Stock vector of 'Vector illustration of Happy kids cartoon on a colorful train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0919" y="1823741"/>
            <a:ext cx="9121507" cy="145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03099" y="2212029"/>
            <a:ext cx="1661374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36.5m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03099" y="3747417"/>
            <a:ext cx="1769905" cy="70788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= 30m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20919" y="3418448"/>
            <a:ext cx="6301034" cy="1513382"/>
            <a:chOff x="1181591" y="3466765"/>
            <a:chExt cx="6301034" cy="1513382"/>
          </a:xfrm>
        </p:grpSpPr>
        <p:pic>
          <p:nvPicPr>
            <p:cNvPr id="1030" name="Picture 6" descr=" Bus - public transportation, keywords:&#10; bus traffic public transportation climate sustainable biogas renewable suel carto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1591" y="3466765"/>
              <a:ext cx="6301034" cy="1513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803820" y="4727340"/>
              <a:ext cx="2678805" cy="25280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  <p:pic>
        <p:nvPicPr>
          <p:cNvPr id="10" name="Picture 2" descr="Image result for toy car side 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18" y="5149103"/>
            <a:ext cx="2295704" cy="89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541816" y="5212869"/>
            <a:ext cx="1531188" cy="707886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= 10m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7863" y="3747417"/>
            <a:ext cx="1471878" cy="707886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36.5m</a:t>
            </a:r>
          </a:p>
        </p:txBody>
      </p:sp>
      <p:sp>
        <p:nvSpPr>
          <p:cNvPr id="9" name="Rectangle 8"/>
          <p:cNvSpPr/>
          <p:nvPr/>
        </p:nvSpPr>
        <p:spPr>
          <a:xfrm>
            <a:off x="7237863" y="5240295"/>
            <a:ext cx="1098378" cy="707886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30m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43670" y="3747417"/>
            <a:ext cx="1659429" cy="707886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- 6.5m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121" y="5214498"/>
            <a:ext cx="425116" cy="707886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Division 14"/>
          <p:cNvSpPr/>
          <p:nvPr/>
        </p:nvSpPr>
        <p:spPr>
          <a:xfrm>
            <a:off x="2176530" y="3344669"/>
            <a:ext cx="45719" cy="248537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ivision 15"/>
          <p:cNvSpPr/>
          <p:nvPr/>
        </p:nvSpPr>
        <p:spPr>
          <a:xfrm>
            <a:off x="8416723" y="5304833"/>
            <a:ext cx="787308" cy="527216"/>
          </a:xfrm>
          <a:prstGeom prst="mathDivid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4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4654" y="108225"/>
            <a:ext cx="10577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Font typeface="+mj-lt"/>
              <a:buAutoNum type="arabicParenR"/>
            </a:pP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Joe is twice the height of Asher. </a:t>
            </a:r>
            <a:r>
              <a:rPr lang="en-GB" sz="3600" b="1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Dilshan</a:t>
            </a: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is 15cm taller than Joe. </a:t>
            </a:r>
            <a:r>
              <a:rPr lang="en-GB" sz="3600" b="1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Dilshan</a:t>
            </a: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is 175cm tall. How tall is Asher?</a:t>
            </a:r>
          </a:p>
          <a:p>
            <a:pPr marL="742950" indent="-742950" algn="just">
              <a:buFont typeface="+mj-lt"/>
              <a:buAutoNum type="arabicParenR"/>
            </a:pP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Amir gets four times as much pocket money as Sabrina. Josh gets 50p more than Amir. Josh gets £4.50 each week. How much does Sabrina get?</a:t>
            </a:r>
          </a:p>
          <a:p>
            <a:pPr marL="742950" indent="-742950" algn="just">
              <a:buFont typeface="+mj-lt"/>
              <a:buAutoNum type="arabicParenR"/>
            </a:pP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Steph has five times as many </a:t>
            </a:r>
            <a:r>
              <a:rPr lang="en-GB" sz="3600" b="1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Pokemon</a:t>
            </a: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cards as Harry. Lizzy has 25 more cards than Steph. Lizzy has 125 cards. How many cards does Harry have?</a:t>
            </a:r>
          </a:p>
          <a:p>
            <a:pPr marL="742950" indent="-742950" algn="just">
              <a:buFont typeface="+mj-lt"/>
              <a:buAutoNum type="arabicParenR"/>
            </a:pPr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Can you make up a problem like this for your partner to solve?</a:t>
            </a:r>
            <a:endParaRPr lang="en-GB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Division 14"/>
          <p:cNvSpPr/>
          <p:nvPr/>
        </p:nvSpPr>
        <p:spPr>
          <a:xfrm>
            <a:off x="2176530" y="3344669"/>
            <a:ext cx="45719" cy="248537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136</TotalTime>
  <Words>332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Garamond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C. Nelson</dc:creator>
  <cp:lastModifiedBy>Mr C. Nelson</cp:lastModifiedBy>
  <cp:revision>17</cp:revision>
  <dcterms:created xsi:type="dcterms:W3CDTF">2018-11-20T15:57:03Z</dcterms:created>
  <dcterms:modified xsi:type="dcterms:W3CDTF">2018-12-04T11:50:48Z</dcterms:modified>
</cp:coreProperties>
</file>