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58" r:id="rId4"/>
    <p:sldId id="261" r:id="rId5"/>
    <p:sldId id="263" r:id="rId6"/>
    <p:sldId id="259" r:id="rId7"/>
    <p:sldId id="262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83871" y="1861456"/>
            <a:ext cx="8556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Measurement –</a:t>
            </a:r>
          </a:p>
          <a:p>
            <a:pPr algn="ctr"/>
            <a:r>
              <a:rPr lang="en-GB" sz="7200" b="1" smtClean="0">
                <a:solidFill>
                  <a:srgbClr val="FFFF00"/>
                </a:solidFill>
                <a:latin typeface="Garamond" panose="02020404030301010803" pitchFamily="18" charset="0"/>
              </a:rPr>
              <a:t>Reasoning 2</a:t>
            </a:r>
            <a:endParaRPr lang="en-GB" sz="72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14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715" y="224588"/>
            <a:ext cx="116946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Garamond" panose="02020404030301010803" pitchFamily="18" charset="0"/>
              </a:rPr>
              <a:t>5</a:t>
            </a:r>
            <a:r>
              <a:rPr lang="en-GB" sz="4000" b="1" dirty="0" smtClean="0">
                <a:latin typeface="Garamond" panose="02020404030301010803" pitchFamily="18" charset="0"/>
              </a:rPr>
              <a:t>) A rectangle has sides where the length is double</a:t>
            </a:r>
          </a:p>
          <a:p>
            <a:r>
              <a:rPr lang="en-GB" sz="4000" b="1" dirty="0" smtClean="0">
                <a:latin typeface="Garamond" panose="02020404030301010803" pitchFamily="18" charset="0"/>
              </a:rPr>
              <a:t>the width. If the perimeter is 27cm what are the length and width of the rectangle?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2715" y="2438401"/>
            <a:ext cx="115342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Garamond" panose="02020404030301010803" pitchFamily="18" charset="0"/>
              </a:rPr>
              <a:t>6</a:t>
            </a:r>
            <a:r>
              <a:rPr lang="en-GB" sz="4000" b="1" dirty="0" smtClean="0">
                <a:latin typeface="Garamond" panose="02020404030301010803" pitchFamily="18" charset="0"/>
              </a:rPr>
              <a:t>) This shape is made from identical hexagons.</a:t>
            </a:r>
          </a:p>
          <a:p>
            <a:r>
              <a:rPr lang="en-GB" sz="4000" b="1" dirty="0" smtClean="0">
                <a:latin typeface="Garamond" panose="02020404030301010803" pitchFamily="18" charset="0"/>
              </a:rPr>
              <a:t>    The perimeter of the whole shape is 36cm.</a:t>
            </a:r>
          </a:p>
          <a:p>
            <a:r>
              <a:rPr lang="en-GB" sz="4000" b="1" dirty="0" smtClean="0">
                <a:latin typeface="Garamond" panose="02020404030301010803" pitchFamily="18" charset="0"/>
              </a:rPr>
              <a:t>    Find the perimeter of the hexagon in the centre</a:t>
            </a:r>
            <a:r>
              <a:rPr lang="en-GB" b="1" dirty="0" smtClean="0">
                <a:latin typeface="Garamond" panose="02020404030301010803" pitchFamily="18" charset="0"/>
              </a:rPr>
              <a:t>.</a:t>
            </a:r>
          </a:p>
        </p:txBody>
      </p:sp>
      <p:sp>
        <p:nvSpPr>
          <p:cNvPr id="4" name="Regular Pentagon 3"/>
          <p:cNvSpPr/>
          <p:nvPr/>
        </p:nvSpPr>
        <p:spPr>
          <a:xfrm>
            <a:off x="4347411" y="4588042"/>
            <a:ext cx="45719" cy="45719"/>
          </a:xfrm>
          <a:prstGeom prst="pen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" name="Group 11"/>
          <p:cNvGrpSpPr/>
          <p:nvPr/>
        </p:nvGrpSpPr>
        <p:grpSpPr>
          <a:xfrm>
            <a:off x="3810417" y="4316388"/>
            <a:ext cx="2443214" cy="2370084"/>
            <a:chOff x="3919888" y="4664118"/>
            <a:chExt cx="2443214" cy="2370084"/>
          </a:xfrm>
        </p:grpSpPr>
        <p:sp>
          <p:nvSpPr>
            <p:cNvPr id="5" name="Hexagon 4"/>
            <p:cNvSpPr/>
            <p:nvPr/>
          </p:nvSpPr>
          <p:spPr>
            <a:xfrm>
              <a:off x="4668253" y="4664118"/>
              <a:ext cx="946484" cy="786060"/>
            </a:xfrm>
            <a:prstGeom prst="hexagon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Hexagon 5"/>
            <p:cNvSpPr/>
            <p:nvPr/>
          </p:nvSpPr>
          <p:spPr>
            <a:xfrm>
              <a:off x="3919888" y="5045244"/>
              <a:ext cx="946484" cy="786060"/>
            </a:xfrm>
            <a:prstGeom prst="hexagon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Hexagon 6"/>
            <p:cNvSpPr/>
            <p:nvPr/>
          </p:nvSpPr>
          <p:spPr>
            <a:xfrm>
              <a:off x="5416618" y="5831304"/>
              <a:ext cx="946484" cy="786060"/>
            </a:xfrm>
            <a:prstGeom prst="hexagon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Hexagon 7"/>
            <p:cNvSpPr/>
            <p:nvPr/>
          </p:nvSpPr>
          <p:spPr>
            <a:xfrm>
              <a:off x="3919888" y="5843208"/>
              <a:ext cx="946484" cy="786060"/>
            </a:xfrm>
            <a:prstGeom prst="hexagon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Hexagon 8"/>
            <p:cNvSpPr/>
            <p:nvPr/>
          </p:nvSpPr>
          <p:spPr>
            <a:xfrm>
              <a:off x="5416618" y="5057148"/>
              <a:ext cx="946484" cy="786060"/>
            </a:xfrm>
            <a:prstGeom prst="hexagon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Hexagon 9"/>
            <p:cNvSpPr/>
            <p:nvPr/>
          </p:nvSpPr>
          <p:spPr>
            <a:xfrm>
              <a:off x="4668253" y="6248142"/>
              <a:ext cx="946484" cy="786060"/>
            </a:xfrm>
            <a:prstGeom prst="hexagon">
              <a:avLst/>
            </a:prstGeom>
            <a:ln w="28575"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5829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1234" y="206062"/>
            <a:ext cx="5293217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u="sng" dirty="0" smtClean="0">
                <a:solidFill>
                  <a:schemeClr val="bg1"/>
                </a:solidFill>
                <a:latin typeface="Garamond" panose="02020404030301010803" pitchFamily="18" charset="0"/>
              </a:rPr>
              <a:t>Odd One Out</a:t>
            </a:r>
            <a:endParaRPr lang="en-GB" sz="4400" b="1" u="sng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8186" y="1181565"/>
            <a:ext cx="10998558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Copy each set of measurements. Highlight the odd one out and </a:t>
            </a:r>
            <a:r>
              <a:rPr lang="en-GB" sz="4000" b="1" i="1" u="sng" dirty="0" smtClean="0">
                <a:solidFill>
                  <a:schemeClr val="bg1"/>
                </a:solidFill>
                <a:latin typeface="Garamond" panose="02020404030301010803" pitchFamily="18" charset="0"/>
              </a:rPr>
              <a:t>explain</a:t>
            </a: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 why you have chosen it.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8186" y="2653048"/>
            <a:ext cx="10998558" cy="31700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20cm    100cm    65cm     10km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200mm     5cm     7.5cm     8cm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350g      600g      2kg         1500g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200ml     200litres     250ml     200kg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0.5km    5m        5000mm     500cm    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88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13656" y="167425"/>
            <a:ext cx="6426558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u="sng" dirty="0" smtClean="0">
                <a:solidFill>
                  <a:schemeClr val="bg1"/>
                </a:solidFill>
                <a:latin typeface="Garamond" panose="02020404030301010803" pitchFamily="18" charset="0"/>
              </a:rPr>
              <a:t>Bar Method</a:t>
            </a:r>
            <a:endParaRPr lang="en-GB" sz="4400" b="1" u="sng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00011" y="1429555"/>
            <a:ext cx="1403797" cy="5795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700011" y="2501793"/>
            <a:ext cx="6555347" cy="5795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700011" y="4481438"/>
            <a:ext cx="1403797" cy="5795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103808" y="4481438"/>
            <a:ext cx="6555347" cy="5795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633537" y="1365386"/>
            <a:ext cx="72550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Here is a purple strip of card.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00011" y="3155920"/>
            <a:ext cx="72550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Here is a red strip of card which is four times longer.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00011" y="5208064"/>
            <a:ext cx="72550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Together they measure 20cm.</a:t>
            </a:r>
          </a:p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How long is the purple strip?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31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13656" y="167425"/>
            <a:ext cx="6426558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u="sng" dirty="0" smtClean="0">
                <a:solidFill>
                  <a:schemeClr val="bg1"/>
                </a:solidFill>
                <a:latin typeface="Garamond" panose="02020404030301010803" pitchFamily="18" charset="0"/>
              </a:rPr>
              <a:t>Bar Method</a:t>
            </a:r>
            <a:endParaRPr lang="en-GB" sz="4400" b="1" u="sng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91727" y="1095838"/>
            <a:ext cx="7959144" cy="579549"/>
            <a:chOff x="1700011" y="4481438"/>
            <a:chExt cx="7959144" cy="579549"/>
          </a:xfrm>
        </p:grpSpPr>
        <p:sp>
          <p:nvSpPr>
            <p:cNvPr id="6" name="Rectangle 5"/>
            <p:cNvSpPr/>
            <p:nvPr/>
          </p:nvSpPr>
          <p:spPr>
            <a:xfrm>
              <a:off x="1700011" y="4481438"/>
              <a:ext cx="1403797" cy="579549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103808" y="4481438"/>
              <a:ext cx="6555347" cy="579549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01580" y="1611984"/>
            <a:ext cx="106599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The red strip is four times longer than the purple strip.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591727" y="4177573"/>
            <a:ext cx="7959144" cy="765115"/>
            <a:chOff x="1591727" y="3614380"/>
            <a:chExt cx="7959144" cy="765115"/>
          </a:xfrm>
        </p:grpSpPr>
        <p:grpSp>
          <p:nvGrpSpPr>
            <p:cNvPr id="11" name="Group 10"/>
            <p:cNvGrpSpPr/>
            <p:nvPr/>
          </p:nvGrpSpPr>
          <p:grpSpPr>
            <a:xfrm>
              <a:off x="1591727" y="3614380"/>
              <a:ext cx="7959144" cy="579549"/>
              <a:chOff x="1700011" y="4481438"/>
              <a:chExt cx="7959144" cy="579549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700011" y="4481438"/>
                <a:ext cx="1403797" cy="579549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103808" y="4481438"/>
                <a:ext cx="6555347" cy="579549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15" name="Straight Arrow Connector 14"/>
            <p:cNvCxnSpPr/>
            <p:nvPr/>
          </p:nvCxnSpPr>
          <p:spPr>
            <a:xfrm>
              <a:off x="1591727" y="4343400"/>
              <a:ext cx="7959144" cy="36095"/>
            </a:xfrm>
            <a:prstGeom prst="straightConnector1">
              <a:avLst/>
            </a:prstGeom>
            <a:ln w="571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4289160" y="5204775"/>
            <a:ext cx="1708484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20cm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1580" y="2872019"/>
            <a:ext cx="111773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So in total there are five parts to the strip.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1580" y="3424169"/>
            <a:ext cx="73751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And together </a:t>
            </a:r>
            <a:r>
              <a:rPr lang="en-GB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they measure 20cm</a:t>
            </a:r>
            <a:r>
              <a:rPr lang="en-GB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62253" y="4123972"/>
            <a:ext cx="1708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4</a:t>
            </a:r>
            <a:endParaRPr lang="en-GB" sz="40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39384" y="4112318"/>
            <a:ext cx="1708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rgbClr val="FFFF00"/>
                </a:solidFill>
                <a:latin typeface="Garamond" panose="02020404030301010803" pitchFamily="18" charset="0"/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1895" y="5999272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4000" b="1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1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13656" y="167425"/>
            <a:ext cx="6426558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u="sng" dirty="0" smtClean="0">
                <a:solidFill>
                  <a:schemeClr val="bg1"/>
                </a:solidFill>
                <a:latin typeface="Garamond" panose="02020404030301010803" pitchFamily="18" charset="0"/>
              </a:rPr>
              <a:t>Bar Method Problems</a:t>
            </a:r>
            <a:endParaRPr lang="en-GB" sz="4400" b="1" u="sng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1895" y="5999272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4000" b="1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814260" y="3789948"/>
            <a:ext cx="10659978" cy="2754575"/>
            <a:chOff x="814260" y="3789948"/>
            <a:chExt cx="10659978" cy="2754575"/>
          </a:xfrm>
        </p:grpSpPr>
        <p:sp>
          <p:nvSpPr>
            <p:cNvPr id="10" name="TextBox 9"/>
            <p:cNvSpPr txBox="1"/>
            <p:nvPr/>
          </p:nvSpPr>
          <p:spPr>
            <a:xfrm>
              <a:off x="814260" y="5221084"/>
              <a:ext cx="1065997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GB" sz="4000" b="1" dirty="0" smtClean="0">
                  <a:solidFill>
                    <a:schemeClr val="bg1"/>
                  </a:solidFill>
                  <a:latin typeface="Garamond" panose="02020404030301010803" pitchFamily="18" charset="0"/>
                </a:rPr>
                <a:t>The red strip is four times longer than the purple strip. How long is the purple strip?</a:t>
              </a:r>
              <a:endParaRPr lang="en-GB" sz="4000" b="1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2050944" y="3789948"/>
              <a:ext cx="7959144" cy="1621197"/>
              <a:chOff x="1591727" y="1095838"/>
              <a:chExt cx="7959144" cy="1621197"/>
            </a:xfrm>
          </p:grpSpPr>
          <p:grpSp>
            <p:nvGrpSpPr>
              <p:cNvPr id="2" name="Group 1"/>
              <p:cNvGrpSpPr/>
              <p:nvPr/>
            </p:nvGrpSpPr>
            <p:grpSpPr>
              <a:xfrm>
                <a:off x="1591727" y="1095838"/>
                <a:ext cx="7959144" cy="579549"/>
                <a:chOff x="1700011" y="4481438"/>
                <a:chExt cx="7959144" cy="579549"/>
              </a:xfrm>
            </p:grpSpPr>
            <p:sp>
              <p:nvSpPr>
                <p:cNvPr id="6" name="Rectangle 5"/>
                <p:cNvSpPr/>
                <p:nvPr/>
              </p:nvSpPr>
              <p:spPr>
                <a:xfrm>
                  <a:off x="1700011" y="4481438"/>
                  <a:ext cx="1403797" cy="579549"/>
                </a:xfrm>
                <a:prstGeom prst="rect">
                  <a:avLst/>
                </a:prstGeom>
                <a:solidFill>
                  <a:srgbClr val="7030A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" name="Rectangle 6"/>
                <p:cNvSpPr/>
                <p:nvPr/>
              </p:nvSpPr>
              <p:spPr>
                <a:xfrm>
                  <a:off x="3103808" y="4481438"/>
                  <a:ext cx="6555347" cy="579549"/>
                </a:xfrm>
                <a:prstGeom prst="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cxnSp>
            <p:nvCxnSpPr>
              <p:cNvPr id="5" name="Straight Arrow Connector 4"/>
              <p:cNvCxnSpPr/>
              <p:nvPr/>
            </p:nvCxnSpPr>
            <p:spPr>
              <a:xfrm>
                <a:off x="1591727" y="1834359"/>
                <a:ext cx="7959144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4496664" y="1947594"/>
                <a:ext cx="1496173" cy="769441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4400" b="1" dirty="0" smtClean="0">
                    <a:solidFill>
                      <a:schemeClr val="bg1"/>
                    </a:solidFill>
                    <a:latin typeface="Garamond" panose="02020404030301010803" pitchFamily="18" charset="0"/>
                  </a:rPr>
                  <a:t>50cm</a:t>
                </a:r>
                <a:endParaRPr lang="en-GB" sz="4400" b="1" dirty="0">
                  <a:solidFill>
                    <a:schemeClr val="bg1"/>
                  </a:solidFill>
                  <a:latin typeface="Garamond" panose="02020404030301010803" pitchFamily="18" charset="0"/>
                </a:endParaRPr>
              </a:p>
            </p:txBody>
          </p:sp>
        </p:grpSp>
      </p:grpSp>
      <p:sp>
        <p:nvSpPr>
          <p:cNvPr id="9" name="TextBox 8"/>
          <p:cNvSpPr txBox="1"/>
          <p:nvPr/>
        </p:nvSpPr>
        <p:spPr>
          <a:xfrm>
            <a:off x="9986952" y="5937717"/>
            <a:ext cx="1533379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10cm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860353" y="1021654"/>
            <a:ext cx="10659978" cy="2727318"/>
            <a:chOff x="860353" y="1021654"/>
            <a:chExt cx="10659978" cy="2727318"/>
          </a:xfrm>
        </p:grpSpPr>
        <p:sp>
          <p:nvSpPr>
            <p:cNvPr id="29" name="Rectangle 28"/>
            <p:cNvSpPr/>
            <p:nvPr/>
          </p:nvSpPr>
          <p:spPr>
            <a:xfrm>
              <a:off x="3105056" y="1025124"/>
              <a:ext cx="6555347" cy="579549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1701259" y="1834359"/>
              <a:ext cx="795914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4932745" y="1939779"/>
              <a:ext cx="1496173" cy="769441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GB" sz="4400" b="1" dirty="0" smtClean="0">
                  <a:solidFill>
                    <a:schemeClr val="bg1"/>
                  </a:solidFill>
                  <a:latin typeface="Garamond" panose="02020404030301010803" pitchFamily="18" charset="0"/>
                </a:rPr>
                <a:t>45cm</a:t>
              </a:r>
              <a:endParaRPr lang="en-GB" sz="4400" b="1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701259" y="1021654"/>
              <a:ext cx="5065301" cy="579549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60353" y="2425533"/>
              <a:ext cx="1065997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GB" sz="4000" b="1" dirty="0" smtClean="0">
                  <a:solidFill>
                    <a:schemeClr val="bg1"/>
                  </a:solidFill>
                  <a:latin typeface="Garamond" panose="02020404030301010803" pitchFamily="18" charset="0"/>
                </a:rPr>
                <a:t>The purple strip is twice as long as the red strip. How long is </a:t>
              </a:r>
              <a:r>
                <a:rPr lang="en-GB" sz="4000" b="1" smtClean="0">
                  <a:solidFill>
                    <a:schemeClr val="bg1"/>
                  </a:solidFill>
                  <a:latin typeface="Garamond" panose="02020404030301010803" pitchFamily="18" charset="0"/>
                </a:rPr>
                <a:t>the red </a:t>
              </a:r>
              <a:r>
                <a:rPr lang="en-GB" sz="4000" b="1" dirty="0" smtClean="0">
                  <a:solidFill>
                    <a:schemeClr val="bg1"/>
                  </a:solidFill>
                  <a:latin typeface="Garamond" panose="02020404030301010803" pitchFamily="18" charset="0"/>
                </a:rPr>
                <a:t>strip?</a:t>
              </a:r>
              <a:endParaRPr lang="en-GB" sz="4000" b="1" dirty="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0001575" y="3000019"/>
            <a:ext cx="1533379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15cm</a:t>
            </a:r>
            <a:endParaRPr lang="en-GB" sz="4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45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3656" y="167425"/>
            <a:ext cx="6426558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b="1" u="sng" dirty="0" smtClean="0">
                <a:solidFill>
                  <a:schemeClr val="bg1"/>
                </a:solidFill>
                <a:latin typeface="Garamond" panose="02020404030301010803" pitchFamily="18" charset="0"/>
              </a:rPr>
              <a:t>Perimeter</a:t>
            </a:r>
            <a:endParaRPr lang="en-GB" sz="4400" b="1" u="sng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4092" y="1055078"/>
            <a:ext cx="103256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1) A square has sides which are in whole cm. Which of the following measurements could be its perimeter? 18cm, 8cm, 25cm, 24cm.</a:t>
            </a:r>
          </a:p>
          <a:p>
            <a:pPr algn="just"/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Explain how you know.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4092" y="3581384"/>
            <a:ext cx="103256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2</a:t>
            </a: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) A regular hexagon has sides which are in whole cm. Which of the following measurements could be its perimeter? 18cm, 21cm, 24cm, 54cm.</a:t>
            </a:r>
          </a:p>
          <a:p>
            <a:pPr algn="just"/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Explain how you know.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4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3331" y="-7927"/>
            <a:ext cx="10546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Look at each of the shapes and say which statements are true and explain how you know.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92702" y="1772529"/>
            <a:ext cx="2475913" cy="1308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Hexagon 3"/>
          <p:cNvSpPr/>
          <p:nvPr/>
        </p:nvSpPr>
        <p:spPr>
          <a:xfrm>
            <a:off x="4571370" y="1702189"/>
            <a:ext cx="1983544" cy="144897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Isosceles Triangle 4"/>
          <p:cNvSpPr/>
          <p:nvPr/>
        </p:nvSpPr>
        <p:spPr>
          <a:xfrm>
            <a:off x="7139878" y="1615578"/>
            <a:ext cx="1688123" cy="14489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" name="Group 19"/>
          <p:cNvGrpSpPr/>
          <p:nvPr/>
        </p:nvGrpSpPr>
        <p:grpSpPr>
          <a:xfrm>
            <a:off x="9412965" y="1737224"/>
            <a:ext cx="2475913" cy="1308296"/>
            <a:chOff x="1392702" y="3313947"/>
            <a:chExt cx="2475913" cy="1308296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3868615" y="3968095"/>
              <a:ext cx="0" cy="65414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9" name="Group 18"/>
            <p:cNvGrpSpPr/>
            <p:nvPr/>
          </p:nvGrpSpPr>
          <p:grpSpPr>
            <a:xfrm>
              <a:off x="1392702" y="3313947"/>
              <a:ext cx="2475913" cy="1308296"/>
              <a:chOff x="1392702" y="1772529"/>
              <a:chExt cx="2475913" cy="1308296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392702" y="1772529"/>
                <a:ext cx="0" cy="1308296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1392702" y="3080825"/>
                <a:ext cx="247591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endCxn id="3" idx="0"/>
              </p:cNvCxnSpPr>
              <p:nvPr/>
            </p:nvCxnSpPr>
            <p:spPr>
              <a:xfrm>
                <a:off x="1392702" y="1772529"/>
                <a:ext cx="1237957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stCxn id="3" idx="0"/>
              </p:cNvCxnSpPr>
              <p:nvPr/>
            </p:nvCxnSpPr>
            <p:spPr>
              <a:xfrm flipH="1">
                <a:off x="2630658" y="1772529"/>
                <a:ext cx="1" cy="654147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endCxn id="3" idx="3"/>
              </p:cNvCxnSpPr>
              <p:nvPr/>
            </p:nvCxnSpPr>
            <p:spPr>
              <a:xfrm>
                <a:off x="2630658" y="2426676"/>
                <a:ext cx="1237957" cy="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TextBox 20"/>
          <p:cNvSpPr txBox="1"/>
          <p:nvPr/>
        </p:nvSpPr>
        <p:spPr>
          <a:xfrm>
            <a:off x="406705" y="3370565"/>
            <a:ext cx="683018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Garamond" panose="02020404030301010803" pitchFamily="18" charset="0"/>
              </a:rPr>
              <a:t>E</a:t>
            </a:r>
            <a:r>
              <a:rPr lang="en-GB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)</a:t>
            </a:r>
            <a:endParaRPr lang="en-GB" sz="2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710580" y="1515400"/>
            <a:ext cx="625171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Garamond" panose="02020404030301010803" pitchFamily="18" charset="0"/>
              </a:rPr>
              <a:t>D</a:t>
            </a:r>
            <a:r>
              <a:rPr lang="en-GB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)</a:t>
            </a:r>
            <a:endParaRPr lang="en-GB" sz="2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06512" y="1515400"/>
            <a:ext cx="616458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Garamond" panose="02020404030301010803" pitchFamily="18" charset="0"/>
              </a:rPr>
              <a:t>C</a:t>
            </a:r>
            <a:r>
              <a:rPr lang="en-GB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)</a:t>
            </a:r>
            <a:endParaRPr lang="en-GB" sz="2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6705" y="1515400"/>
            <a:ext cx="575934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A)</a:t>
            </a:r>
            <a:endParaRPr lang="en-GB" sz="2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6" name="Right Triangle 25"/>
          <p:cNvSpPr/>
          <p:nvPr/>
        </p:nvSpPr>
        <p:spPr>
          <a:xfrm>
            <a:off x="1392701" y="3644092"/>
            <a:ext cx="2475913" cy="130829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1941971" y="5062067"/>
            <a:ext cx="8734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10cm</a:t>
            </a:r>
            <a:endParaRPr lang="en-GB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095561" y="3119892"/>
            <a:ext cx="8734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10cm</a:t>
            </a:r>
            <a:endParaRPr lang="en-GB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556973" y="3200549"/>
            <a:ext cx="8734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Garamond" panose="02020404030301010803" pitchFamily="18" charset="0"/>
              </a:rPr>
              <a:t>8</a:t>
            </a:r>
            <a:r>
              <a:rPr lang="en-GB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cm</a:t>
            </a:r>
            <a:endParaRPr lang="en-GB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010250" y="2118301"/>
            <a:ext cx="8734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Garamond" panose="02020404030301010803" pitchFamily="18" charset="0"/>
              </a:rPr>
              <a:t>8</a:t>
            </a:r>
            <a:r>
              <a:rPr lang="en-GB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cm</a:t>
            </a:r>
            <a:endParaRPr lang="en-GB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34875" y="1370352"/>
            <a:ext cx="8734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10cm</a:t>
            </a:r>
            <a:endParaRPr lang="en-GB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5073" y="4113574"/>
            <a:ext cx="8734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Garamond" panose="02020404030301010803" pitchFamily="18" charset="0"/>
              </a:rPr>
              <a:t>8</a:t>
            </a:r>
            <a:r>
              <a:rPr lang="en-GB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cm</a:t>
            </a:r>
            <a:endParaRPr lang="en-GB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28765" y="1515400"/>
            <a:ext cx="572364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Garamond" panose="02020404030301010803" pitchFamily="18" charset="0"/>
              </a:rPr>
              <a:t>B</a:t>
            </a:r>
            <a:r>
              <a:rPr lang="en-GB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)</a:t>
            </a:r>
            <a:endParaRPr lang="en-GB" sz="2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38123" y="1283934"/>
            <a:ext cx="8734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6cm</a:t>
            </a:r>
            <a:endParaRPr lang="en-GB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2422" y="2242010"/>
            <a:ext cx="8734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Garamond" panose="02020404030301010803" pitchFamily="18" charset="0"/>
              </a:rPr>
              <a:t>8</a:t>
            </a:r>
            <a:r>
              <a:rPr lang="en-GB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cm</a:t>
            </a:r>
            <a:endParaRPr lang="en-GB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49496" y="3958707"/>
            <a:ext cx="7839382" cy="270843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en-GB" sz="3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A and B have the same perimeter.</a:t>
            </a:r>
          </a:p>
          <a:p>
            <a:pPr marL="742950" indent="-742950">
              <a:buAutoNum type="arabicParenR"/>
            </a:pPr>
            <a:r>
              <a:rPr lang="en-GB" sz="3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B and C have the same perimeter.</a:t>
            </a:r>
          </a:p>
          <a:p>
            <a:pPr marL="742950" indent="-742950">
              <a:buAutoNum type="arabicParenR"/>
            </a:pPr>
            <a:r>
              <a:rPr lang="en-GB" sz="3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E has a larger perimeter than C.</a:t>
            </a:r>
          </a:p>
          <a:p>
            <a:pPr marL="742950" indent="-742950">
              <a:buAutoNum type="arabicParenR"/>
            </a:pPr>
            <a:r>
              <a:rPr lang="en-GB" sz="3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A and D have the same perimeter.</a:t>
            </a:r>
          </a:p>
          <a:p>
            <a:pPr marL="742950" indent="-742950">
              <a:buAutoNum type="arabicParenR"/>
            </a:pPr>
            <a:r>
              <a:rPr lang="en-GB" sz="3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The perimeter of E is half that of A.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559005" y="3774041"/>
            <a:ext cx="87345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13cm</a:t>
            </a:r>
            <a:endParaRPr lang="en-GB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98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90175" y="0"/>
            <a:ext cx="6568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u="sng" dirty="0" smtClean="0">
                <a:latin typeface="Garamond" panose="02020404030301010803" pitchFamily="18" charset="0"/>
              </a:rPr>
              <a:t>Perimeter </a:t>
            </a:r>
            <a:r>
              <a:rPr lang="en-GB" sz="4800" b="1" u="sng" dirty="0" smtClean="0">
                <a:solidFill>
                  <a:sysClr val="windowText" lastClr="000000"/>
                </a:solidFill>
                <a:latin typeface="Garamond" panose="02020404030301010803" pitchFamily="18" charset="0"/>
              </a:rPr>
              <a:t>Problems</a:t>
            </a:r>
            <a:endParaRPr lang="en-GB" sz="4800" b="1" u="sng" dirty="0">
              <a:solidFill>
                <a:sysClr val="windowText" lastClr="00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055" y="2119535"/>
            <a:ext cx="1075820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1) This shape is made from identical squares.</a:t>
            </a:r>
          </a:p>
          <a:p>
            <a:r>
              <a:rPr lang="en-GB" sz="4000" b="1" dirty="0">
                <a:latin typeface="Garamond" panose="02020404030301010803" pitchFamily="18" charset="0"/>
              </a:rPr>
              <a:t> </a:t>
            </a:r>
            <a:r>
              <a:rPr lang="en-GB" sz="4000" b="1" dirty="0" smtClean="0">
                <a:latin typeface="Garamond" panose="02020404030301010803" pitchFamily="18" charset="0"/>
              </a:rPr>
              <a:t>   The perimeter of the whole shape is 24cm.</a:t>
            </a:r>
          </a:p>
          <a:p>
            <a:r>
              <a:rPr lang="en-GB" sz="4000" b="1" dirty="0">
                <a:latin typeface="Garamond" panose="02020404030301010803" pitchFamily="18" charset="0"/>
              </a:rPr>
              <a:t> </a:t>
            </a:r>
            <a:r>
              <a:rPr lang="en-GB" sz="4000" b="1" dirty="0" smtClean="0">
                <a:latin typeface="Garamond" panose="02020404030301010803" pitchFamily="18" charset="0"/>
              </a:rPr>
              <a:t>   Find the perimeter of the square in the centre.</a:t>
            </a:r>
          </a:p>
          <a:p>
            <a:r>
              <a:rPr lang="en-GB" sz="4000" b="1" dirty="0" smtClean="0">
                <a:latin typeface="Garamond" panose="02020404030301010803" pitchFamily="18" charset="0"/>
              </a:rPr>
              <a:t> 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857724" y="4104694"/>
            <a:ext cx="2779296" cy="2346156"/>
            <a:chOff x="2899610" y="3609474"/>
            <a:chExt cx="2779296" cy="2346156"/>
          </a:xfrm>
        </p:grpSpPr>
        <p:sp>
          <p:nvSpPr>
            <p:cNvPr id="5" name="Rectangle 4"/>
            <p:cNvSpPr/>
            <p:nvPr/>
          </p:nvSpPr>
          <p:spPr>
            <a:xfrm>
              <a:off x="3826042" y="3609474"/>
              <a:ext cx="926432" cy="782052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752474" y="4391526"/>
              <a:ext cx="926432" cy="782052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26042" y="5173578"/>
              <a:ext cx="926432" cy="782052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899610" y="4391526"/>
              <a:ext cx="926432" cy="782052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88758" y="707886"/>
            <a:ext cx="113227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Target: I can use my understanding of perimeter to</a:t>
            </a:r>
          </a:p>
          <a:p>
            <a:r>
              <a:rPr lang="en-GB" sz="40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solve problems.</a:t>
            </a:r>
            <a:endParaRPr lang="en-GB" sz="40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87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1474" y="240632"/>
            <a:ext cx="1163052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2) How many different rectangles can you draw</a:t>
            </a:r>
          </a:p>
          <a:p>
            <a:r>
              <a:rPr lang="en-GB" sz="4000" b="1" dirty="0" smtClean="0">
                <a:latin typeface="Garamond" panose="02020404030301010803" pitchFamily="18" charset="0"/>
              </a:rPr>
              <a:t>which have a perimeter of 20cm?</a:t>
            </a:r>
          </a:p>
          <a:p>
            <a:endParaRPr lang="en-GB" sz="4000" b="1" dirty="0">
              <a:latin typeface="Garamond" panose="02020404030301010803" pitchFamily="18" charset="0"/>
            </a:endParaRPr>
          </a:p>
          <a:p>
            <a:r>
              <a:rPr lang="en-GB" sz="4000" b="1" dirty="0" smtClean="0">
                <a:latin typeface="Garamond" panose="02020404030301010803" pitchFamily="18" charset="0"/>
              </a:rPr>
              <a:t>3) How many different rectangles can you draw</a:t>
            </a:r>
          </a:p>
          <a:p>
            <a:r>
              <a:rPr lang="en-GB" sz="4000" b="1" dirty="0" smtClean="0">
                <a:latin typeface="Garamond" panose="02020404030301010803" pitchFamily="18" charset="0"/>
              </a:rPr>
              <a:t>which have a perimeter of 24cm?</a:t>
            </a:r>
          </a:p>
          <a:p>
            <a:endParaRPr lang="en-GB" sz="4000" b="1" dirty="0">
              <a:latin typeface="Garamond" panose="02020404030301010803" pitchFamily="18" charset="0"/>
            </a:endParaRPr>
          </a:p>
          <a:p>
            <a:r>
              <a:rPr lang="en-GB" sz="4000" b="1" dirty="0" smtClean="0">
                <a:latin typeface="Garamond" panose="02020404030301010803" pitchFamily="18" charset="0"/>
              </a:rPr>
              <a:t>4)A rectangle has sides where the length is double</a:t>
            </a:r>
          </a:p>
          <a:p>
            <a:r>
              <a:rPr lang="en-GB" sz="4000" b="1" dirty="0">
                <a:latin typeface="Garamond" panose="02020404030301010803" pitchFamily="18" charset="0"/>
              </a:rPr>
              <a:t>t</a:t>
            </a:r>
            <a:r>
              <a:rPr lang="en-GB" sz="4000" b="1" dirty="0" smtClean="0">
                <a:latin typeface="Garamond" panose="02020404030301010803" pitchFamily="18" charset="0"/>
              </a:rPr>
              <a:t>he width. If the perimeter is 12cm what are the </a:t>
            </a:r>
            <a:r>
              <a:rPr lang="en-GB" sz="4000" b="1" dirty="0" smtClean="0">
                <a:latin typeface="Garamond" panose="02020404030301010803" pitchFamily="18" charset="0"/>
              </a:rPr>
              <a:t>length and </a:t>
            </a:r>
            <a:r>
              <a:rPr lang="en-GB" sz="4000" b="1" dirty="0" smtClean="0">
                <a:latin typeface="Garamond" panose="02020404030301010803" pitchFamily="18" charset="0"/>
              </a:rPr>
              <a:t>width of the rectangle?</a:t>
            </a:r>
          </a:p>
          <a:p>
            <a:endParaRPr lang="en-GB" sz="4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75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477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Garamond</vt:lpstr>
      <vt:lpstr>Trebuchet MS</vt:lpstr>
      <vt:lpstr>Tw Cen MT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C. Nelson</dc:creator>
  <cp:lastModifiedBy>Mr C. Nelson</cp:lastModifiedBy>
  <cp:revision>34</cp:revision>
  <dcterms:created xsi:type="dcterms:W3CDTF">2018-11-20T15:57:03Z</dcterms:created>
  <dcterms:modified xsi:type="dcterms:W3CDTF">2018-12-11T16:07:14Z</dcterms:modified>
</cp:coreProperties>
</file>