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94660"/>
  </p:normalViewPr>
  <p:slideViewPr>
    <p:cSldViewPr>
      <p:cViewPr varScale="1">
        <p:scale>
          <a:sx n="69" d="100"/>
          <a:sy n="69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7FFD-EC60-432C-A36F-F7C7CE79EEA9}" type="datetimeFigureOut">
              <a:rPr lang="en-GB" smtClean="0"/>
              <a:t>30/06/2016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B62D-2CDA-483F-A61F-66A9D82234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602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7FFD-EC60-432C-A36F-F7C7CE79EEA9}" type="datetimeFigureOut">
              <a:rPr lang="en-GB" smtClean="0"/>
              <a:t>30/06/2016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B62D-2CDA-483F-A61F-66A9D82234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992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7FFD-EC60-432C-A36F-F7C7CE79EEA9}" type="datetimeFigureOut">
              <a:rPr lang="en-GB" smtClean="0"/>
              <a:t>30/06/2016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B62D-2CDA-483F-A61F-66A9D82234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272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7FFD-EC60-432C-A36F-F7C7CE79EEA9}" type="datetimeFigureOut">
              <a:rPr lang="en-GB" smtClean="0"/>
              <a:t>30/06/2016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B62D-2CDA-483F-A61F-66A9D82234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012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7FFD-EC60-432C-A36F-F7C7CE79EEA9}" type="datetimeFigureOut">
              <a:rPr lang="en-GB" smtClean="0"/>
              <a:t>30/06/2016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B62D-2CDA-483F-A61F-66A9D82234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876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7FFD-EC60-432C-A36F-F7C7CE79EEA9}" type="datetimeFigureOut">
              <a:rPr lang="en-GB" smtClean="0"/>
              <a:t>30/06/2016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B62D-2CDA-483F-A61F-66A9D82234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4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7FFD-EC60-432C-A36F-F7C7CE79EEA9}" type="datetimeFigureOut">
              <a:rPr lang="en-GB" smtClean="0"/>
              <a:t>30/06/2016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B62D-2CDA-483F-A61F-66A9D82234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117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7FFD-EC60-432C-A36F-F7C7CE79EEA9}" type="datetimeFigureOut">
              <a:rPr lang="en-GB" smtClean="0"/>
              <a:t>30/06/2016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B62D-2CDA-483F-A61F-66A9D82234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867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7FFD-EC60-432C-A36F-F7C7CE79EEA9}" type="datetimeFigureOut">
              <a:rPr lang="en-GB" smtClean="0"/>
              <a:t>30/06/2016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B62D-2CDA-483F-A61F-66A9D82234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532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7FFD-EC60-432C-A36F-F7C7CE79EEA9}" type="datetimeFigureOut">
              <a:rPr lang="en-GB" smtClean="0"/>
              <a:t>30/06/2016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B62D-2CDA-483F-A61F-66A9D82234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637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7FFD-EC60-432C-A36F-F7C7CE79EEA9}" type="datetimeFigureOut">
              <a:rPr lang="en-GB" smtClean="0"/>
              <a:t>30/06/2016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B62D-2CDA-483F-A61F-66A9D82234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819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87FFD-EC60-432C-A36F-F7C7CE79EEA9}" type="datetimeFigureOut">
              <a:rPr lang="en-GB" smtClean="0"/>
              <a:t>30/06/2016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AB62D-2CDA-483F-A61F-66A9D82234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128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Word Problems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65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Word Problems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Read these word problems, what is the sum you need to do?</a:t>
            </a:r>
          </a:p>
          <a:p>
            <a:pPr marL="0" indent="0">
              <a:buNone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There are 35 cakes and 7 people at a party. How many cakes can each person eat?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There are 4 year groups in a school. Each year group has 3 teachers. How many teachers altogether?</a:t>
            </a:r>
          </a:p>
        </p:txBody>
      </p:sp>
    </p:spTree>
    <p:extLst>
      <p:ext uri="{BB962C8B-B14F-4D97-AF65-F5344CB8AC3E}">
        <p14:creationId xmlns:p14="http://schemas.microsoft.com/office/powerpoint/2010/main" val="79630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Multiplication arrays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414" y="4149080"/>
            <a:ext cx="8229600" cy="8926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If we make the groups, we can easily find the answer.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564904"/>
            <a:ext cx="822960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6x3 is the same as saying: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“6 groups of 3”.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752601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How can we easily solve 6x3?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98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Multiplication arrays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Let’s make those groups.</a:t>
            </a:r>
          </a:p>
          <a:p>
            <a:pPr marL="0" indent="0">
              <a:buNone/>
            </a:pPr>
            <a:r>
              <a:rPr lang="en-GB" dirty="0" smtClean="0"/>
              <a:t>Remember, 6 groups of 3; write them on your whiteboards.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pSp>
        <p:nvGrpSpPr>
          <p:cNvPr id="22" name="Group 21"/>
          <p:cNvGrpSpPr/>
          <p:nvPr/>
        </p:nvGrpSpPr>
        <p:grpSpPr>
          <a:xfrm>
            <a:off x="791580" y="3645024"/>
            <a:ext cx="648072" cy="2513531"/>
            <a:chOff x="791580" y="3645024"/>
            <a:chExt cx="648072" cy="2513531"/>
          </a:xfrm>
        </p:grpSpPr>
        <p:sp>
          <p:nvSpPr>
            <p:cNvPr id="4" name="Oval 3"/>
            <p:cNvSpPr/>
            <p:nvPr/>
          </p:nvSpPr>
          <p:spPr>
            <a:xfrm>
              <a:off x="791580" y="3645024"/>
              <a:ext cx="648072" cy="64807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Oval 4"/>
            <p:cNvSpPr/>
            <p:nvPr/>
          </p:nvSpPr>
          <p:spPr>
            <a:xfrm>
              <a:off x="791580" y="4559424"/>
              <a:ext cx="648072" cy="64807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/>
            <p:cNvSpPr/>
            <p:nvPr/>
          </p:nvSpPr>
          <p:spPr>
            <a:xfrm>
              <a:off x="791580" y="5510483"/>
              <a:ext cx="648072" cy="64807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201652" y="3606552"/>
            <a:ext cx="648072" cy="2553816"/>
            <a:chOff x="2201652" y="3606552"/>
            <a:chExt cx="648072" cy="2553816"/>
          </a:xfrm>
        </p:grpSpPr>
        <p:sp>
          <p:nvSpPr>
            <p:cNvPr id="7" name="Oval 6"/>
            <p:cNvSpPr/>
            <p:nvPr/>
          </p:nvSpPr>
          <p:spPr>
            <a:xfrm>
              <a:off x="2201652" y="5512296"/>
              <a:ext cx="648072" cy="64807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2201652" y="4578660"/>
              <a:ext cx="648072" cy="64807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/>
            <p:cNvSpPr/>
            <p:nvPr/>
          </p:nvSpPr>
          <p:spPr>
            <a:xfrm>
              <a:off x="2201652" y="3606552"/>
              <a:ext cx="648072" cy="64807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707904" y="3645024"/>
            <a:ext cx="648072" cy="2513531"/>
            <a:chOff x="3707904" y="3645024"/>
            <a:chExt cx="648072" cy="2513531"/>
          </a:xfrm>
        </p:grpSpPr>
        <p:sp>
          <p:nvSpPr>
            <p:cNvPr id="9" name="Oval 8"/>
            <p:cNvSpPr/>
            <p:nvPr/>
          </p:nvSpPr>
          <p:spPr>
            <a:xfrm>
              <a:off x="3707904" y="5510483"/>
              <a:ext cx="648072" cy="64807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3707904" y="4578660"/>
              <a:ext cx="648072" cy="64807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/>
            <p:cNvSpPr/>
            <p:nvPr/>
          </p:nvSpPr>
          <p:spPr>
            <a:xfrm>
              <a:off x="3707904" y="3645024"/>
              <a:ext cx="648072" cy="64807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136143" y="3645024"/>
            <a:ext cx="648072" cy="2515344"/>
            <a:chOff x="5136143" y="3645024"/>
            <a:chExt cx="648072" cy="2515344"/>
          </a:xfrm>
        </p:grpSpPr>
        <p:sp>
          <p:nvSpPr>
            <p:cNvPr id="11" name="Oval 10"/>
            <p:cNvSpPr/>
            <p:nvPr/>
          </p:nvSpPr>
          <p:spPr>
            <a:xfrm>
              <a:off x="5136143" y="5512296"/>
              <a:ext cx="648072" cy="64807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5136143" y="4559424"/>
              <a:ext cx="648072" cy="64807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Oval 18"/>
            <p:cNvSpPr/>
            <p:nvPr/>
          </p:nvSpPr>
          <p:spPr>
            <a:xfrm>
              <a:off x="5136143" y="3645024"/>
              <a:ext cx="648072" cy="64807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534561" y="3606552"/>
            <a:ext cx="648072" cy="2553816"/>
            <a:chOff x="6534561" y="3606552"/>
            <a:chExt cx="648072" cy="2553816"/>
          </a:xfrm>
        </p:grpSpPr>
        <p:sp>
          <p:nvSpPr>
            <p:cNvPr id="13" name="Oval 12"/>
            <p:cNvSpPr/>
            <p:nvPr/>
          </p:nvSpPr>
          <p:spPr>
            <a:xfrm>
              <a:off x="6534561" y="5512296"/>
              <a:ext cx="648072" cy="64807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/>
            <p:cNvSpPr/>
            <p:nvPr/>
          </p:nvSpPr>
          <p:spPr>
            <a:xfrm>
              <a:off x="6534561" y="4559424"/>
              <a:ext cx="648072" cy="64807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/>
            <p:cNvSpPr/>
            <p:nvPr/>
          </p:nvSpPr>
          <p:spPr>
            <a:xfrm>
              <a:off x="6534561" y="3606552"/>
              <a:ext cx="648072" cy="64807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8028384" y="3606552"/>
            <a:ext cx="648072" cy="2553816"/>
            <a:chOff x="8028384" y="3606552"/>
            <a:chExt cx="648072" cy="2553816"/>
          </a:xfrm>
        </p:grpSpPr>
        <p:sp>
          <p:nvSpPr>
            <p:cNvPr id="15" name="Oval 14"/>
            <p:cNvSpPr/>
            <p:nvPr/>
          </p:nvSpPr>
          <p:spPr>
            <a:xfrm>
              <a:off x="8028384" y="5512296"/>
              <a:ext cx="648072" cy="64807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/>
            <p:cNvSpPr/>
            <p:nvPr/>
          </p:nvSpPr>
          <p:spPr>
            <a:xfrm>
              <a:off x="8028384" y="4578660"/>
              <a:ext cx="648072" cy="64807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Oval 20"/>
            <p:cNvSpPr/>
            <p:nvPr/>
          </p:nvSpPr>
          <p:spPr>
            <a:xfrm>
              <a:off x="8028384" y="3606552"/>
              <a:ext cx="648072" cy="64807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745450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9" y="89969"/>
            <a:ext cx="6947844" cy="1143000"/>
          </a:xfrm>
        </p:spPr>
        <p:txBody>
          <a:bodyPr/>
          <a:lstStyle/>
          <a:p>
            <a:r>
              <a:rPr lang="en-GB" dirty="0" smtClean="0"/>
              <a:t>Multiplication arrays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pSp>
        <p:nvGrpSpPr>
          <p:cNvPr id="28" name="Group 27"/>
          <p:cNvGrpSpPr>
            <a:grpSpLocks noChangeAspect="1"/>
          </p:cNvGrpSpPr>
          <p:nvPr/>
        </p:nvGrpSpPr>
        <p:grpSpPr>
          <a:xfrm rot="5400000">
            <a:off x="5069527" y="2883318"/>
            <a:ext cx="5557475" cy="1800000"/>
            <a:chOff x="791580" y="3606552"/>
            <a:chExt cx="7884876" cy="2553816"/>
          </a:xfrm>
        </p:grpSpPr>
        <p:grpSp>
          <p:nvGrpSpPr>
            <p:cNvPr id="22" name="Group 21"/>
            <p:cNvGrpSpPr/>
            <p:nvPr/>
          </p:nvGrpSpPr>
          <p:grpSpPr>
            <a:xfrm>
              <a:off x="791580" y="3645024"/>
              <a:ext cx="648072" cy="2513531"/>
              <a:chOff x="791580" y="3645024"/>
              <a:chExt cx="648072" cy="2513531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791580" y="3645024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791580" y="4559424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791580" y="5510483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2201652" y="3606552"/>
              <a:ext cx="648072" cy="2553816"/>
              <a:chOff x="2201652" y="3606552"/>
              <a:chExt cx="648072" cy="2553816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2201652" y="5512296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2201652" y="4578660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2201652" y="360655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3707904" y="3645024"/>
              <a:ext cx="648072" cy="2513531"/>
              <a:chOff x="3707904" y="3645024"/>
              <a:chExt cx="648072" cy="2513531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3707904" y="5510483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3707904" y="4578660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3707904" y="3645024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5136143" y="3645024"/>
              <a:ext cx="648072" cy="2515344"/>
              <a:chOff x="5136143" y="3645024"/>
              <a:chExt cx="648072" cy="2515344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136143" y="5512296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5136143" y="4559424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5136143" y="3645024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6534561" y="3606552"/>
              <a:ext cx="648072" cy="2553816"/>
              <a:chOff x="6534561" y="3606552"/>
              <a:chExt cx="648072" cy="2553816"/>
            </a:xfrm>
          </p:grpSpPr>
          <p:sp>
            <p:nvSpPr>
              <p:cNvPr id="13" name="Oval 12"/>
              <p:cNvSpPr/>
              <p:nvPr/>
            </p:nvSpPr>
            <p:spPr>
              <a:xfrm>
                <a:off x="6534561" y="5512296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6534561" y="4559424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6534561" y="360655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8028384" y="3606552"/>
              <a:ext cx="648072" cy="2553816"/>
              <a:chOff x="8028384" y="3606552"/>
              <a:chExt cx="648072" cy="2553816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8028384" y="5512296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8028384" y="4578660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8028384" y="3606552"/>
                <a:ext cx="648072" cy="648072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29" name="TextBox 28"/>
          <p:cNvSpPr txBox="1"/>
          <p:nvPr/>
        </p:nvSpPr>
        <p:spPr>
          <a:xfrm>
            <a:off x="467544" y="1461359"/>
            <a:ext cx="56886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If we rotate the array, is the answer still the same?</a:t>
            </a:r>
            <a:endParaRPr lang="en-GB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467544" y="2780928"/>
            <a:ext cx="56886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Yes!</a:t>
            </a:r>
          </a:p>
          <a:p>
            <a:endParaRPr lang="en-GB" sz="3200" dirty="0"/>
          </a:p>
          <a:p>
            <a:r>
              <a:rPr lang="en-GB" sz="3200" dirty="0" smtClean="0"/>
              <a:t>6 groups of 3 is the same as having 3 groups of 6.</a:t>
            </a:r>
            <a:endParaRPr lang="en-GB" sz="3200" dirty="0"/>
          </a:p>
        </p:txBody>
      </p:sp>
      <p:sp>
        <p:nvSpPr>
          <p:cNvPr id="31" name="TextBox 30"/>
          <p:cNvSpPr txBox="1"/>
          <p:nvPr/>
        </p:nvSpPr>
        <p:spPr>
          <a:xfrm>
            <a:off x="467544" y="5078535"/>
            <a:ext cx="56886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6x3=18</a:t>
            </a:r>
          </a:p>
          <a:p>
            <a:r>
              <a:rPr lang="en-GB" sz="3200" dirty="0" smtClean="0"/>
              <a:t>3x6=18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056551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Division arrays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791580" y="3645024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791580" y="4559424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7</a:t>
            </a:r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791580" y="5510483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13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>
          <a:xfrm>
            <a:off x="2201652" y="5512296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14</a:t>
            </a:r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2201652" y="4578660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8</a:t>
            </a:r>
            <a:endParaRPr lang="en-GB" dirty="0"/>
          </a:p>
        </p:txBody>
      </p:sp>
      <p:sp>
        <p:nvSpPr>
          <p:cNvPr id="17" name="Oval 16"/>
          <p:cNvSpPr/>
          <p:nvPr/>
        </p:nvSpPr>
        <p:spPr>
          <a:xfrm>
            <a:off x="2201652" y="3606552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9" name="Oval 8"/>
          <p:cNvSpPr/>
          <p:nvPr/>
        </p:nvSpPr>
        <p:spPr>
          <a:xfrm>
            <a:off x="3707904" y="5510483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15</a:t>
            </a:r>
            <a:endParaRPr lang="en-GB" dirty="0"/>
          </a:p>
        </p:txBody>
      </p:sp>
      <p:sp>
        <p:nvSpPr>
          <p:cNvPr id="10" name="Oval 9"/>
          <p:cNvSpPr/>
          <p:nvPr/>
        </p:nvSpPr>
        <p:spPr>
          <a:xfrm>
            <a:off x="3707904" y="4578660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9</a:t>
            </a:r>
            <a:endParaRPr lang="en-GB" dirty="0"/>
          </a:p>
        </p:txBody>
      </p:sp>
      <p:sp>
        <p:nvSpPr>
          <p:cNvPr id="18" name="Oval 17"/>
          <p:cNvSpPr/>
          <p:nvPr/>
        </p:nvSpPr>
        <p:spPr>
          <a:xfrm>
            <a:off x="3707904" y="3645024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11" name="Oval 10"/>
          <p:cNvSpPr/>
          <p:nvPr/>
        </p:nvSpPr>
        <p:spPr>
          <a:xfrm>
            <a:off x="5136143" y="5512296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16</a:t>
            </a:r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5136143" y="4559424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19" name="Oval 18"/>
          <p:cNvSpPr/>
          <p:nvPr/>
        </p:nvSpPr>
        <p:spPr>
          <a:xfrm>
            <a:off x="5136143" y="3645024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13" name="Oval 12"/>
          <p:cNvSpPr/>
          <p:nvPr/>
        </p:nvSpPr>
        <p:spPr>
          <a:xfrm>
            <a:off x="6534561" y="5512296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17</a:t>
            </a:r>
            <a:endParaRPr lang="en-GB" dirty="0"/>
          </a:p>
        </p:txBody>
      </p:sp>
      <p:sp>
        <p:nvSpPr>
          <p:cNvPr id="14" name="Oval 13"/>
          <p:cNvSpPr/>
          <p:nvPr/>
        </p:nvSpPr>
        <p:spPr>
          <a:xfrm>
            <a:off x="6534561" y="4559424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11</a:t>
            </a:r>
            <a:endParaRPr lang="en-GB" dirty="0"/>
          </a:p>
        </p:txBody>
      </p:sp>
      <p:sp>
        <p:nvSpPr>
          <p:cNvPr id="20" name="Oval 19"/>
          <p:cNvSpPr/>
          <p:nvPr/>
        </p:nvSpPr>
        <p:spPr>
          <a:xfrm>
            <a:off x="6534561" y="3606552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5</a:t>
            </a:r>
          </a:p>
        </p:txBody>
      </p:sp>
      <p:sp>
        <p:nvSpPr>
          <p:cNvPr id="15" name="Oval 14"/>
          <p:cNvSpPr/>
          <p:nvPr/>
        </p:nvSpPr>
        <p:spPr>
          <a:xfrm>
            <a:off x="8028384" y="5512296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18</a:t>
            </a:r>
            <a:endParaRPr lang="en-GB" dirty="0"/>
          </a:p>
        </p:txBody>
      </p:sp>
      <p:sp>
        <p:nvSpPr>
          <p:cNvPr id="16" name="Oval 15"/>
          <p:cNvSpPr/>
          <p:nvPr/>
        </p:nvSpPr>
        <p:spPr>
          <a:xfrm>
            <a:off x="8028384" y="4578660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12</a:t>
            </a:r>
            <a:endParaRPr lang="en-GB" dirty="0"/>
          </a:p>
        </p:txBody>
      </p:sp>
      <p:sp>
        <p:nvSpPr>
          <p:cNvPr id="21" name="Oval 20"/>
          <p:cNvSpPr/>
          <p:nvPr/>
        </p:nvSpPr>
        <p:spPr>
          <a:xfrm>
            <a:off x="8028384" y="3606552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6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67544" y="1461359"/>
            <a:ext cx="7704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We can use the array to solve division. </a:t>
            </a:r>
          </a:p>
          <a:p>
            <a:endParaRPr lang="en-GB" sz="3200" dirty="0"/>
          </a:p>
          <a:p>
            <a:r>
              <a:rPr lang="en-GB" sz="3200" dirty="0" smtClean="0"/>
              <a:t>18÷6=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30562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7" grpId="0" animBg="1"/>
      <p:bldP spid="9" grpId="0" animBg="1"/>
      <p:bldP spid="10" grpId="0" animBg="1"/>
      <p:bldP spid="18" grpId="0" animBg="1"/>
      <p:bldP spid="11" grpId="0" animBg="1"/>
      <p:bldP spid="12" grpId="0" animBg="1"/>
      <p:bldP spid="19" grpId="0" animBg="1"/>
      <p:bldP spid="13" grpId="0" animBg="1"/>
      <p:bldP spid="14" grpId="0" animBg="1"/>
      <p:bldP spid="20" grpId="0" animBg="1"/>
      <p:bldP spid="15" grpId="0" animBg="1"/>
      <p:bldP spid="16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Division arrays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791580" y="3645024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791580" y="4559424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7</a:t>
            </a:r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791580" y="5510483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13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>
          <a:xfrm>
            <a:off x="2201652" y="5512296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14</a:t>
            </a:r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2201652" y="4578660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8</a:t>
            </a:r>
            <a:endParaRPr lang="en-GB" dirty="0"/>
          </a:p>
        </p:txBody>
      </p:sp>
      <p:sp>
        <p:nvSpPr>
          <p:cNvPr id="17" name="Oval 16"/>
          <p:cNvSpPr/>
          <p:nvPr/>
        </p:nvSpPr>
        <p:spPr>
          <a:xfrm>
            <a:off x="2201652" y="3606552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9" name="Oval 8"/>
          <p:cNvSpPr/>
          <p:nvPr/>
        </p:nvSpPr>
        <p:spPr>
          <a:xfrm>
            <a:off x="3707904" y="5510483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15</a:t>
            </a:r>
            <a:endParaRPr lang="en-GB" dirty="0"/>
          </a:p>
        </p:txBody>
      </p:sp>
      <p:sp>
        <p:nvSpPr>
          <p:cNvPr id="10" name="Oval 9"/>
          <p:cNvSpPr/>
          <p:nvPr/>
        </p:nvSpPr>
        <p:spPr>
          <a:xfrm>
            <a:off x="3707904" y="4578660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9</a:t>
            </a:r>
            <a:endParaRPr lang="en-GB" dirty="0"/>
          </a:p>
        </p:txBody>
      </p:sp>
      <p:sp>
        <p:nvSpPr>
          <p:cNvPr id="18" name="Oval 17"/>
          <p:cNvSpPr/>
          <p:nvPr/>
        </p:nvSpPr>
        <p:spPr>
          <a:xfrm>
            <a:off x="3707904" y="3645024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11" name="Oval 10"/>
          <p:cNvSpPr/>
          <p:nvPr/>
        </p:nvSpPr>
        <p:spPr>
          <a:xfrm>
            <a:off x="5136143" y="5512296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16</a:t>
            </a:r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5136143" y="4559424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19" name="Oval 18"/>
          <p:cNvSpPr/>
          <p:nvPr/>
        </p:nvSpPr>
        <p:spPr>
          <a:xfrm>
            <a:off x="5136143" y="3645024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13" name="Oval 12"/>
          <p:cNvSpPr/>
          <p:nvPr/>
        </p:nvSpPr>
        <p:spPr>
          <a:xfrm>
            <a:off x="6534561" y="5512296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17</a:t>
            </a:r>
            <a:endParaRPr lang="en-GB" dirty="0"/>
          </a:p>
        </p:txBody>
      </p:sp>
      <p:sp>
        <p:nvSpPr>
          <p:cNvPr id="14" name="Oval 13"/>
          <p:cNvSpPr/>
          <p:nvPr/>
        </p:nvSpPr>
        <p:spPr>
          <a:xfrm>
            <a:off x="6534561" y="4559424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11</a:t>
            </a:r>
            <a:endParaRPr lang="en-GB" dirty="0"/>
          </a:p>
        </p:txBody>
      </p:sp>
      <p:sp>
        <p:nvSpPr>
          <p:cNvPr id="20" name="Oval 19"/>
          <p:cNvSpPr/>
          <p:nvPr/>
        </p:nvSpPr>
        <p:spPr>
          <a:xfrm>
            <a:off x="6534561" y="3606552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5</a:t>
            </a:r>
          </a:p>
        </p:txBody>
      </p:sp>
      <p:sp>
        <p:nvSpPr>
          <p:cNvPr id="15" name="Oval 14"/>
          <p:cNvSpPr/>
          <p:nvPr/>
        </p:nvSpPr>
        <p:spPr>
          <a:xfrm>
            <a:off x="8028384" y="5512296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18</a:t>
            </a:r>
            <a:endParaRPr lang="en-GB" dirty="0"/>
          </a:p>
        </p:txBody>
      </p:sp>
      <p:sp>
        <p:nvSpPr>
          <p:cNvPr id="16" name="Oval 15"/>
          <p:cNvSpPr/>
          <p:nvPr/>
        </p:nvSpPr>
        <p:spPr>
          <a:xfrm>
            <a:off x="8028384" y="4578660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12</a:t>
            </a:r>
            <a:endParaRPr lang="en-GB" dirty="0"/>
          </a:p>
        </p:txBody>
      </p:sp>
      <p:sp>
        <p:nvSpPr>
          <p:cNvPr id="21" name="Oval 20"/>
          <p:cNvSpPr/>
          <p:nvPr/>
        </p:nvSpPr>
        <p:spPr>
          <a:xfrm>
            <a:off x="8028384" y="3606552"/>
            <a:ext cx="648072" cy="6480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6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03548" y="1168971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18 divided into 6 groups makes 6 groups of 3.</a:t>
            </a:r>
            <a:endParaRPr lang="en-GB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503548" y="1864448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18÷6=3</a:t>
            </a:r>
            <a:endParaRPr lang="en-GB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467544" y="2567806"/>
            <a:ext cx="7704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Think back to the multiplication sum. Can you see the link?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53034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Division with remainders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798" y="122671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Solve 65÷10</a:t>
            </a:r>
          </a:p>
          <a:p>
            <a:pPr marL="0" indent="0">
              <a:buNone/>
            </a:pPr>
            <a:r>
              <a:rPr lang="en-GB" dirty="0" smtClean="0"/>
              <a:t>Make groups of 10 to start with.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213760" y="2492896"/>
            <a:ext cx="2969276" cy="3671116"/>
            <a:chOff x="213760" y="2492896"/>
            <a:chExt cx="2969276" cy="3671116"/>
          </a:xfrm>
        </p:grpSpPr>
        <p:pic>
          <p:nvPicPr>
            <p:cNvPr id="1026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395536" y="249289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1295896" y="4346852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1287546" y="3408548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985036" y="537321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2257214" y="4602489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213760" y="3489692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213760" y="4602489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1287546" y="249289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2411760" y="355605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2311412" y="249289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28" name="Picture 4" descr="https://www.discountmagic.co.uk/images/10pcoi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60" y="2615816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1" name="Group 70"/>
          <p:cNvGrpSpPr/>
          <p:nvPr/>
        </p:nvGrpSpPr>
        <p:grpSpPr>
          <a:xfrm>
            <a:off x="2067172" y="2492896"/>
            <a:ext cx="2969276" cy="3671116"/>
            <a:chOff x="213760" y="2492896"/>
            <a:chExt cx="2969276" cy="3671116"/>
          </a:xfrm>
        </p:grpSpPr>
        <p:pic>
          <p:nvPicPr>
            <p:cNvPr id="72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395536" y="249289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1295896" y="4346852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1287546" y="3408548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5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985036" y="537321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6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2257214" y="4602489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7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213760" y="3489692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8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213760" y="4602489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9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1287546" y="249289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0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2411760" y="355605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2311412" y="249289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2" name="Picture 4" descr="https://www.discountmagic.co.uk/images/10pcoi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534" y="2601147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3" name="Group 82"/>
          <p:cNvGrpSpPr/>
          <p:nvPr/>
        </p:nvGrpSpPr>
        <p:grpSpPr>
          <a:xfrm>
            <a:off x="3451462" y="2532949"/>
            <a:ext cx="2969276" cy="3671116"/>
            <a:chOff x="213760" y="2492896"/>
            <a:chExt cx="2969276" cy="3671116"/>
          </a:xfrm>
        </p:grpSpPr>
        <p:pic>
          <p:nvPicPr>
            <p:cNvPr id="84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395536" y="249289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5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1295896" y="4346852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6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1287546" y="3408548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7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985036" y="537321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8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2257214" y="4602489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9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213760" y="3489692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0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213760" y="4602489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1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1287546" y="249289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2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2411760" y="355605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3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2311412" y="249289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94" name="Picture 4" descr="https://www.discountmagic.co.uk/images/10pcoi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805" y="2588415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5" name="Group 94"/>
          <p:cNvGrpSpPr/>
          <p:nvPr/>
        </p:nvGrpSpPr>
        <p:grpSpPr>
          <a:xfrm>
            <a:off x="4791548" y="2588709"/>
            <a:ext cx="2969276" cy="3671116"/>
            <a:chOff x="213760" y="2492896"/>
            <a:chExt cx="2969276" cy="3671116"/>
          </a:xfrm>
        </p:grpSpPr>
        <p:pic>
          <p:nvPicPr>
            <p:cNvPr id="96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395536" y="249289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1295896" y="4346852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8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1287546" y="3408548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9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985036" y="537321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0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2257214" y="4602489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1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213760" y="3489692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213760" y="4602489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1287546" y="249289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2411760" y="355605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2311412" y="249289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6" name="Picture 4" descr="https://www.discountmagic.co.uk/images/10pcoi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608" y="2588946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7" name="Group 106"/>
          <p:cNvGrpSpPr/>
          <p:nvPr/>
        </p:nvGrpSpPr>
        <p:grpSpPr>
          <a:xfrm>
            <a:off x="6021292" y="2683595"/>
            <a:ext cx="2969276" cy="3671116"/>
            <a:chOff x="213760" y="2492896"/>
            <a:chExt cx="2969276" cy="3671116"/>
          </a:xfrm>
        </p:grpSpPr>
        <p:pic>
          <p:nvPicPr>
            <p:cNvPr id="108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395536" y="249289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9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1295896" y="4346852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0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1287546" y="3408548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1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985036" y="537321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2257214" y="4602489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3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213760" y="3489692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4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213760" y="4602489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5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1287546" y="249289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6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2411760" y="355605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7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2311412" y="249289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18" name="Picture 4" descr="https://www.discountmagic.co.uk/images/10pcoi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9042" y="2588946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0" name="Group 119"/>
          <p:cNvGrpSpPr/>
          <p:nvPr/>
        </p:nvGrpSpPr>
        <p:grpSpPr>
          <a:xfrm rot="5400000">
            <a:off x="5768732" y="3557727"/>
            <a:ext cx="2969276" cy="3671116"/>
            <a:chOff x="213760" y="2492896"/>
            <a:chExt cx="2969276" cy="3671116"/>
          </a:xfrm>
        </p:grpSpPr>
        <p:pic>
          <p:nvPicPr>
            <p:cNvPr id="121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395536" y="249289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2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1295896" y="4346852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3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1287546" y="3408548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4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985036" y="537321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5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2257214" y="4602489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6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213760" y="3489692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7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213760" y="4602489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8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1287546" y="249289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9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2411760" y="355605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0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2311412" y="249289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31" name="Picture 4" descr="https://www.discountmagic.co.uk/images/10pcoi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0370" y="2574560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169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149" y="1700808"/>
            <a:ext cx="8229600" cy="1324744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We have 6 groups of 10.</a:t>
            </a:r>
          </a:p>
          <a:p>
            <a:pPr marL="0" indent="0">
              <a:buNone/>
            </a:pPr>
            <a:r>
              <a:rPr lang="en-GB" dirty="0" smtClean="0"/>
              <a:t>How much is that in total?</a:t>
            </a:r>
          </a:p>
          <a:p>
            <a:pPr marL="0" indent="0">
              <a:buNone/>
            </a:pPr>
            <a:endParaRPr lang="en-GB" dirty="0"/>
          </a:p>
        </p:txBody>
      </p:sp>
      <p:grpSp>
        <p:nvGrpSpPr>
          <p:cNvPr id="10" name="Group 9"/>
          <p:cNvGrpSpPr/>
          <p:nvPr/>
        </p:nvGrpSpPr>
        <p:grpSpPr>
          <a:xfrm>
            <a:off x="213760" y="188640"/>
            <a:ext cx="8712754" cy="1337400"/>
            <a:chOff x="213760" y="2574560"/>
            <a:chExt cx="8712754" cy="1337400"/>
          </a:xfrm>
        </p:grpSpPr>
        <p:pic>
          <p:nvPicPr>
            <p:cNvPr id="4" name="Picture 4" descr="https://www.discountmagic.co.uk/images/10pcoin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760" y="2615816"/>
              <a:ext cx="1296144" cy="1296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https://www.discountmagic.co.uk/images/10pcoin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1534" y="2601147"/>
              <a:ext cx="1296144" cy="1296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https://www.discountmagic.co.uk/images/10pcoin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1805" y="2588415"/>
              <a:ext cx="1296144" cy="1296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4" descr="https://www.discountmagic.co.uk/images/10pcoin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8608" y="2588946"/>
              <a:ext cx="1296144" cy="1296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4" descr="https://www.discountmagic.co.uk/images/10pcoin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9042" y="2588946"/>
              <a:ext cx="1296144" cy="1296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s://www.discountmagic.co.uk/images/10pcoin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30370" y="2574560"/>
              <a:ext cx="1296144" cy="1296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3" name="Content Placeholder 2"/>
          <p:cNvSpPr txBox="1">
            <a:spLocks/>
          </p:cNvSpPr>
          <p:nvPr/>
        </p:nvSpPr>
        <p:spPr>
          <a:xfrm>
            <a:off x="363149" y="3070773"/>
            <a:ext cx="8229600" cy="1324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6x10=60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420610" y="3733145"/>
            <a:ext cx="8229600" cy="1324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60               65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grpSp>
        <p:nvGrpSpPr>
          <p:cNvPr id="37" name="Group 36"/>
          <p:cNvGrpSpPr/>
          <p:nvPr/>
        </p:nvGrpSpPr>
        <p:grpSpPr>
          <a:xfrm>
            <a:off x="692727" y="3915225"/>
            <a:ext cx="1814946" cy="662372"/>
            <a:chOff x="692727" y="3915225"/>
            <a:chExt cx="1814946" cy="662372"/>
          </a:xfrm>
        </p:grpSpPr>
        <p:sp>
          <p:nvSpPr>
            <p:cNvPr id="34" name="Freeform 33"/>
            <p:cNvSpPr/>
            <p:nvPr/>
          </p:nvSpPr>
          <p:spPr>
            <a:xfrm>
              <a:off x="692727" y="4128641"/>
              <a:ext cx="1814946" cy="235541"/>
            </a:xfrm>
            <a:custGeom>
              <a:avLst/>
              <a:gdLst>
                <a:gd name="connsiteX0" fmla="*/ 0 w 1814946"/>
                <a:gd name="connsiteY0" fmla="*/ 235541 h 235541"/>
                <a:gd name="connsiteX1" fmla="*/ 858982 w 1814946"/>
                <a:gd name="connsiteY1" fmla="*/ 14 h 235541"/>
                <a:gd name="connsiteX2" fmla="*/ 1814946 w 1814946"/>
                <a:gd name="connsiteY2" fmla="*/ 221686 h 235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14946" h="235541">
                  <a:moveTo>
                    <a:pt x="0" y="235541"/>
                  </a:moveTo>
                  <a:cubicBezTo>
                    <a:pt x="278245" y="118932"/>
                    <a:pt x="556491" y="2323"/>
                    <a:pt x="858982" y="14"/>
                  </a:cubicBezTo>
                  <a:cubicBezTo>
                    <a:pt x="1161473" y="-2295"/>
                    <a:pt x="1574801" y="263250"/>
                    <a:pt x="1814946" y="221686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Content Placeholder 2"/>
            <p:cNvSpPr txBox="1">
              <a:spLocks/>
            </p:cNvSpPr>
            <p:nvPr/>
          </p:nvSpPr>
          <p:spPr>
            <a:xfrm>
              <a:off x="1238601" y="3915225"/>
              <a:ext cx="542606" cy="66237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62500" lnSpcReduction="2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endParaRPr lang="en-GB" dirty="0" smtClean="0"/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GB" dirty="0" smtClean="0"/>
                <a:t>+5</a:t>
              </a:r>
              <a:endParaRPr lang="en-GB" dirty="0"/>
            </a:p>
          </p:txBody>
        </p:sp>
      </p:grpSp>
      <p:sp>
        <p:nvSpPr>
          <p:cNvPr id="36" name="Content Placeholder 2"/>
          <p:cNvSpPr txBox="1">
            <a:spLocks/>
          </p:cNvSpPr>
          <p:nvPr/>
        </p:nvSpPr>
        <p:spPr>
          <a:xfrm>
            <a:off x="415870" y="5301208"/>
            <a:ext cx="8229600" cy="1324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There are 5 left over</a:t>
            </a:r>
          </a:p>
        </p:txBody>
      </p:sp>
    </p:spTree>
    <p:extLst>
      <p:ext uri="{BB962C8B-B14F-4D97-AF65-F5344CB8AC3E}">
        <p14:creationId xmlns:p14="http://schemas.microsoft.com/office/powerpoint/2010/main" val="129857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45024"/>
            <a:ext cx="8229600" cy="2481139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65÷10= 6r5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178736" y="620688"/>
            <a:ext cx="8712754" cy="1337400"/>
            <a:chOff x="213760" y="2574560"/>
            <a:chExt cx="8712754" cy="1337400"/>
          </a:xfrm>
        </p:grpSpPr>
        <p:pic>
          <p:nvPicPr>
            <p:cNvPr id="5" name="Picture 4" descr="https://www.discountmagic.co.uk/images/10pcoin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760" y="2615816"/>
              <a:ext cx="1296144" cy="1296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5" descr="https://www.discountmagic.co.uk/images/10pcoin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1534" y="2601147"/>
              <a:ext cx="1296144" cy="1296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4" descr="https://www.discountmagic.co.uk/images/10pcoin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1805" y="2588415"/>
              <a:ext cx="1296144" cy="1296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4" descr="https://www.discountmagic.co.uk/images/10pcoin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8608" y="2588946"/>
              <a:ext cx="1296144" cy="1296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https://www.discountmagic.co.uk/images/10pcoin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9042" y="2588946"/>
              <a:ext cx="1296144" cy="1296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4" descr="https://www.discountmagic.co.uk/images/10pcoin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30370" y="2574560"/>
              <a:ext cx="1296144" cy="1296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 15"/>
          <p:cNvGrpSpPr/>
          <p:nvPr/>
        </p:nvGrpSpPr>
        <p:grpSpPr>
          <a:xfrm>
            <a:off x="1208998" y="2492896"/>
            <a:ext cx="6308860" cy="790796"/>
            <a:chOff x="1208998" y="2492896"/>
            <a:chExt cx="6308860" cy="790796"/>
          </a:xfrm>
        </p:grpSpPr>
        <p:pic>
          <p:nvPicPr>
            <p:cNvPr id="11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6746582" y="249289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5272742" y="249289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3832308" y="249289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2557016" y="249289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http://legacy.home-truths.co.uk/wp-content/uploads/2013/02/penny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35" t="3655" r="18605"/>
            <a:stretch/>
          </p:blipFill>
          <p:spPr bwMode="auto">
            <a:xfrm>
              <a:off x="1208998" y="2492896"/>
              <a:ext cx="771276" cy="79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6444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262</Words>
  <Application>Microsoft Office PowerPoint</Application>
  <PresentationFormat>On-screen Show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Word Problems</vt:lpstr>
      <vt:lpstr>Multiplication arrays</vt:lpstr>
      <vt:lpstr>Multiplication arrays</vt:lpstr>
      <vt:lpstr>Multiplication arrays</vt:lpstr>
      <vt:lpstr>Division arrays</vt:lpstr>
      <vt:lpstr>Division arrays</vt:lpstr>
      <vt:lpstr>Division with remainders</vt:lpstr>
      <vt:lpstr>PowerPoint Presentation</vt:lpstr>
      <vt:lpstr>PowerPoint Presentation</vt:lpstr>
      <vt:lpstr>Word Problems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Problems</dc:title>
  <dc:creator>Gwenda.Collins</dc:creator>
  <cp:lastModifiedBy>Gwenda.Collins</cp:lastModifiedBy>
  <cp:revision>9</cp:revision>
  <dcterms:created xsi:type="dcterms:W3CDTF">2015-11-27T21:03:33Z</dcterms:created>
  <dcterms:modified xsi:type="dcterms:W3CDTF">2016-06-30T15:25:20Z</dcterms:modified>
</cp:coreProperties>
</file>