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57" r:id="rId10"/>
    <p:sldId id="269" r:id="rId11"/>
    <p:sldId id="265" r:id="rId12"/>
    <p:sldId id="270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C3300"/>
    <a:srgbClr val="00330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00" y="-17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AD6353-F66E-48E6-BBBB-6679B4A5C629}" type="datetimeFigureOut">
              <a:rPr lang="en-GB" smtClean="0"/>
              <a:pPr/>
              <a:t>2/22/11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EFEF75-F5C8-4345-8811-8551F37605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08" y="548680"/>
            <a:ext cx="74295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Tricks to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multiplicaation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tables.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5092" y="2978727"/>
            <a:ext cx="2513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Magic 9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1924" y="4581128"/>
            <a:ext cx="885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x9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20272" y="4581128"/>
            <a:ext cx="885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x9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5943600"/>
            <a:ext cx="6289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Mark Symmonds – Chatsworth International School, Singapore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86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H="1">
            <a:off x="1519273" y="600348"/>
            <a:ext cx="4676935" cy="2396604"/>
          </a:xfrm>
          <a:prstGeom prst="straightConnector1">
            <a:avLst/>
          </a:prstGeom>
          <a:ln w="698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97621" y="116632"/>
            <a:ext cx="854881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do you notice about the </a:t>
            </a:r>
            <a:r>
              <a:rPr lang="en-US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amount</a:t>
            </a:r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you </a:t>
            </a:r>
          </a:p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are multiplying by 9 and the </a:t>
            </a: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tens digit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of the answer?</a:t>
            </a:r>
            <a:endParaRPr lang="en-U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54022" y="1070739"/>
            <a:ext cx="66332" cy="1926213"/>
          </a:xfrm>
          <a:prstGeom prst="straightConnector1">
            <a:avLst/>
          </a:prstGeom>
          <a:ln w="698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20272" y="1239452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Remember there are no tens digit in 1 x 9 as the answer is 0 tens and 9 units!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95137" y="123945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tens digit is always </a:t>
            </a:r>
            <a:r>
              <a:rPr lang="en-GB" dirty="0" smtClean="0">
                <a:solidFill>
                  <a:srgbClr val="FF0000"/>
                </a:solidFill>
              </a:rPr>
              <a:t>one less </a:t>
            </a:r>
            <a:r>
              <a:rPr lang="en-GB" dirty="0" smtClean="0"/>
              <a:t>than the number you are dividing! 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1042435" y="2703404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75625" y="2727099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29866" y="2768822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52637" y="2792517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02967" y="2767345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47196" y="2735471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3106" y="3745783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7098" y="3769478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51339" y="3811201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74110" y="383489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524440" y="3809724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68669" y="3777850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3106" y="4692808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197098" y="4716503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51339" y="475822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274110" y="4781921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24440" y="475674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68669" y="4724875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70681" y="5582787"/>
            <a:ext cx="9766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97098" y="5606482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51339" y="5648205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274110" y="567190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24440" y="5646728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268669" y="5614854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22861" y="559235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pattern only works up until </a:t>
            </a:r>
          </a:p>
          <a:p>
            <a:r>
              <a:rPr lang="en-GB" dirty="0" smtClean="0"/>
              <a:t>10 x 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800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4" presetClass="emph" presetSubtype="0" fill="hold" grpId="1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2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8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2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8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2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2" grpId="0"/>
      <p:bldP spid="13" grpId="0"/>
      <p:bldP spid="13" grpId="1"/>
      <p:bldP spid="13" grpId="2"/>
      <p:bldP spid="14" grpId="0"/>
      <p:bldP spid="15" grpId="0"/>
      <p:bldP spid="16" grpId="0"/>
      <p:bldP spid="17" grpId="0"/>
      <p:bldP spid="17" grpId="1"/>
      <p:bldP spid="17" grpId="2"/>
      <p:bldP spid="23" grpId="0"/>
      <p:bldP spid="24" grpId="0"/>
      <p:bldP spid="24" grpId="1"/>
      <p:bldP spid="24" grpId="2"/>
      <p:bldP spid="25" grpId="0"/>
      <p:bldP spid="26" grpId="0"/>
      <p:bldP spid="27" grpId="0"/>
      <p:bldP spid="28" grpId="0"/>
      <p:bldP spid="28" grpId="1"/>
      <p:bldP spid="28" grpId="2"/>
      <p:bldP spid="29" grpId="0"/>
      <p:bldP spid="30" grpId="0"/>
      <p:bldP spid="30" grpId="1"/>
      <p:bldP spid="30" grpId="2"/>
      <p:bldP spid="31" grpId="0"/>
      <p:bldP spid="32" grpId="0"/>
      <p:bldP spid="33" grpId="0"/>
      <p:bldP spid="34" grpId="0"/>
      <p:bldP spid="34" grpId="1"/>
      <p:bldP spid="34" grpId="2"/>
      <p:bldP spid="35" grpId="0"/>
      <p:bldP spid="36" grpId="0"/>
      <p:bldP spid="36" grpId="1"/>
      <p:bldP spid="36" grpId="2"/>
      <p:bldP spid="37" grpId="0"/>
      <p:bldP spid="38" grpId="0"/>
      <p:bldP spid="39" grpId="0"/>
      <p:bldP spid="40" grpId="0"/>
      <p:bldP spid="40" grpId="1"/>
      <p:bldP spid="40" grpId="2"/>
      <p:bldP spid="41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348" y="268993"/>
            <a:ext cx="60108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All the answers </a:t>
            </a:r>
            <a:r>
              <a:rPr lang="en-US" sz="36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add up 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 9…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2916832" y="1349089"/>
            <a:ext cx="31683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CC3300"/>
                </a:solidFill>
              </a:rPr>
              <a:t>1 x 9 = 9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2 x 9 = 18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3 x 9 = 27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4 x 9 = 36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5 x 9 = 45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6 x 9 = 54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7 x 9 = 63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8 x 9 = 72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9 x 9 = 81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10 x 9 = 90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11 x 9 = 99</a:t>
            </a:r>
          </a:p>
          <a:p>
            <a:r>
              <a:rPr lang="en-GB" sz="2800" b="1" dirty="0" smtClean="0">
                <a:solidFill>
                  <a:srgbClr val="CC3300"/>
                </a:solidFill>
              </a:rPr>
              <a:t>12 x 9 = 108</a:t>
            </a:r>
            <a:endParaRPr lang="en-GB" sz="2800" b="1" dirty="0">
              <a:solidFill>
                <a:srgbClr val="CC33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30289" y="1316191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9086" y="1295368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1041" y="1295368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32267" y="1265068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7329" y="1316191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64175" y="2670340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62971" y="262112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94926" y="262112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66152" y="2590829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1214" y="262044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96246" y="2648237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25876" y="646867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 added to nothing equals 9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008404" y="1344579"/>
            <a:ext cx="1290008" cy="486496"/>
          </a:xfrm>
          <a:prstGeom prst="straightConnector1">
            <a:avLst/>
          </a:prstGeom>
          <a:ln w="698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008404" y="2822164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44876" y="2849496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100392" y="264379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77567" y="4091340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776363" y="404212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708318" y="404212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579544" y="4011829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64606" y="404144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009638" y="4069237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21796" y="4243164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58268" y="4270496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013784" y="406479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177567" y="5445592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776363" y="5396381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08318" y="5396381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579544" y="5366081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64606" y="5395698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09638" y="542348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921796" y="5597416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358268" y="5624748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013784" y="5419051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883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path" presetSubtype="0" accel="21000" decel="19000" fill="hold" grpId="1" nodeType="click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1788 0.00462 L 0.06823 0.0053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3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6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2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5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7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8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0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1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4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7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3" presetClass="path" presetSubtype="0" accel="21000" decel="19000" fill="hold" grpId="1" nodeType="click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5E-6 -8.25815E-7 L 0.07865 -8.25815E-7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5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7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8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1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4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3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6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9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63" presetClass="path" presetSubtype="0" accel="21000" decel="19000" fill="hold" grpId="1" nodeType="click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5E-6 -8.25815E-7 L 0.07865 -8.25815E-7 " pathEditMode="relative" rAng="0" ptsTypes="AA">
                                      <p:cBhvr>
                                        <p:cTn id="19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25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7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0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3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6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9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2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5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8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1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19" grpId="2"/>
      <p:bldP spid="21" grpId="0"/>
      <p:bldP spid="21" grpId="1"/>
      <p:bldP spid="25" grpId="0"/>
      <p:bldP spid="25" grpId="1"/>
      <p:bldP spid="31" grpId="0"/>
      <p:bldP spid="31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6" grpId="2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5" grpId="2"/>
      <p:bldP spid="56" grpId="0"/>
      <p:bldP spid="56" grpId="1"/>
      <p:bldP spid="57" grpId="0"/>
      <p:bldP spid="57" grpId="1"/>
      <p:bldP spid="58" grpId="0"/>
      <p:bldP spid="5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268993"/>
            <a:ext cx="47656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 far we have learnt…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2470153" y="2708920"/>
            <a:ext cx="286969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   x  9  =  36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339849" y="1655220"/>
            <a:ext cx="1464399" cy="1080120"/>
          </a:xfrm>
          <a:prstGeom prst="straightConnector1">
            <a:avLst/>
          </a:prstGeom>
          <a:ln w="698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04248" y="692696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 add both the digits of the answer together they will always equal 9.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65291" y="4077072"/>
            <a:ext cx="2088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tens column in the answer is always one less than the one you are multiplying.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195736" y="3355252"/>
            <a:ext cx="2592288" cy="1297884"/>
          </a:xfrm>
          <a:prstGeom prst="straightConnector1">
            <a:avLst/>
          </a:prstGeom>
          <a:ln w="698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Down Arrow 13"/>
          <p:cNvSpPr/>
          <p:nvPr/>
        </p:nvSpPr>
        <p:spPr>
          <a:xfrm rot="10800000" flipV="1">
            <a:off x="2555775" y="1893025"/>
            <a:ext cx="2393341" cy="9599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363486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if we take 7 x 9…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92917" y="407707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know the answer will start with?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590721" y="601006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we know that the answer is 63.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592917" y="491129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And the two digits added together make nine so 6 and what make 9?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621570" y="5557629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592917" y="4491075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131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7" grpId="1"/>
      <p:bldP spid="8" grpId="0"/>
      <p:bldP spid="8" grpId="1"/>
      <p:bldP spid="14" grpId="0" animBg="1"/>
      <p:bldP spid="14" grpId="1" animBg="1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58" y="265031"/>
            <a:ext cx="759105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 do </a:t>
            </a:r>
            <a:r>
              <a:rPr lang="en-US" sz="36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larger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numbers multiplied by 9</a:t>
            </a:r>
          </a:p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always equal 9?</a:t>
            </a:r>
            <a:endParaRPr lang="en-US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90670" y="4304217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20818" y="5501608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290670" y="5495201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76055" y="211945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419872" y="2123462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24422" y="2123462"/>
            <a:ext cx="9746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356060" y="2122779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55412" y="212277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796136" y="2127877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834076" y="4304218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704446" y="4320201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564547" y="413493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325175" y="2146132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436325" y="4134940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344368" y="529512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142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4792E-6 L -0.05156 -2.24792E-6 L -0.05156 0.04071 L -0.10295 0.04071 L -0.10295 0.08187 L -0.15434 0.08187 L -0.15434 0.12281 L -0.20573 0.12281 L -0.20573 0.16397 L -0.25712 0.16397 L -0.25712 0.20491 L -0.3085 0.20491 L -0.3085 0.24607 L -0.35972 0.24607 L -0.35972 0.28747 " pathEditMode="relative" rAng="0" ptsTypes="FFFFFFFFFFFFFFF">
                                      <p:cBhvr>
                                        <p:cTn id="2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86" y="1436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03053E-7 L -0.03958 -7.03053E-7 L -0.03958 0.04117 L -0.07917 0.04117 L -0.07917 0.08279 L -0.11858 0.08279 L -0.11858 0.12442 L -0.15816 0.12442 L -0.15816 0.16605 L -0.19757 0.16605 L -0.19757 0.20768 L -0.23715 0.20768 L -0.23715 0.24931 L -0.27656 0.24931 L -0.27656 0.2914 " pathEditMode="relative" rAng="0" ptsTypes="FFFFFFFFFFFFFFF">
                                      <p:cBhvr>
                                        <p:cTn id="2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37" y="1457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022E-6 L -0.02952 2.96022E-6 L -0.02952 0.04093 L -0.05886 0.04093 L -0.05886 0.08256 L -0.0882 0.08256 L -0.0882 0.12396 L -0.11754 0.12396 L -0.11754 0.16535 L -0.14688 0.16535 L -0.14688 0.20675 L -0.17622 0.20675 L -0.17622 0.24838 L -0.20556 0.24838 L -0.20556 0.29024 " pathEditMode="relative" rAng="0" ptsTypes="FFFFFFFFFFFFFFF">
                                      <p:cBhvr>
                                        <p:cTn id="3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78" y="1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62" presetClass="path" presetSubtype="0" accel="50000" decel="5000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38889E-6 1.03608E-6 L -0.07413 1.03608E-6 L -0.07413 0.02359 L -0.14827 0.02359 L -0.14827 0.04718 L -0.2224 0.04718 L -0.2224 0.071 L -0.29653 0.071 L -0.29653 0.09459 L -0.37066 0.09459 L -0.37066 0.11841 L -0.44479 0.11841 L -0.44479 0.142 L -0.51875 0.142 L -0.51875 0.16582 " pathEditMode="relative" rAng="0" ptsTypes="FFFFFFFFFFFFFFF">
                                      <p:cBhvr>
                                        <p:cTn id="5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38" y="8279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2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11111E-6 1.03608E-6 L -0.06302 1.03608E-6 L -0.06302 0.02359 L -0.12604 0.02359 L -0.12604 0.04718 L -0.18906 0.04718 L -0.18906 0.071 L -0.25191 0.071 L -0.25191 0.09459 L -0.31493 0.09459 L -0.31493 0.11841 L -0.37795 0.11841 L -0.37795 0.142 L -0.4408 0.142 L -0.4408 0.16582 " pathEditMode="relative" rAng="0" ptsTypes="FFFFFFFFFFFFFFF">
                                      <p:cBhvr>
                                        <p:cTn id="53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9" y="82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7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6" dur="1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7" dur="6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8" dur="625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9" dur="625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0" dur="625" fill="hold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3" presetClass="emph" presetSubtype="1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2" grpId="0"/>
      <p:bldP spid="59" grpId="0"/>
      <p:bldP spid="59" grpId="1"/>
      <p:bldP spid="60" grpId="0"/>
      <p:bldP spid="61" grpId="0"/>
      <p:bldP spid="62" grpId="0"/>
      <p:bldP spid="63" grpId="0"/>
      <p:bldP spid="64" grpId="0"/>
      <p:bldP spid="64" grpId="1"/>
      <p:bldP spid="65" grpId="0"/>
      <p:bldP spid="66" grpId="0"/>
      <p:bldP spid="67" grpId="0"/>
      <p:bldP spid="67" grpId="1"/>
      <p:bldP spid="68" grpId="0"/>
      <p:bldP spid="68" grpId="1"/>
      <p:bldP spid="69" grpId="0"/>
      <p:bldP spid="69" grpId="1"/>
      <p:bldP spid="72" grpId="0"/>
      <p:bldP spid="72" grpId="1"/>
      <p:bldP spid="72" grpId="2"/>
      <p:bldP spid="72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5031"/>
            <a:ext cx="843865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 do </a:t>
            </a:r>
            <a:r>
              <a:rPr lang="en-US" sz="36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even larger 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number multiplied by 9</a:t>
            </a:r>
          </a:p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always equal 9?</a:t>
            </a:r>
            <a:endParaRPr lang="en-US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61984" y="4481358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860580" y="4479951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62146" y="4556353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76055" y="211945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419872" y="2123462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808659" y="2123462"/>
            <a:ext cx="1406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350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142802" y="2030277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55412" y="212277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796136" y="2127877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195702" y="4452499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325175" y="2146132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876779" y="4324261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80865" y="212277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738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03053E-7 L -0.3474 0.301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78" y="1507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022E-6 L -0.25278 0.3006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39" y="1503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4792E-6 L -0.43055 0.2978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28" y="1489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23774E-6 L -0.15747 0.3117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82" y="155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1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34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6" dur="2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2" grpId="0"/>
      <p:bldP spid="59" grpId="0"/>
      <p:bldP spid="59" grpId="1"/>
      <p:bldP spid="60" grpId="0"/>
      <p:bldP spid="61" grpId="0"/>
      <p:bldP spid="62" grpId="0"/>
      <p:bldP spid="63" grpId="0"/>
      <p:bldP spid="64" grpId="0"/>
      <p:bldP spid="64" grpId="1"/>
      <p:bldP spid="65" grpId="0"/>
      <p:bldP spid="68" grpId="0"/>
      <p:bldP spid="68" grpId="1"/>
      <p:bldP spid="72" grpId="0"/>
      <p:bldP spid="72" grpId="1"/>
      <p:bldP spid="72" grpId="2"/>
      <p:bldP spid="72" grpId="3"/>
      <p:bldP spid="31" grpId="0"/>
      <p:bldP spid="3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86" y="265031"/>
            <a:ext cx="85726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 do EVEN larger number multiplied by 9</a:t>
            </a:r>
          </a:p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always equal 9?</a:t>
            </a:r>
            <a:endParaRPr lang="en-US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95153" y="4468484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34683" y="4468484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37205" y="4452498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63311" y="5635188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76055" y="211945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419872" y="2123462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623160" y="2123462"/>
            <a:ext cx="177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1981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142802" y="2030277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55412" y="212277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796136" y="2127877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371969" y="4468484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785506" y="429920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325175" y="2146132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80865" y="2122779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66739" y="2127877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95973" y="4468484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53030" y="4299206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325175" y="5470470"/>
            <a:ext cx="591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837205" y="5605806"/>
            <a:ext cx="425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3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-85098" y="229783"/>
            <a:ext cx="91865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Why don’t you test super big numbers a</a:t>
            </a:r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nd </a:t>
            </a:r>
          </a:p>
          <a:p>
            <a:pPr algn="ctr"/>
            <a:r>
              <a:rPr lang="en-US" sz="3600" b="1" spc="50" dirty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see when multiplied by 9 if they add up to 9.</a:t>
            </a:r>
            <a:endParaRPr lang="en-US" sz="36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033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4792E-6 L -0.45416 0.3082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08" y="1540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03053E-7 L -0.41042 0.3122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1561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022E-6 L -0.37084 0.3110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42" y="1554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23774E-6 L -0.33854 0.3117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27" y="1558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022E-6 L -0.30643 0.3110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30" y="15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1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2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3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7.67808E-7 L -0.57222 0.1625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11" y="8117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44444E-6 -7.67808E-7 L -0.45539 0.1625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78" y="8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75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7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75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1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8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34" presetClass="emph" presetSubtype="0" fill="hold" grpId="3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5" dur="1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7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75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9" dur="750" fill="hold">
                                          <p:stCondLst>
                                            <p:cond delay="22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250"/>
                            </p:stCondLst>
                            <p:childTnLst>
                              <p:par>
                                <p:cTn id="91" presetID="16" presetClass="exit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9" grpId="0"/>
      <p:bldP spid="30" grpId="0"/>
      <p:bldP spid="35" grpId="0"/>
      <p:bldP spid="59" grpId="0"/>
      <p:bldP spid="59" grpId="1"/>
      <p:bldP spid="60" grpId="0"/>
      <p:bldP spid="61" grpId="0"/>
      <p:bldP spid="62" grpId="0"/>
      <p:bldP spid="63" grpId="0"/>
      <p:bldP spid="64" grpId="0"/>
      <p:bldP spid="64" grpId="1"/>
      <p:bldP spid="66" grpId="0"/>
      <p:bldP spid="67" grpId="0"/>
      <p:bldP spid="67" grpId="1"/>
      <p:bldP spid="68" grpId="0"/>
      <p:bldP spid="68" grpId="1"/>
      <p:bldP spid="31" grpId="0"/>
      <p:bldP spid="31" grpId="1"/>
      <p:bldP spid="39" grpId="0"/>
      <p:bldP spid="39" grpId="1"/>
      <p:bldP spid="40" grpId="0"/>
      <p:bldP spid="41" grpId="0"/>
      <p:bldP spid="41" grpId="1"/>
      <p:bldP spid="42" grpId="0"/>
      <p:bldP spid="42" grpId="1"/>
      <p:bldP spid="42" grpId="2"/>
      <p:bldP spid="42" grpId="3"/>
      <p:bldP spid="44" grpId="0"/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5030"/>
            <a:ext cx="34610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Extension Group</a:t>
            </a:r>
            <a:endParaRPr lang="en-US" sz="36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1833" y="1196752"/>
            <a:ext cx="80780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can we work out multiplying 99 by </a:t>
            </a:r>
          </a:p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number?</a:t>
            </a:r>
            <a:endParaRPr lang="en-US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6790" y="2397081"/>
            <a:ext cx="77816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 know…  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 x 5 = 500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6790" y="3331930"/>
            <a:ext cx="828569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 to 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multiply by 99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 would just be 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one set less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  <a:p>
            <a:pPr algn="ctr"/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 in this case just 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 less than 500</a:t>
            </a:r>
          </a:p>
          <a:p>
            <a:pPr algn="ctr"/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Which is 495. </a:t>
            </a:r>
          </a:p>
          <a:p>
            <a:pPr algn="ctr"/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So…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2934" y="5934670"/>
            <a:ext cx="569340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99 x 5 = 495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412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1317" y="1772816"/>
            <a:ext cx="62949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 know…  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 x 20 =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3448" y="260648"/>
            <a:ext cx="39773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99 x 20 </a:t>
            </a:r>
            <a:r>
              <a:rPr lang="en-US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GB" sz="7200" dirty="0"/>
          </a:p>
        </p:txBody>
      </p:sp>
      <p:sp>
        <p:nvSpPr>
          <p:cNvPr id="4" name="Rectangle 3"/>
          <p:cNvSpPr/>
          <p:nvPr/>
        </p:nvSpPr>
        <p:spPr>
          <a:xfrm>
            <a:off x="6900128" y="1802761"/>
            <a:ext cx="1848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2000</a:t>
            </a:r>
            <a:endParaRPr lang="en-GB" sz="5400" dirty="0"/>
          </a:p>
        </p:txBody>
      </p:sp>
      <p:sp>
        <p:nvSpPr>
          <p:cNvPr id="5" name="Rectangle 4"/>
          <p:cNvSpPr/>
          <p:nvPr/>
        </p:nvSpPr>
        <p:spPr>
          <a:xfrm>
            <a:off x="3923928" y="2996952"/>
            <a:ext cx="1249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so…</a:t>
            </a:r>
            <a:endParaRPr lang="en-GB" sz="4800" dirty="0"/>
          </a:p>
        </p:txBody>
      </p:sp>
      <p:sp>
        <p:nvSpPr>
          <p:cNvPr id="6" name="Rectangle 5"/>
          <p:cNvSpPr/>
          <p:nvPr/>
        </p:nvSpPr>
        <p:spPr>
          <a:xfrm>
            <a:off x="251520" y="3935557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 less than 2000 is?</a:t>
            </a:r>
            <a:endParaRPr lang="en-GB" sz="5400" dirty="0"/>
          </a:p>
        </p:txBody>
      </p:sp>
      <p:sp>
        <p:nvSpPr>
          <p:cNvPr id="7" name="Rectangle 6"/>
          <p:cNvSpPr/>
          <p:nvPr/>
        </p:nvSpPr>
        <p:spPr>
          <a:xfrm>
            <a:off x="7163430" y="4027890"/>
            <a:ext cx="16192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1980</a:t>
            </a:r>
            <a:endParaRPr lang="en-GB" sz="4800" dirty="0"/>
          </a:p>
        </p:txBody>
      </p:sp>
      <p:sp>
        <p:nvSpPr>
          <p:cNvPr id="8" name="Rectangle 7"/>
          <p:cNvSpPr/>
          <p:nvPr/>
        </p:nvSpPr>
        <p:spPr>
          <a:xfrm>
            <a:off x="3946543" y="5013176"/>
            <a:ext cx="1249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so…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0897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012E-6 L -0.26164 0.1563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0" y="781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09898E-6 L -0.24896 0.667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48" y="3339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" presetClass="emph" presetSubtype="1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7" grpId="2"/>
      <p:bldP spid="8" grpId="0"/>
      <p:bldP spid="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1317" y="1772816"/>
            <a:ext cx="62949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 know…  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 x 55 =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3448" y="260648"/>
            <a:ext cx="39773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99 x 55 </a:t>
            </a:r>
            <a:r>
              <a:rPr lang="en-US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GB" sz="7200" dirty="0"/>
          </a:p>
        </p:txBody>
      </p:sp>
      <p:sp>
        <p:nvSpPr>
          <p:cNvPr id="4" name="Rectangle 3"/>
          <p:cNvSpPr/>
          <p:nvPr/>
        </p:nvSpPr>
        <p:spPr>
          <a:xfrm>
            <a:off x="6900128" y="1802761"/>
            <a:ext cx="1848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5500</a:t>
            </a:r>
            <a:endParaRPr lang="en-GB" sz="5400" dirty="0"/>
          </a:p>
        </p:txBody>
      </p:sp>
      <p:sp>
        <p:nvSpPr>
          <p:cNvPr id="5" name="Rectangle 4"/>
          <p:cNvSpPr/>
          <p:nvPr/>
        </p:nvSpPr>
        <p:spPr>
          <a:xfrm>
            <a:off x="3923928" y="2996952"/>
            <a:ext cx="1249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so…</a:t>
            </a:r>
            <a:endParaRPr lang="en-GB" sz="4800" dirty="0"/>
          </a:p>
        </p:txBody>
      </p:sp>
      <p:sp>
        <p:nvSpPr>
          <p:cNvPr id="6" name="Rectangle 5"/>
          <p:cNvSpPr/>
          <p:nvPr/>
        </p:nvSpPr>
        <p:spPr>
          <a:xfrm>
            <a:off x="251520" y="3935557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55 less than 5500 is?</a:t>
            </a:r>
            <a:endParaRPr lang="en-GB" sz="5400" dirty="0"/>
          </a:p>
        </p:txBody>
      </p:sp>
      <p:sp>
        <p:nvSpPr>
          <p:cNvPr id="7" name="Rectangle 6"/>
          <p:cNvSpPr/>
          <p:nvPr/>
        </p:nvSpPr>
        <p:spPr>
          <a:xfrm>
            <a:off x="7163430" y="4027890"/>
            <a:ext cx="1631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5445</a:t>
            </a:r>
            <a:endParaRPr lang="en-GB" sz="4800" dirty="0"/>
          </a:p>
        </p:txBody>
      </p:sp>
      <p:sp>
        <p:nvSpPr>
          <p:cNvPr id="8" name="Rectangle 7"/>
          <p:cNvSpPr/>
          <p:nvPr/>
        </p:nvSpPr>
        <p:spPr>
          <a:xfrm>
            <a:off x="3946543" y="5013176"/>
            <a:ext cx="1249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so…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198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012E-6 L -0.26164 0.1563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0" y="781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09898E-6 L -0.24896 0.667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48" y="3339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" presetClass="emph" presetSubtype="1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7" grpId="2"/>
      <p:bldP spid="8" grpId="0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1" y="1772816"/>
            <a:ext cx="66247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 know…  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 x 123 =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3448" y="260648"/>
            <a:ext cx="451918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99 x 123 </a:t>
            </a:r>
            <a:r>
              <a:rPr lang="en-US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en-GB" sz="7200" dirty="0"/>
          </a:p>
        </p:txBody>
      </p:sp>
      <p:sp>
        <p:nvSpPr>
          <p:cNvPr id="4" name="Rectangle 3"/>
          <p:cNvSpPr/>
          <p:nvPr/>
        </p:nvSpPr>
        <p:spPr>
          <a:xfrm>
            <a:off x="6900128" y="1802761"/>
            <a:ext cx="2243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12300</a:t>
            </a:r>
            <a:endParaRPr lang="en-GB" sz="5400" dirty="0"/>
          </a:p>
        </p:txBody>
      </p:sp>
      <p:sp>
        <p:nvSpPr>
          <p:cNvPr id="5" name="Rectangle 4"/>
          <p:cNvSpPr/>
          <p:nvPr/>
        </p:nvSpPr>
        <p:spPr>
          <a:xfrm>
            <a:off x="3923928" y="2996952"/>
            <a:ext cx="1249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so…</a:t>
            </a:r>
            <a:endParaRPr lang="en-GB" sz="4800" dirty="0"/>
          </a:p>
        </p:txBody>
      </p:sp>
      <p:sp>
        <p:nvSpPr>
          <p:cNvPr id="6" name="Rectangle 5"/>
          <p:cNvSpPr/>
          <p:nvPr/>
        </p:nvSpPr>
        <p:spPr>
          <a:xfrm>
            <a:off x="107504" y="3935557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123 less than 12300 is?</a:t>
            </a:r>
            <a:endParaRPr lang="en-GB" sz="4800" dirty="0"/>
          </a:p>
        </p:txBody>
      </p:sp>
      <p:sp>
        <p:nvSpPr>
          <p:cNvPr id="7" name="Rectangle 6"/>
          <p:cNvSpPr/>
          <p:nvPr/>
        </p:nvSpPr>
        <p:spPr>
          <a:xfrm>
            <a:off x="7206263" y="4027890"/>
            <a:ext cx="19068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12177</a:t>
            </a:r>
            <a:endParaRPr lang="en-GB" sz="4800" dirty="0"/>
          </a:p>
        </p:txBody>
      </p:sp>
      <p:sp>
        <p:nvSpPr>
          <p:cNvPr id="8" name="Rectangle 7"/>
          <p:cNvSpPr/>
          <p:nvPr/>
        </p:nvSpPr>
        <p:spPr>
          <a:xfrm>
            <a:off x="3946543" y="5013176"/>
            <a:ext cx="1249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so…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085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012E-6 L -0.26164 0.1563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0" y="781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09898E-6 L -0.24896 0.667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48" y="3339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" presetClass="emph" presetSubtype="1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7" grpId="2"/>
      <p:bldP spid="8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316" y="548680"/>
            <a:ext cx="853541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Lets first look at an easy way to work out</a:t>
            </a:r>
          </a:p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</a:t>
            </a:r>
            <a:r>
              <a:rPr lang="en-US" sz="36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first ten calculations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the 9 x table…</a:t>
            </a:r>
            <a:endParaRPr lang="en-US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668" y="1932454"/>
            <a:ext cx="90987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 do this we will need to use our ten </a:t>
            </a:r>
            <a:r>
              <a:rPr lang="en-US" sz="36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fingers</a:t>
            </a:r>
            <a:endParaRPr lang="en-US" sz="3600" b="1" cap="none" spc="50" dirty="0" smtClean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399" y="2708920"/>
            <a:ext cx="89492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Open your hands so you are looking at your </a:t>
            </a:r>
          </a:p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fingers like this…</a:t>
            </a:r>
            <a:endParaRPr lang="en-US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8" name="Picture 4" descr="C:\Users\Mark Symmonds\Desktop\Photos\IMG_04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1428" y="4293096"/>
            <a:ext cx="2510845" cy="187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ark Symmonds\Desktop\Photos\IMG_04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62273" y="4293096"/>
            <a:ext cx="2529715" cy="188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489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7334" y="404664"/>
            <a:ext cx="868705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 your mini whiteboards show me if you</a:t>
            </a:r>
          </a:p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 use the same logic for multiplying by…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65806" y="2276872"/>
            <a:ext cx="18101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999</a:t>
            </a:r>
            <a:endParaRPr lang="en-GB" sz="7200" dirty="0"/>
          </a:p>
        </p:txBody>
      </p:sp>
      <p:sp>
        <p:nvSpPr>
          <p:cNvPr id="11" name="Rectangle 10"/>
          <p:cNvSpPr/>
          <p:nvPr/>
        </p:nvSpPr>
        <p:spPr>
          <a:xfrm>
            <a:off x="955740" y="3586082"/>
            <a:ext cx="703025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once you’ve mastered that try</a:t>
            </a:r>
            <a:endParaRPr lang="en-US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5806" y="4941168"/>
            <a:ext cx="258275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9,999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4585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mph" presetSubtype="0" fill="hold" grpId="1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47033"/>
            <a:ext cx="89492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Open your hands so you are looking at your </a:t>
            </a:r>
          </a:p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fingers like this…</a:t>
            </a:r>
            <a:endParaRPr lang="en-US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8" name="Picture 4" descr="C:\Users\Mark Symmonds\Desktop\Photos\IMG_04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3776" y="2806544"/>
            <a:ext cx="2510845" cy="187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ark Symmonds\Desktop\Photos\IMG_04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81504" y="2792450"/>
            <a:ext cx="2529715" cy="188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1331640" y="4077072"/>
            <a:ext cx="1152128" cy="900100"/>
          </a:xfrm>
          <a:prstGeom prst="straightConnector1">
            <a:avLst/>
          </a:prstGeom>
          <a:ln w="698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3528" y="497717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Just like when we count, start from </a:t>
            </a:r>
          </a:p>
          <a:p>
            <a:r>
              <a:rPr lang="en-GB" b="1" dirty="0" smtClean="0"/>
              <a:t>the left.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27784" y="5085184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1, 2, 3, 4, 5, 6…</a:t>
            </a:r>
            <a:endParaRPr lang="en-GB" sz="4000" dirty="0"/>
          </a:p>
        </p:txBody>
      </p:sp>
      <p:sp>
        <p:nvSpPr>
          <p:cNvPr id="11" name="Curved Up Arrow 10"/>
          <p:cNvSpPr/>
          <p:nvPr/>
        </p:nvSpPr>
        <p:spPr>
          <a:xfrm>
            <a:off x="2840670" y="5793070"/>
            <a:ext cx="576064" cy="408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>
            <a:off x="3416734" y="5821714"/>
            <a:ext cx="576064" cy="408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Curved Up Arrow 14"/>
          <p:cNvSpPr/>
          <p:nvPr/>
        </p:nvSpPr>
        <p:spPr>
          <a:xfrm>
            <a:off x="3977267" y="5810292"/>
            <a:ext cx="576064" cy="408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Curved Up Arrow 15"/>
          <p:cNvSpPr/>
          <p:nvPr/>
        </p:nvSpPr>
        <p:spPr>
          <a:xfrm>
            <a:off x="4553331" y="5838936"/>
            <a:ext cx="576064" cy="408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5163415" y="5861437"/>
            <a:ext cx="576064" cy="408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Curved Down Arrow 11"/>
          <p:cNvSpPr/>
          <p:nvPr/>
        </p:nvSpPr>
        <p:spPr>
          <a:xfrm rot="20015734">
            <a:off x="2303746" y="3137018"/>
            <a:ext cx="648072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Curved Down Arrow 18"/>
          <p:cNvSpPr/>
          <p:nvPr/>
        </p:nvSpPr>
        <p:spPr>
          <a:xfrm rot="20015734">
            <a:off x="2751679" y="2691874"/>
            <a:ext cx="552762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Curved Down Arrow 19"/>
          <p:cNvSpPr/>
          <p:nvPr/>
        </p:nvSpPr>
        <p:spPr>
          <a:xfrm rot="20607742">
            <a:off x="4788768" y="2844067"/>
            <a:ext cx="382610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Curved Down Arrow 21"/>
          <p:cNvSpPr/>
          <p:nvPr/>
        </p:nvSpPr>
        <p:spPr>
          <a:xfrm rot="2354279">
            <a:off x="3809611" y="2920424"/>
            <a:ext cx="552762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Curved Down Arrow 22"/>
          <p:cNvSpPr/>
          <p:nvPr/>
        </p:nvSpPr>
        <p:spPr>
          <a:xfrm rot="164423">
            <a:off x="3298746" y="2663630"/>
            <a:ext cx="552762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164423">
            <a:off x="4160247" y="3021497"/>
            <a:ext cx="680580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Curved Down Arrow 24"/>
          <p:cNvSpPr/>
          <p:nvPr/>
        </p:nvSpPr>
        <p:spPr>
          <a:xfrm>
            <a:off x="5111685" y="2591502"/>
            <a:ext cx="552762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Curved Down Arrow 25"/>
          <p:cNvSpPr/>
          <p:nvPr/>
        </p:nvSpPr>
        <p:spPr>
          <a:xfrm rot="950962">
            <a:off x="5560899" y="2511586"/>
            <a:ext cx="552762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Curved Down Arrow 26"/>
          <p:cNvSpPr/>
          <p:nvPr/>
        </p:nvSpPr>
        <p:spPr>
          <a:xfrm rot="2733521">
            <a:off x="6009496" y="3067464"/>
            <a:ext cx="911334" cy="4638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214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13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16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9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2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4" grpId="0" animBg="1"/>
      <p:bldP spid="15" grpId="0" animBg="1"/>
      <p:bldP spid="16" grpId="0" animBg="1"/>
      <p:bldP spid="17" grpId="0" animBg="1"/>
      <p:bldP spid="12" grpId="0" animBg="1"/>
      <p:bldP spid="19" grpId="0" animBg="1"/>
      <p:bldP spid="20" grpId="0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810" y="836712"/>
            <a:ext cx="10663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So…</a:t>
            </a:r>
          </a:p>
        </p:txBody>
      </p:sp>
      <p:pic>
        <p:nvPicPr>
          <p:cNvPr id="1029" name="Picture 5" descr="C:\Users\Mark Symmonds\Desktop\Photos\IMG_047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62273" y="4293096"/>
            <a:ext cx="2529715" cy="188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ark Symmonds\Desktop\Photos\IMG_047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1394" y="4293096"/>
            <a:ext cx="2540878" cy="189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-5730" y="1644105"/>
            <a:ext cx="882620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Lets work out 3 x 9.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419873" y="2290436"/>
            <a:ext cx="1872207" cy="2866756"/>
          </a:xfrm>
          <a:prstGeom prst="straightConnector1">
            <a:avLst/>
          </a:prstGeom>
          <a:ln w="698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202953" y="2204864"/>
            <a:ext cx="1017119" cy="662506"/>
          </a:xfrm>
          <a:prstGeom prst="straightConnector1">
            <a:avLst/>
          </a:prstGeom>
          <a:ln w="698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907704" y="2780928"/>
            <a:ext cx="3672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As we are looking for </a:t>
            </a:r>
            <a:r>
              <a:rPr lang="en-GB" sz="2800" b="1" dirty="0" smtClean="0"/>
              <a:t>3</a:t>
            </a:r>
            <a:r>
              <a:rPr lang="en-GB" b="1" dirty="0" smtClean="0"/>
              <a:t> multiplied by 9 we count across to our 3</a:t>
            </a:r>
            <a:r>
              <a:rPr lang="en-GB" b="1" baseline="30000" dirty="0" smtClean="0"/>
              <a:t>rd</a:t>
            </a:r>
            <a:r>
              <a:rPr lang="en-GB" b="1" dirty="0" smtClean="0"/>
              <a:t> finger and move it down.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52420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</a:rPr>
              <a:t>1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00164" y="486850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</a:rPr>
              <a:t>2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59833" y="510137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</a:rPr>
              <a:t>3</a:t>
            </a:r>
            <a:endParaRPr lang="en-GB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536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Mark Symmonds\Desktop\Photos\IMG_047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72000" y="3285796"/>
            <a:ext cx="2529715" cy="188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ark Symmonds\Desktop\Photos\IMG_047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8996" y="3277457"/>
            <a:ext cx="2540878" cy="189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11324" y="764704"/>
            <a:ext cx="584852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Marker finger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as you are looking </a:t>
            </a:r>
          </a:p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for 3 multiplied by 9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9656" y="5175274"/>
            <a:ext cx="40886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left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are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tens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5184977"/>
            <a:ext cx="44112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right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are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units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Right Arrow 2"/>
          <p:cNvSpPr/>
          <p:nvPr/>
        </p:nvSpPr>
        <p:spPr>
          <a:xfrm rot="10800000">
            <a:off x="1660240" y="4419882"/>
            <a:ext cx="1905515" cy="62556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3853284" y="4419881"/>
            <a:ext cx="3023244" cy="625565"/>
          </a:xfrm>
          <a:prstGeom prst="rightArrow">
            <a:avLst/>
          </a:prstGeom>
          <a:solidFill>
            <a:srgbClr val="00B05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 rot="6223898">
            <a:off x="2938773" y="2825689"/>
            <a:ext cx="1829023" cy="323966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116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Mark Symmonds\Desktop\Photos\IMG_047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72000" y="3285796"/>
            <a:ext cx="2529715" cy="188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ark Symmonds\Desktop\Photos\IMG_047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8996" y="3277457"/>
            <a:ext cx="2540878" cy="189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19656" y="6273225"/>
            <a:ext cx="40886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left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are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tens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6273225"/>
            <a:ext cx="44112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right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are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units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Right Arrow 19"/>
          <p:cNvSpPr/>
          <p:nvPr/>
        </p:nvSpPr>
        <p:spPr>
          <a:xfrm rot="6163284">
            <a:off x="2944167" y="2832437"/>
            <a:ext cx="1815187" cy="323966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57006" y="620688"/>
            <a:ext cx="441310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Lets work out 3 x 9.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63751" y="1683474"/>
            <a:ext cx="1658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Marker Finger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2566421" y="4302609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2837534" y="3609051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3802228" y="328579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04561" y="3748113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01016" y="359059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81270" y="338237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442197" y="332898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36857" y="343895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28184" y="4132271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95676" y="761464"/>
            <a:ext cx="24897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spc="50" dirty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x 9 </a:t>
            </a:r>
            <a:r>
              <a:rPr lang="en-US" sz="6000" b="1" spc="50" dirty="0" smtClean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en-GB" sz="6600" dirty="0">
              <a:solidFill>
                <a:srgbClr val="CC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7006" y="2134886"/>
            <a:ext cx="18227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3300"/>
                </a:solidFill>
              </a:rPr>
              <a:t>1 x 9 = 9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2 x 9 = 18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3 x 9 = 27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4 x 9 = 36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5 x 9 = 45</a:t>
            </a:r>
            <a:endParaRPr lang="en-GB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306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2.12766E-7 L -0.06805 0.3029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15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75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4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7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0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3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6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4.80111E-6 L 0.02361 0.2201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" y="110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5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6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05 0.30296 L 0.52257 -0.36841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31" y="-335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56" presetClass="path" presetSubtype="0" accel="50000" decel="5000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2362 0.22016 L 0.19896 -0.44473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7" y="-33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250"/>
                            </p:stCondLst>
                            <p:childTnLst>
                              <p:par>
                                <p:cTn id="96" presetID="3" presetClass="emph" presetSubtype="1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mph" presetSubtype="1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9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50"/>
                            </p:stCondLst>
                            <p:childTnLst>
                              <p:par>
                                <p:cTn id="101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760"/>
                            </p:stCondLst>
                            <p:childTnLst>
                              <p:par>
                                <p:cTn id="106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270"/>
                            </p:stCondLst>
                            <p:childTnLst>
                              <p:par>
                                <p:cTn id="111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80"/>
                            </p:stCondLst>
                            <p:childTnLst>
                              <p:par>
                                <p:cTn id="116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290"/>
                            </p:stCondLst>
                            <p:childTnLst>
                              <p:par>
                                <p:cTn id="121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 animBg="1"/>
      <p:bldP spid="10" grpId="0"/>
      <p:bldP spid="4" grpId="0"/>
      <p:bldP spid="5" grpId="0"/>
      <p:bldP spid="5" grpId="1"/>
      <p:bldP spid="6" grpId="0"/>
      <p:bldP spid="6" grpId="1"/>
      <p:bldP spid="6" grpId="2"/>
      <p:bldP spid="6" grpId="3"/>
      <p:bldP spid="6" grpId="4"/>
      <p:bldP spid="15" grpId="0"/>
      <p:bldP spid="15" grpId="1"/>
      <p:bldP spid="17" grpId="0"/>
      <p:bldP spid="17" grpId="1"/>
      <p:bldP spid="18" grpId="0"/>
      <p:bldP spid="18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4" grpId="2"/>
      <p:bldP spid="24" grpId="3"/>
      <p:bldP spid="24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4" descr="C:\Users\Mark Symmonds\Desktop\Photos\IMG_04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7287" y="3277457"/>
            <a:ext cx="2510845" cy="187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ark Symmonds\Desktop\Photos\IMG_046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38132" y="3277457"/>
            <a:ext cx="2516233" cy="189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19656" y="6273225"/>
            <a:ext cx="40886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left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are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tens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6273225"/>
            <a:ext cx="44112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right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are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units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7006" y="620688"/>
            <a:ext cx="441310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Lets work out 7 x 9.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63751" y="1683474"/>
            <a:ext cx="1658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Marker Finger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2452148" y="422636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2788049" y="365546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5102929" y="3347441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49423" y="335449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09182" y="3920871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27462" y="721921"/>
            <a:ext cx="2299027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b="1" spc="50" dirty="0" smtClean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 </a:t>
            </a:r>
            <a:r>
              <a:rPr lang="en-US" sz="5500" b="1" spc="50" dirty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 9 </a:t>
            </a:r>
            <a:r>
              <a:rPr lang="en-US" sz="5500" b="1" spc="50" dirty="0" smtClean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en-GB" sz="5500" dirty="0">
              <a:solidFill>
                <a:srgbClr val="CC3300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3462126">
            <a:off x="3363013" y="2955660"/>
            <a:ext cx="2314700" cy="323966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395459" y="350460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GB" sz="2800" dirty="0"/>
          </a:p>
        </p:txBody>
      </p:sp>
      <p:sp>
        <p:nvSpPr>
          <p:cNvPr id="28" name="Rectangle 27"/>
          <p:cNvSpPr/>
          <p:nvPr/>
        </p:nvSpPr>
        <p:spPr>
          <a:xfrm>
            <a:off x="3765044" y="376979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GB" sz="2800" dirty="0"/>
          </a:p>
        </p:txBody>
      </p:sp>
      <p:sp>
        <p:nvSpPr>
          <p:cNvPr id="29" name="Rectangle 28"/>
          <p:cNvSpPr/>
          <p:nvPr/>
        </p:nvSpPr>
        <p:spPr>
          <a:xfrm>
            <a:off x="4560352" y="396475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en-GB" sz="2800" dirty="0"/>
          </a:p>
        </p:txBody>
      </p:sp>
      <p:sp>
        <p:nvSpPr>
          <p:cNvPr id="30" name="Rectangle 29"/>
          <p:cNvSpPr/>
          <p:nvPr/>
        </p:nvSpPr>
        <p:spPr>
          <a:xfrm>
            <a:off x="3117898" y="3429640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GB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157006" y="2134886"/>
            <a:ext cx="18227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3300"/>
                </a:solidFill>
              </a:rPr>
              <a:t>1 x 9 = 9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2 x 9 = 18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3 x 9 = 27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4 x 9 = 36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5 x 9 = 45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6 x 9 = 54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7 x 9 = 63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8 x 9 = 72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9 x 9 = 81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10 x 9 = 90</a:t>
            </a:r>
            <a:endParaRPr lang="en-GB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567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7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6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5E-6 -3.67253E-6 L -0.21718 0.2615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68" y="1306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6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9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2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5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0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3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4.16667E-6 1.81314E-6 L -0.02552 0.2576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5" y="128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250"/>
                            </p:stCondLst>
                            <p:childTnLst>
                              <p:par>
                                <p:cTn id="7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750"/>
                            </p:stCondLst>
                            <p:childTnLst>
                              <p:par>
                                <p:cTn id="85" presetID="56" presetClass="path" presetSubtype="0" accel="50000" decel="5000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21718 0.26157 L 0.33403 -0.4308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52" y="-34621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6" presetClass="path" presetSubtype="0" accel="50000" decel="50000" fill="hold" grpId="3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2552 0.25763 L 0.17917 -0.42438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34112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3" presetClass="emph" presetSubtype="1" grpId="4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override="childStyle">
                                        <p:cTn id="90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mph" presetSubtype="1" grpId="4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override="childStyle">
                                        <p:cTn id="9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25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  <p:bldP spid="5" grpId="1"/>
      <p:bldP spid="6" grpId="0"/>
      <p:bldP spid="6" grpId="1"/>
      <p:bldP spid="15" grpId="0"/>
      <p:bldP spid="15" grpId="1"/>
      <p:bldP spid="17" grpId="0"/>
      <p:bldP spid="17" grpId="1"/>
      <p:bldP spid="18" grpId="0"/>
      <p:bldP spid="18" grpId="1"/>
      <p:bldP spid="18" grpId="2"/>
      <p:bldP spid="18" grpId="3"/>
      <p:bldP spid="18" grpId="4"/>
      <p:bldP spid="25" grpId="0"/>
      <p:bldP spid="20" grpId="0" animBg="1"/>
      <p:bldP spid="27" grpId="0"/>
      <p:bldP spid="27" grpId="1"/>
      <p:bldP spid="28" grpId="0"/>
      <p:bldP spid="28" grpId="1"/>
      <p:bldP spid="29" grpId="0"/>
      <p:bldP spid="29" grpId="1"/>
      <p:bldP spid="29" grpId="2"/>
      <p:bldP spid="29" grpId="3"/>
      <p:bldP spid="29" grpId="4"/>
      <p:bldP spid="30" grpId="0"/>
      <p:bldP spid="30" grpId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ark Symmonds\Desktop\Photos\IMG_047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08276" y="3277456"/>
            <a:ext cx="2510844" cy="187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Mark Symmonds\Desktop\Photos\IMG_046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7287" y="3277457"/>
            <a:ext cx="2510845" cy="187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19656" y="6273225"/>
            <a:ext cx="40886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left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are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tens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6273225"/>
            <a:ext cx="44112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right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are the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units</a:t>
            </a:r>
            <a:endParaRPr lang="en-US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7006" y="620688"/>
            <a:ext cx="441310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Lets work out  9 x 9.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6293" y="2908125"/>
            <a:ext cx="1658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Marker Finger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2452148" y="422636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2788049" y="365546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6401595" y="403140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27462" y="721921"/>
            <a:ext cx="2299027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b="1" spc="50" dirty="0" smtClean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 </a:t>
            </a:r>
            <a:r>
              <a:rPr lang="en-US" sz="5500" b="1" spc="50" dirty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 9 </a:t>
            </a:r>
            <a:r>
              <a:rPr lang="en-US" sz="5500" b="1" spc="50" dirty="0" smtClean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en-GB" sz="5500" dirty="0">
              <a:solidFill>
                <a:srgbClr val="CC3300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8877455">
            <a:off x="5827849" y="3575432"/>
            <a:ext cx="1542152" cy="323966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395459" y="350460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GB" sz="2800" dirty="0"/>
          </a:p>
        </p:txBody>
      </p:sp>
      <p:sp>
        <p:nvSpPr>
          <p:cNvPr id="28" name="Rectangle 27"/>
          <p:cNvSpPr/>
          <p:nvPr/>
        </p:nvSpPr>
        <p:spPr>
          <a:xfrm>
            <a:off x="3765044" y="376979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GB" sz="2800" dirty="0"/>
          </a:p>
        </p:txBody>
      </p:sp>
      <p:sp>
        <p:nvSpPr>
          <p:cNvPr id="29" name="Rectangle 28"/>
          <p:cNvSpPr/>
          <p:nvPr/>
        </p:nvSpPr>
        <p:spPr>
          <a:xfrm>
            <a:off x="4708269" y="363583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en-GB" sz="2800" dirty="0"/>
          </a:p>
        </p:txBody>
      </p:sp>
      <p:sp>
        <p:nvSpPr>
          <p:cNvPr id="30" name="Rectangle 29"/>
          <p:cNvSpPr/>
          <p:nvPr/>
        </p:nvSpPr>
        <p:spPr>
          <a:xfrm>
            <a:off x="3117898" y="3429640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GB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157006" y="2134886"/>
            <a:ext cx="18227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3300"/>
                </a:solidFill>
              </a:rPr>
              <a:t>1 x 9 = 9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2 x 9 = 18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3 x 9 = 27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4 x 9 = 36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5 x 9 = 45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6 x 9 = 54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7 x 9 = 63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8 x 9 = 72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9 x 9 = 81</a:t>
            </a:r>
          </a:p>
          <a:p>
            <a:r>
              <a:rPr lang="en-GB" b="1" dirty="0" smtClean="0">
                <a:solidFill>
                  <a:srgbClr val="CC3300"/>
                </a:solidFill>
              </a:rPr>
              <a:t>10 x 9 = 90</a:t>
            </a:r>
            <a:endParaRPr lang="en-GB" b="1" dirty="0">
              <a:solidFill>
                <a:srgbClr val="CC33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57999" y="334550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GB" sz="2800" dirty="0"/>
          </a:p>
        </p:txBody>
      </p:sp>
      <p:sp>
        <p:nvSpPr>
          <p:cNvPr id="24" name="Rectangle 23"/>
          <p:cNvSpPr/>
          <p:nvPr/>
        </p:nvSpPr>
        <p:spPr>
          <a:xfrm>
            <a:off x="5373988" y="321419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854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7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6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9" presetClass="emph" presetSubtype="0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5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8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1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4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7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38889E-6 -4.21832E-6 L -0.28246 0.3605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32" y="180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38889E-6 3.09898E-6 L -0.02482 0.230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115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6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246 0.36055 L 0.25313 -0.3318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3462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" presetClass="emph" presetSubtype="1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6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82 0.2308 L 0.19566 -0.4509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24" y="-3408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" presetClass="emph" presetSubtype="1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  <p:bldP spid="5" grpId="1"/>
      <p:bldP spid="6" grpId="0"/>
      <p:bldP spid="6" grpId="1"/>
      <p:bldP spid="15" grpId="0"/>
      <p:bldP spid="15" grpId="1"/>
      <p:bldP spid="15" grpId="2"/>
      <p:bldP spid="15" grpId="3"/>
      <p:bldP spid="15" grpId="4"/>
      <p:bldP spid="25" grpId="0"/>
      <p:bldP spid="20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21" grpId="0"/>
      <p:bldP spid="21" grpId="1"/>
      <p:bldP spid="24" grpId="0"/>
      <p:bldP spid="24" grpId="1"/>
      <p:bldP spid="24" grpId="2"/>
      <p:bldP spid="24" grpId="3"/>
      <p:bldP spid="24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0534" y="116632"/>
            <a:ext cx="800296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Are there any </a:t>
            </a:r>
            <a:r>
              <a:rPr lang="en-US" sz="36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patterns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you n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otice when</a:t>
            </a:r>
          </a:p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looking at the nine t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imes table?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5856" y="1460977"/>
            <a:ext cx="31683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1 x 9 = 9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2 x 9 = 18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3 x 9 = 27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4 x 9 = 36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5 x 9 = 45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6 x 9 = 54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7 x 9 = 63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8 x 9 = 72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9 x 9 = 81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10 x 9 = 90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11 x 9 = 99</a:t>
            </a:r>
          </a:p>
          <a:p>
            <a:r>
              <a:rPr lang="en-GB" sz="2800" b="1" dirty="0" smtClean="0">
                <a:solidFill>
                  <a:srgbClr val="CC3300"/>
                </a:solidFill>
                <a:latin typeface="Bradley Hand ITC" pitchFamily="66" charset="0"/>
              </a:rPr>
              <a:t>12 x 9 = 108</a:t>
            </a:r>
            <a:endParaRPr lang="en-GB" sz="2800" b="1" dirty="0">
              <a:solidFill>
                <a:srgbClr val="CC330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38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399</TotalTime>
  <Words>985</Words>
  <Application>Microsoft Macintosh PowerPoint</Application>
  <PresentationFormat>On-screen Show (4:3)</PresentationFormat>
  <Paragraphs>286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Symmonds</dc:creator>
  <cp:lastModifiedBy>msymmonds</cp:lastModifiedBy>
  <cp:revision>29</cp:revision>
  <dcterms:created xsi:type="dcterms:W3CDTF">2011-02-22T00:29:57Z</dcterms:created>
  <dcterms:modified xsi:type="dcterms:W3CDTF">2011-02-22T00:30:40Z</dcterms:modified>
</cp:coreProperties>
</file>