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57" r:id="rId5"/>
    <p:sldId id="259" r:id="rId6"/>
    <p:sldId id="260" r:id="rId7"/>
    <p:sldId id="261" r:id="rId8"/>
    <p:sldId id="277" r:id="rId9"/>
    <p:sldId id="279" r:id="rId10"/>
    <p:sldId id="270" r:id="rId11"/>
    <p:sldId id="271" r:id="rId12"/>
    <p:sldId id="262" r:id="rId13"/>
    <p:sldId id="263" r:id="rId14"/>
    <p:sldId id="264" r:id="rId15"/>
    <p:sldId id="265" r:id="rId16"/>
    <p:sldId id="273" r:id="rId17"/>
    <p:sldId id="274" r:id="rId18"/>
    <p:sldId id="267" r:id="rId19"/>
    <p:sldId id="278" r:id="rId20"/>
    <p:sldId id="280" r:id="rId21"/>
    <p:sldId id="268" r:id="rId22"/>
    <p:sldId id="275" r:id="rId23"/>
    <p:sldId id="269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1" d="100"/>
          <a:sy n="101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028E-583A-4913-AFCC-C133F0F78E21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2691-62FE-4433-811D-ED4139146D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028E-583A-4913-AFCC-C133F0F78E21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2691-62FE-4433-811D-ED4139146D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028E-583A-4913-AFCC-C133F0F78E21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2691-62FE-4433-811D-ED4139146D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028E-583A-4913-AFCC-C133F0F78E21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2691-62FE-4433-811D-ED4139146D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028E-583A-4913-AFCC-C133F0F78E21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2691-62FE-4433-811D-ED4139146D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028E-583A-4913-AFCC-C133F0F78E21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2691-62FE-4433-811D-ED4139146D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028E-583A-4913-AFCC-C133F0F78E21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2691-62FE-4433-811D-ED4139146D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028E-583A-4913-AFCC-C133F0F78E21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2691-62FE-4433-811D-ED4139146D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028E-583A-4913-AFCC-C133F0F78E21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2691-62FE-4433-811D-ED4139146D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028E-583A-4913-AFCC-C133F0F78E21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2691-62FE-4433-811D-ED4139146D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028E-583A-4913-AFCC-C133F0F78E21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2691-62FE-4433-811D-ED4139146D44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2028E-583A-4913-AFCC-C133F0F78E21}" type="datetimeFigureOut">
              <a:rPr lang="en-GB" smtClean="0"/>
              <a:t>29/02/2016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2691-62FE-4433-811D-ED4139146D4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6.gif"/><Relationship Id="rId7" Type="http://schemas.openxmlformats.org/officeDocument/2006/relationships/image" Target="../media/image29.gi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0.png"/><Relationship Id="rId4" Type="http://schemas.openxmlformats.org/officeDocument/2006/relationships/image" Target="../media/image8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 smtClean="0"/>
              <a:t>Multiplying and Dividing Fractions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188640"/>
                <a:ext cx="8568952" cy="6537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Cancelling down.</a:t>
                </a:r>
              </a:p>
              <a:p>
                <a:endParaRPr lang="en-GB" sz="2400" dirty="0" smtClean="0"/>
              </a:p>
              <a:p>
                <a:r>
                  <a:rPr lang="en-GB" sz="2400" dirty="0" smtClean="0"/>
                  <a:t>It is often easier to cancel down before you multiply.</a:t>
                </a:r>
              </a:p>
              <a:p>
                <a:r>
                  <a:rPr lang="en-GB" sz="2400" b="1" dirty="0" smtClean="0"/>
                  <a:t>When you are multiplying fractions</a:t>
                </a:r>
                <a:r>
                  <a:rPr lang="en-GB" sz="2400" dirty="0" smtClean="0"/>
                  <a:t>, any numerator can be cancelled against any denominator.</a:t>
                </a:r>
              </a:p>
              <a:p>
                <a:r>
                  <a:rPr lang="en-GB" sz="2400" dirty="0" smtClean="0">
                    <a:solidFill>
                      <a:srgbClr val="FF0000"/>
                    </a:solidFill>
                  </a:rPr>
                  <a:t>After multiplication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000" dirty="0" smtClean="0"/>
                  <a:t> </a:t>
                </a:r>
                <a:r>
                  <a:rPr lang="en-GB" sz="4000" dirty="0" smtClean="0"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cs typeface="Calibri"/>
                          </a:rPr>
                          <m:t>16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cs typeface="Calibri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80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200</m:t>
                        </m:r>
                      </m:den>
                    </m:f>
                  </m:oMath>
                </a14:m>
                <a:r>
                  <a:rPr lang="en-GB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4000" dirty="0" smtClean="0"/>
              </a:p>
              <a:p>
                <a:endParaRPr lang="en-GB" sz="4000" dirty="0" smtClean="0"/>
              </a:p>
              <a:p>
                <a:r>
                  <a:rPr lang="en-GB" sz="2400" dirty="0" smtClean="0">
                    <a:solidFill>
                      <a:srgbClr val="FF0000"/>
                    </a:solidFill>
                  </a:rPr>
                  <a:t>Before multiplication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</a:rPr>
                  <a:t> </a:t>
                </a:r>
                <a:r>
                  <a:rPr lang="en-GB" sz="4000" dirty="0">
                    <a:solidFill>
                      <a:prstClr val="white"/>
                    </a:solidFill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16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4000" dirty="0" smtClean="0"/>
                  <a:t> =</a:t>
                </a:r>
              </a:p>
              <a:p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8640"/>
                <a:ext cx="8568952" cy="6537431"/>
              </a:xfrm>
              <a:prstGeom prst="rect">
                <a:avLst/>
              </a:prstGeom>
              <a:blipFill rotWithShape="1">
                <a:blip r:embed="rId2"/>
                <a:stretch>
                  <a:fillRect l="-1067" t="-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1139071" y="5017219"/>
            <a:ext cx="432048" cy="2880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51520" y="5648223"/>
            <a:ext cx="432048" cy="2880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1520" y="5094476"/>
            <a:ext cx="432048" cy="2880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83192" y="5648223"/>
            <a:ext cx="432048" cy="2880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8086" y="479190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93625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508139" y="476242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8438" y="579223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22195" y="4976569"/>
                <a:ext cx="1008112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dirty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i="1" dirty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3000" i="1" dirty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195" y="4976569"/>
                <a:ext cx="1008112" cy="9596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6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3568" y="476672"/>
                <a:ext cx="7483361" cy="2444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800" dirty="0" smtClean="0">
                    <a:solidFill>
                      <a:prstClr val="white"/>
                    </a:solidFill>
                  </a:rPr>
                  <a:t>Cancelling after multiplication</a:t>
                </a:r>
              </a:p>
              <a:p>
                <a:pPr lvl="0"/>
                <a:endParaRPr lang="en-GB" sz="2800" dirty="0" smtClean="0">
                  <a:solidFill>
                    <a:prstClr val="white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</a:rPr>
                  <a:t> </a:t>
                </a:r>
                <a:r>
                  <a:rPr lang="en-GB" sz="4000" dirty="0">
                    <a:solidFill>
                      <a:prstClr val="white"/>
                    </a:solidFill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16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112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588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endParaRPr lang="en-GB" sz="4000" dirty="0">
                  <a:solidFill>
                    <a:prstClr val="white"/>
                  </a:solidFill>
                </a:endParaRPr>
              </a:p>
              <a:p>
                <a:pPr lvl="0"/>
                <a:endParaRPr lang="en-GB" sz="4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68" y="476672"/>
                <a:ext cx="7483361" cy="2444323"/>
              </a:xfrm>
              <a:prstGeom prst="rect">
                <a:avLst/>
              </a:prstGeom>
              <a:blipFill rotWithShape="1">
                <a:blip r:embed="rId2"/>
                <a:stretch>
                  <a:fillRect l="-1711" t="-2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8999" y="3976421"/>
                <a:ext cx="2286000" cy="1582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</a:rPr>
                  <a:t> </a:t>
                </a:r>
                <a:r>
                  <a:rPr lang="en-GB" sz="4000" dirty="0">
                    <a:solidFill>
                      <a:prstClr val="white"/>
                    </a:solidFill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16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</a:rPr>
                  <a:t> </a:t>
                </a:r>
                <a:r>
                  <a:rPr lang="en-GB" sz="4000" dirty="0" smtClean="0">
                    <a:solidFill>
                      <a:prstClr val="white"/>
                    </a:solidFill>
                  </a:rPr>
                  <a:t>=</a:t>
                </a:r>
                <a:endParaRPr lang="en-GB" sz="4000" dirty="0">
                  <a:solidFill>
                    <a:prstClr val="white"/>
                  </a:solidFill>
                </a:endParaRPr>
              </a:p>
              <a:p>
                <a:pPr lvl="0"/>
                <a:endParaRPr lang="en-GB" sz="4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99" y="3976421"/>
                <a:ext cx="2286000" cy="1582549"/>
              </a:xfrm>
              <a:prstGeom prst="rect">
                <a:avLst/>
              </a:prstGeom>
              <a:blipFill rotWithShape="1">
                <a:blip r:embed="rId3"/>
                <a:stretch>
                  <a:fillRect t="-385" r="-4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93168" y="4105003"/>
            <a:ext cx="432048" cy="2880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418986" y="4047080"/>
            <a:ext cx="432048" cy="2880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42445" y="4619353"/>
            <a:ext cx="432048" cy="2880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18986" y="4623679"/>
            <a:ext cx="432048" cy="2880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14999" y="3919617"/>
                <a:ext cx="792089" cy="955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3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999" y="3919617"/>
                <a:ext cx="792089" cy="9550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05136" y="368080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0409" y="48927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5010" y="491171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4818" y="362593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568" y="3052557"/>
            <a:ext cx="640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Cancelling before multiplication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3968" y="526210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Which is easier?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511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\AppData\Local\Microsoft\Windows\Temporary Internet Files\Content.IE5\UUKCJT0K\sas-face-1-colou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07" y="5040333"/>
            <a:ext cx="1554787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475656" y="836712"/>
            <a:ext cx="6798141" cy="44326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46434" y="1898856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Multiplying always makes things bigger: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 smtClean="0">
                <a:solidFill>
                  <a:srgbClr val="C00000"/>
                </a:solidFill>
              </a:rPr>
              <a:t>2 x 3 = 6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 smtClean="0">
                <a:solidFill>
                  <a:srgbClr val="C00000"/>
                </a:solidFill>
              </a:rPr>
              <a:t>6 is bigger than both 2 and 3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9793" y="5274986"/>
            <a:ext cx="23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Is he correct?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139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7" y="332656"/>
                <a:ext cx="8208912" cy="6856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If you multiply a number by 1, </a:t>
                </a:r>
              </a:p>
              <a:p>
                <a:r>
                  <a:rPr lang="en-GB" sz="2800" dirty="0" smtClean="0"/>
                  <a:t>it does not increase or decrease.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3 x 1 = 3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If you multiply a number by 0, you get 0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3 x 0 = 0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If you multiply a number larger than 1 by a proper fraction, the product is less than the original number.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4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 smtClean="0"/>
                  <a:t> = 2  (2 </a:t>
                </a:r>
                <a:r>
                  <a:rPr lang="en-GB" sz="2800" dirty="0"/>
                  <a:t>&lt;</a:t>
                </a:r>
                <a:r>
                  <a:rPr lang="en-GB" sz="2800" dirty="0" smtClean="0"/>
                  <a:t> 4)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332656"/>
                <a:ext cx="8208912" cy="6856236"/>
              </a:xfrm>
              <a:prstGeom prst="rect">
                <a:avLst/>
              </a:prstGeom>
              <a:blipFill rotWithShape="1">
                <a:blip r:embed="rId2"/>
                <a:stretch>
                  <a:fillRect l="-1560" t="-890" r="-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5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7544" y="548680"/>
                <a:ext cx="7344816" cy="1895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400" dirty="0">
                    <a:solidFill>
                      <a:prstClr val="white"/>
                    </a:solidFill>
                  </a:rPr>
                  <a:t>If you multiply two </a:t>
                </a:r>
                <a:r>
                  <a:rPr lang="en-GB" sz="2400" dirty="0" smtClean="0">
                    <a:solidFill>
                      <a:prstClr val="white"/>
                    </a:solidFill>
                  </a:rPr>
                  <a:t>proper fractions </a:t>
                </a:r>
                <a:r>
                  <a:rPr lang="en-GB" sz="2400" dirty="0">
                    <a:solidFill>
                      <a:prstClr val="white"/>
                    </a:solidFill>
                  </a:rPr>
                  <a:t>together, the product is less than either </a:t>
                </a:r>
                <a:r>
                  <a:rPr lang="en-GB" sz="2400" dirty="0" smtClean="0">
                    <a:solidFill>
                      <a:prstClr val="white"/>
                    </a:solidFill>
                  </a:rPr>
                  <a:t>of them:</a:t>
                </a:r>
                <a:endParaRPr lang="en-GB" sz="2400" dirty="0">
                  <a:solidFill>
                    <a:prstClr val="white"/>
                  </a:solidFill>
                </a:endParaRPr>
              </a:p>
              <a:p>
                <a:pPr lvl="0"/>
                <a:endParaRPr lang="en-GB" dirty="0">
                  <a:solidFill>
                    <a:prstClr val="white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6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prstClr val="white"/>
                    </a:solidFill>
                  </a:rPr>
                  <a:t> </a:t>
                </a:r>
                <a:r>
                  <a:rPr lang="en-GB" sz="3600" dirty="0" smtClean="0">
                    <a:solidFill>
                      <a:prstClr val="white"/>
                    </a:solidFill>
                  </a:rPr>
                  <a:t>   </a:t>
                </a:r>
                <a:r>
                  <a:rPr lang="en-GB" sz="3600" dirty="0" smtClean="0">
                    <a:solidFill>
                      <a:prstClr val="white"/>
                    </a:solidFill>
                    <a:latin typeface="Calibri"/>
                    <a:cs typeface="Calibri"/>
                  </a:rPr>
                  <a:t>×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6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GB" sz="36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48680"/>
                <a:ext cx="7344816" cy="1895262"/>
              </a:xfrm>
              <a:prstGeom prst="rect">
                <a:avLst/>
              </a:prstGeom>
              <a:blipFill rotWithShape="1">
                <a:blip r:embed="rId2"/>
                <a:stretch>
                  <a:fillRect l="-1328" t="-2572" b="-54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edupic.net/Images/Fractions/Thumbs/3_4ths_circ_gr_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2636912"/>
            <a:ext cx="830213" cy="8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dupic.net/Images/Fractions/1_half_circ_g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61" y="2708103"/>
            <a:ext cx="830213" cy="8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dupic.net/Images/Fractions/3_8ths_circ_g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88" y="2678758"/>
            <a:ext cx="859557" cy="85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4077072"/>
                <a:ext cx="2533744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i="1" dirty="0" smtClean="0">
                    <a:solidFill>
                      <a:prstClr val="white"/>
                    </a:solidFill>
                    <a:latin typeface="Cambria Math"/>
                  </a:rPr>
                  <a:t> </a:t>
                </a:r>
                <a:r>
                  <a:rPr lang="en-GB" sz="3600" dirty="0" smtClean="0">
                    <a:solidFill>
                      <a:prstClr val="white"/>
                    </a:solidFill>
                    <a:latin typeface="+mj-lt"/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 smtClean="0">
                    <a:solidFill>
                      <a:prstClr val="white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600" b="0" i="1" dirty="0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GB" sz="3600" dirty="0">
                  <a:solidFill>
                    <a:prstClr val="white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77072"/>
                <a:ext cx="2533744" cy="875753"/>
              </a:xfrm>
              <a:prstGeom prst="rect">
                <a:avLst/>
              </a:prstGeom>
              <a:blipFill rotWithShape="1">
                <a:blip r:embed="rId6"/>
                <a:stretch>
                  <a:fillRect b="-11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www.edupic.net/Images/Fractions/Thumbs/3_4ths_circ_gr_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81" y="5373216"/>
            <a:ext cx="830213" cy="8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187624" y="5373216"/>
            <a:ext cx="936104" cy="936104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16067" y="5373216"/>
            <a:ext cx="685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=</a:t>
            </a:r>
            <a:endParaRPr lang="en-GB" sz="4000" dirty="0"/>
          </a:p>
        </p:txBody>
      </p:sp>
      <p:pic>
        <p:nvPicPr>
          <p:cNvPr id="12" name="Picture 6" descr="http://www.edupic.net/Images/Fractions/3_8ths_circ_g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04" y="5343872"/>
            <a:ext cx="859557" cy="85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dupic.net/Images/Fractions/4_8ths_circ_gr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51" y="5324914"/>
            <a:ext cx="804490" cy="8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76256" y="5321717"/>
            <a:ext cx="685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=</a:t>
            </a:r>
            <a:endParaRPr lang="en-GB" sz="4000" dirty="0"/>
          </a:p>
        </p:txBody>
      </p:sp>
      <p:pic>
        <p:nvPicPr>
          <p:cNvPr id="15" name="Picture 6" descr="http://www.edupic.net/Images/Fractions/3_8ths_circ_g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59" y="5297380"/>
            <a:ext cx="859557" cy="85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807790" y="5220833"/>
            <a:ext cx="936104" cy="936104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86855" y="4105358"/>
                <a:ext cx="2178802" cy="879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i="1" dirty="0">
                    <a:solidFill>
                      <a:prstClr val="white"/>
                    </a:solidFill>
                    <a:latin typeface="Cambria Math"/>
                  </a:rPr>
                  <a:t> </a:t>
                </a:r>
                <a:r>
                  <a:rPr lang="en-GB" sz="3600" dirty="0">
                    <a:solidFill>
                      <a:prstClr val="white"/>
                    </a:solidFill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600" i="1" dirty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600" i="1" dirty="0">
                            <a:solidFill>
                              <a:prstClr val="white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GB" sz="36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855" y="4105358"/>
                <a:ext cx="2178802" cy="879600"/>
              </a:xfrm>
              <a:prstGeom prst="rect">
                <a:avLst/>
              </a:prstGeom>
              <a:blipFill rotWithShape="1">
                <a:blip r:embed="rId8"/>
                <a:stretch>
                  <a:fillRect b="-9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16751" y="2828830"/>
            <a:ext cx="297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o</a:t>
            </a:r>
            <a:r>
              <a:rPr lang="en-GB" sz="3600" dirty="0" smtClean="0">
                <a:solidFill>
                  <a:srgbClr val="C00000"/>
                </a:solidFill>
              </a:rPr>
              <a:t>f means </a:t>
            </a:r>
            <a:r>
              <a:rPr lang="en-GB" sz="3600" dirty="0" smtClean="0">
                <a:solidFill>
                  <a:srgbClr val="C00000"/>
                </a:solidFill>
                <a:latin typeface="Calibri"/>
                <a:cs typeface="Calibri"/>
              </a:rPr>
              <a:t>×</a:t>
            </a:r>
            <a:r>
              <a:rPr lang="en-GB" sz="3600" dirty="0" smtClean="0">
                <a:solidFill>
                  <a:srgbClr val="C00000"/>
                </a:solidFill>
              </a:rPr>
              <a:t> 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36" y="476672"/>
                <a:ext cx="8136904" cy="2497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4800" dirty="0" smtClean="0">
                    <a:solidFill>
                      <a:prstClr val="white"/>
                    </a:solidFill>
                  </a:rPr>
                  <a:t>Dividing Fractions</a:t>
                </a:r>
              </a:p>
              <a:p>
                <a:pPr lvl="0"/>
                <a:endParaRPr lang="en-GB" sz="4800" dirty="0">
                  <a:solidFill>
                    <a:prstClr val="white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</a:rPr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GB" sz="48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6672"/>
                <a:ext cx="8136904" cy="2497735"/>
              </a:xfrm>
              <a:prstGeom prst="rect">
                <a:avLst/>
              </a:prstGeom>
              <a:blipFill rotWithShape="1">
                <a:blip r:embed="rId2"/>
                <a:stretch>
                  <a:fillRect l="-3446" t="-5610" b="-9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95965" y="1974394"/>
                <a:ext cx="447843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965" y="1974394"/>
                <a:ext cx="447843" cy="9628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35696" y="210276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=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0076" y="1970203"/>
                <a:ext cx="684076" cy="95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3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076" y="1970203"/>
                <a:ext cx="684076" cy="9566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07254" y="1983472"/>
                <a:ext cx="532517" cy="95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254" y="1983472"/>
                <a:ext cx="532517" cy="9596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22034" y="2101865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÷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925440" y="216431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/>
                <a:cs typeface="Calibri"/>
              </a:rPr>
              <a:t>×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4152" y="2004065"/>
                <a:ext cx="1119896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152" y="2004065"/>
                <a:ext cx="1119896" cy="962828"/>
              </a:xfrm>
              <a:prstGeom prst="rect">
                <a:avLst/>
              </a:prstGeom>
              <a:blipFill rotWithShape="1">
                <a:blip r:embed="rId6"/>
                <a:stretch>
                  <a:fillRect l="-19022" t="-633" b="-10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67544" y="3861048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>
                <a:latin typeface="Calibri"/>
                <a:cs typeface="Calibri"/>
              </a:rPr>
              <a:t>Turn the dividing fraction upside down and change ÷ to ×.</a:t>
            </a:r>
          </a:p>
          <a:p>
            <a:pPr marL="514350" indent="-514350">
              <a:buAutoNum type="arabicPeriod"/>
            </a:pPr>
            <a:r>
              <a:rPr lang="en-GB" sz="3200" dirty="0" smtClean="0">
                <a:latin typeface="Calibri"/>
                <a:cs typeface="Calibri"/>
              </a:rPr>
              <a:t>Multiply numerators and denominators.</a:t>
            </a:r>
          </a:p>
          <a:p>
            <a:pPr marL="514350" indent="-514350">
              <a:buAutoNum type="arabicPeriod"/>
            </a:pPr>
            <a:r>
              <a:rPr lang="en-GB" sz="3200" dirty="0" smtClean="0">
                <a:latin typeface="Calibri"/>
                <a:cs typeface="Calibri"/>
              </a:rPr>
              <a:t>If necessary cancel down and change to a mixed number.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0357" y="1975932"/>
                <a:ext cx="1512168" cy="96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>
                    <a:solidFill>
                      <a:prstClr val="white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white"/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357" y="1975932"/>
                <a:ext cx="1512168" cy="961545"/>
              </a:xfrm>
              <a:prstGeom prst="rect">
                <a:avLst/>
              </a:prstGeom>
              <a:blipFill rotWithShape="1">
                <a:blip r:embed="rId7"/>
                <a:stretch>
                  <a:fillRect l="-14516" t="-1266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7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2502" y="275210"/>
                <a:ext cx="8136904" cy="964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</a:rPr>
                  <a:t> ÷</a:t>
                </a:r>
                <a:r>
                  <a:rPr lang="en-GB" sz="4000" dirty="0" smtClean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sz="48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2" y="275210"/>
                <a:ext cx="8136904" cy="964623"/>
              </a:xfrm>
              <a:prstGeom prst="rect">
                <a:avLst/>
              </a:prstGeom>
              <a:blipFill rotWithShape="1">
                <a:blip r:embed="rId2"/>
                <a:stretch>
                  <a:fillRect t="-633" b="-10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95965" y="273259"/>
                <a:ext cx="447843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965" y="273259"/>
                <a:ext cx="447843" cy="9628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35696" y="301729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=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88522" y="273259"/>
                <a:ext cx="684076" cy="955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3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522" y="273259"/>
                <a:ext cx="684076" cy="9550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61843" y="302905"/>
                <a:ext cx="532517" cy="95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000" b="0" i="0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843" y="302905"/>
                <a:ext cx="532517" cy="9566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05727" y="392907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÷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947" y="46513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/>
                <a:cs typeface="Calibri"/>
              </a:rPr>
              <a:t>×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39169" y="265436"/>
                <a:ext cx="1119896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69" y="265436"/>
                <a:ext cx="1119896" cy="962828"/>
              </a:xfrm>
              <a:prstGeom prst="rect">
                <a:avLst/>
              </a:prstGeom>
              <a:blipFill rotWithShape="1">
                <a:blip r:embed="rId6"/>
                <a:stretch>
                  <a:fillRect l="-19022" t="-637" b="-11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03713" y="235832"/>
                <a:ext cx="1512168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>
                    <a:solidFill>
                      <a:prstClr val="white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white"/>
                        </a:solidFill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713" y="235832"/>
                <a:ext cx="1512168" cy="962828"/>
              </a:xfrm>
              <a:prstGeom prst="rect">
                <a:avLst/>
              </a:prstGeom>
              <a:blipFill rotWithShape="1">
                <a:blip r:embed="rId7"/>
                <a:stretch>
                  <a:fillRect l="-14516" t="-633" b="-10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04" y="1441295"/>
                <a:ext cx="1399742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i="1" dirty="0">
                    <a:solidFill>
                      <a:prstClr val="white"/>
                    </a:solidFill>
                  </a:rPr>
                  <a:t> </a:t>
                </a:r>
                <a:r>
                  <a:rPr lang="en-GB" sz="4000" i="1" dirty="0" smtClean="0">
                    <a:solidFill>
                      <a:prstClr val="white"/>
                    </a:solidFill>
                  </a:rPr>
                  <a:t>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4000" i="1" dirty="0">
                  <a:solidFill>
                    <a:prstClr val="white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4" y="1441295"/>
                <a:ext cx="1399742" cy="966675"/>
              </a:xfrm>
              <a:prstGeom prst="rect">
                <a:avLst/>
              </a:prstGeom>
              <a:blipFill rotWithShape="1">
                <a:blip r:embed="rId8"/>
                <a:stretch>
                  <a:fillRect t="-629" b="-10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504" y="2636912"/>
                <a:ext cx="1399742" cy="965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i="1" dirty="0">
                    <a:solidFill>
                      <a:prstClr val="white"/>
                    </a:solidFill>
                  </a:rPr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4" y="2636912"/>
                <a:ext cx="1399742" cy="965714"/>
              </a:xfrm>
              <a:prstGeom prst="rect">
                <a:avLst/>
              </a:prstGeom>
              <a:blipFill rotWithShape="1">
                <a:blip r:embed="rId9"/>
                <a:stretch>
                  <a:fillRect t="-1266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3504" y="3953424"/>
                <a:ext cx="1399742" cy="97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000" i="1" dirty="0">
                    <a:solidFill>
                      <a:prstClr val="white"/>
                    </a:solidFill>
                  </a:rPr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4" y="3953424"/>
                <a:ext cx="1399742" cy="975460"/>
              </a:xfrm>
              <a:prstGeom prst="rect">
                <a:avLst/>
              </a:prstGeom>
              <a:blipFill rotWithShape="1"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68597" y="5301208"/>
                <a:ext cx="1399742" cy="963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000" i="1" dirty="0">
                    <a:solidFill>
                      <a:prstClr val="white"/>
                    </a:solidFill>
                  </a:rPr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97" y="5301208"/>
                <a:ext cx="1399742" cy="963534"/>
              </a:xfrm>
              <a:prstGeom prst="rect">
                <a:avLst/>
              </a:prstGeom>
              <a:blipFill rotWithShape="1">
                <a:blip r:embed="rId11"/>
                <a:stretch>
                  <a:fillRect t="-1266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835696" y="1491029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dirty="0">
                <a:solidFill>
                  <a:prstClr val="white"/>
                </a:solidFill>
              </a:rPr>
              <a:t>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3350" y="2766306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dirty="0">
                <a:solidFill>
                  <a:prstClr val="white"/>
                </a:solidFill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53945" y="4006109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dirty="0">
                <a:solidFill>
                  <a:prstClr val="white"/>
                </a:solidFill>
              </a:rPr>
              <a:t>=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93408" y="5430602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dirty="0">
                <a:solidFill>
                  <a:prstClr val="white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60984" y="1441295"/>
                <a:ext cx="482824" cy="958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3000" i="1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3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984" y="1441295"/>
                <a:ext cx="482824" cy="95801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395965" y="3953424"/>
                <a:ext cx="532518" cy="96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965" y="3953424"/>
                <a:ext cx="532518" cy="96904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387087" y="2652470"/>
                <a:ext cx="532518" cy="95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087" y="2652470"/>
                <a:ext cx="532518" cy="95667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407934" y="5238555"/>
                <a:ext cx="532518" cy="958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934" y="5238555"/>
                <a:ext cx="532518" cy="95801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952880" y="543060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/>
                <a:cs typeface="Calibri"/>
              </a:rPr>
              <a:t>×</a:t>
            </a:r>
            <a:endParaRPr lang="en-GB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920672" y="405826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/>
                <a:cs typeface="Calibri"/>
              </a:rPr>
              <a:t>×</a:t>
            </a:r>
            <a:endParaRPr lang="en-GB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2916876" y="2827861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/>
                <a:cs typeface="Calibri"/>
              </a:rPr>
              <a:t>×</a:t>
            </a:r>
            <a:endParaRPr lang="en-GB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2867051" y="161119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/>
                <a:cs typeface="Calibri"/>
              </a:rPr>
              <a:t>×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136976" y="1448284"/>
                <a:ext cx="720080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3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3000" i="1" dirty="0">
                  <a:solidFill>
                    <a:prstClr val="white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976" y="1448284"/>
                <a:ext cx="720080" cy="95968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2807144" y="276630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÷</a:t>
            </a:r>
            <a:endParaRPr lang="en-GB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2860840" y="4006109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÷</a:t>
            </a:r>
            <a:endParaRPr lang="en-GB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2856457" y="532493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÷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287784" y="2660494"/>
                <a:ext cx="532518" cy="959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784" y="2660494"/>
                <a:ext cx="532518" cy="95968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319876" y="3950090"/>
                <a:ext cx="532518" cy="959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76" y="3950090"/>
                <a:ext cx="532518" cy="95968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315072" y="5239902"/>
                <a:ext cx="532518" cy="95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072" y="5239902"/>
                <a:ext cx="532518" cy="95667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47497" y="1448284"/>
                <a:ext cx="1512168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>
                    <a:solidFill>
                      <a:prstClr val="white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white"/>
                        </a:solidFill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97" y="1448284"/>
                <a:ext cx="1512168" cy="965392"/>
              </a:xfrm>
              <a:prstGeom prst="rect">
                <a:avLst/>
              </a:prstGeom>
              <a:blipFill rotWithShape="1">
                <a:blip r:embed="rId20"/>
                <a:stretch>
                  <a:fillRect l="-14113" t="-1266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30620" y="2723549"/>
                <a:ext cx="15121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>
                    <a:solidFill>
                      <a:prstClr val="white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GB" sz="4000" i="1" dirty="0">
                        <a:solidFill>
                          <a:prstClr val="white"/>
                        </a:solidFill>
                        <a:latin typeface="Cambria Math"/>
                      </a:rPr>
                      <m:t>6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620" y="2723549"/>
                <a:ext cx="1512168" cy="707886"/>
              </a:xfrm>
              <a:prstGeom prst="rect">
                <a:avLst/>
              </a:prstGeom>
              <a:blipFill rotWithShape="1">
                <a:blip r:embed="rId21"/>
                <a:stretch>
                  <a:fillRect l="-14516" t="-16379" b="-35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2207" y="3888205"/>
                <a:ext cx="1512168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>
                    <a:solidFill>
                      <a:prstClr val="white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white"/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207" y="3888205"/>
                <a:ext cx="1512168" cy="965392"/>
              </a:xfrm>
              <a:prstGeom prst="rect">
                <a:avLst/>
              </a:prstGeom>
              <a:blipFill rotWithShape="1">
                <a:blip r:embed="rId22"/>
                <a:stretch>
                  <a:fillRect l="-14113" t="-1266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752293" y="2630321"/>
                <a:ext cx="1218603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4000" dirty="0" smtClean="0">
                    <a:solidFill>
                      <a:prstClr val="white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sz="4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93" y="2630321"/>
                <a:ext cx="1218603" cy="966675"/>
              </a:xfrm>
              <a:prstGeom prst="rect">
                <a:avLst/>
              </a:prstGeom>
              <a:blipFill rotWithShape="1">
                <a:blip r:embed="rId23"/>
                <a:stretch>
                  <a:fillRect l="-18090" t="-629" b="-10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771804" y="3920478"/>
                <a:ext cx="1218603" cy="97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4000" dirty="0" smtClean="0">
                    <a:solidFill>
                      <a:prstClr val="white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sz="4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804" y="3920478"/>
                <a:ext cx="1218603" cy="975460"/>
              </a:xfrm>
              <a:prstGeom prst="rect">
                <a:avLst/>
              </a:prstGeom>
              <a:blipFill rotWithShape="1">
                <a:blip r:embed="rId24"/>
                <a:stretch>
                  <a:fillRect l="-1800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771804" y="5293419"/>
                <a:ext cx="1002197" cy="966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4000" dirty="0" smtClean="0">
                    <a:solidFill>
                      <a:prstClr val="white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GB" sz="4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804" y="5293419"/>
                <a:ext cx="1002197" cy="966098"/>
              </a:xfrm>
              <a:prstGeom prst="rect">
                <a:avLst/>
              </a:prstGeom>
              <a:blipFill rotWithShape="1">
                <a:blip r:embed="rId25"/>
                <a:stretch>
                  <a:fillRect l="-21951" t="-629" b="-10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732593" y="1420247"/>
                <a:ext cx="1218603" cy="971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4000" dirty="0" smtClean="0">
                    <a:solidFill>
                      <a:prstClr val="white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en-GB" sz="4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593" y="1420247"/>
                <a:ext cx="1218603" cy="971613"/>
              </a:xfrm>
              <a:prstGeom prst="rect">
                <a:avLst/>
              </a:prstGeom>
              <a:blipFill rotWithShape="1">
                <a:blip r:embed="rId26"/>
                <a:stretch>
                  <a:fillRect l="-17500" b="-10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258861" y="1445110"/>
                <a:ext cx="532518" cy="966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861" y="1445110"/>
                <a:ext cx="532518" cy="966034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273546" y="2626295"/>
                <a:ext cx="532518" cy="95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546" y="2626295"/>
                <a:ext cx="532518" cy="95667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310278" y="3943720"/>
                <a:ext cx="532518" cy="95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278" y="3943720"/>
                <a:ext cx="532518" cy="95667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321195" y="5244653"/>
                <a:ext cx="532518" cy="95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0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30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195" y="5244653"/>
                <a:ext cx="532518" cy="95667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2802887" y="1577119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÷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631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mph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9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8" presetClass="emph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8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8" presetClass="emph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8" presetClass="emph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1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  <p:bldP spid="10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0" grpId="1"/>
      <p:bldP spid="30" grpId="2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4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404664"/>
                <a:ext cx="8640960" cy="538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/>
                  <a:t>Dividing mixed numbers.</a:t>
                </a:r>
              </a:p>
              <a:p>
                <a:endParaRPr lang="en-GB" sz="4800" dirty="0"/>
              </a:p>
              <a:p>
                <a:r>
                  <a:rPr lang="en-GB" sz="48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 smtClean="0">
                    <a:latin typeface="Calibri"/>
                    <a:cs typeface="Calibri"/>
                  </a:rPr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endParaRPr lang="en-GB" sz="4800" dirty="0" smtClean="0"/>
              </a:p>
              <a:p>
                <a:endParaRPr lang="en-GB" sz="4800" dirty="0"/>
              </a:p>
              <a:p>
                <a:pPr marL="514350" indent="-514350">
                  <a:buAutoNum type="arabicPeriod"/>
                </a:pPr>
                <a:r>
                  <a:rPr lang="en-GB" sz="2800" dirty="0" smtClean="0"/>
                  <a:t>Change the mixed number to an improper fraction.  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 smtClean="0"/>
                  <a:t>Divide as before.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 smtClean="0"/>
                  <a:t>Cancel down and change to a mixed number if necessary.</a:t>
                </a:r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4664"/>
                <a:ext cx="8640960" cy="5388719"/>
              </a:xfrm>
              <a:prstGeom prst="rect">
                <a:avLst/>
              </a:prstGeom>
              <a:blipFill rotWithShape="1">
                <a:blip r:embed="rId2"/>
                <a:stretch>
                  <a:fillRect l="-3173" t="-2036" b="-2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16851" y="191683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=</a:t>
            </a:r>
            <a:endParaRPr lang="en-GB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1072" y="1732935"/>
                <a:ext cx="1548822" cy="1141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 smtClean="0">
                    <a:latin typeface="Calibri"/>
                    <a:cs typeface="Calibri"/>
                  </a:rPr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dirty="0" smtClean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800" b="0" i="1" dirty="0" smtClean="0"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8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072" y="1732935"/>
                <a:ext cx="1548822" cy="1141403"/>
              </a:xfrm>
              <a:prstGeom prst="rect">
                <a:avLst/>
              </a:prstGeom>
              <a:blipFill rotWithShape="1">
                <a:blip r:embed="rId3"/>
                <a:stretch>
                  <a:fillRect b="-13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23928" y="1844546"/>
                <a:ext cx="3312368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/>
                  <a:t> =</a:t>
                </a:r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40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</a:t>
                </a:r>
                <a:r>
                  <a:rPr lang="en-GB" sz="4000" dirty="0" smtClean="0"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40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844546"/>
                <a:ext cx="3312368" cy="966675"/>
              </a:xfrm>
              <a:prstGeom prst="rect">
                <a:avLst/>
              </a:prstGeom>
              <a:blipFill rotWithShape="1">
                <a:blip r:embed="rId4"/>
                <a:stretch>
                  <a:fillRect l="-1289" t="-633"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6256" y="1776390"/>
                <a:ext cx="2016224" cy="1051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/>
                  <a:t>=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/>
                      </a:rPr>
                      <m:t>4</m:t>
                    </m:r>
                    <m:f>
                      <m:fPr>
                        <m:ctrlPr>
                          <a:rPr lang="en-GB" sz="4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4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776390"/>
                <a:ext cx="2016224" cy="1051185"/>
              </a:xfrm>
              <a:prstGeom prst="rect">
                <a:avLst/>
              </a:prstGeom>
              <a:blipFill rotWithShape="1">
                <a:blip r:embed="rId5"/>
                <a:stretch>
                  <a:fillRect l="-12387" t="-1156" b="-10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7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260648"/>
                <a:ext cx="2304256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4000" b="0" i="1" smtClean="0">
                        <a:latin typeface="Cambria Math"/>
                      </a:rPr>
                      <m:t> ÷</m:t>
                    </m:r>
                  </m:oMath>
                </a14:m>
                <a:r>
                  <a:rPr lang="en-GB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40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0648"/>
                <a:ext cx="2304256" cy="964110"/>
              </a:xfrm>
              <a:prstGeom prst="rect">
                <a:avLst/>
              </a:prstGeom>
              <a:blipFill rotWithShape="1">
                <a:blip r:embed="rId2"/>
                <a:stretch>
                  <a:fillRect l="-9259" t="-1266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1529881"/>
                <a:ext cx="230425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4000" b="0" i="1" smtClean="0">
                        <a:latin typeface="Cambria Math"/>
                      </a:rPr>
                      <m:t> ÷</m:t>
                    </m:r>
                  </m:oMath>
                </a14:m>
                <a:r>
                  <a:rPr lang="en-GB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GB" sz="40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29881"/>
                <a:ext cx="2304256" cy="964623"/>
              </a:xfrm>
              <a:prstGeom prst="rect">
                <a:avLst/>
              </a:prstGeom>
              <a:blipFill rotWithShape="1">
                <a:blip r:embed="rId3"/>
                <a:stretch>
                  <a:fillRect l="-9259" t="-1266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2780928"/>
                <a:ext cx="2304256" cy="96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4000" b="0" i="1" smtClean="0">
                        <a:latin typeface="Cambria Math"/>
                      </a:rPr>
                      <m:t> ÷</m:t>
                    </m:r>
                  </m:oMath>
                </a14:m>
                <a:r>
                  <a:rPr lang="en-GB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GB" sz="40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80928"/>
                <a:ext cx="2304256" cy="966996"/>
              </a:xfrm>
              <a:prstGeom prst="rect">
                <a:avLst/>
              </a:prstGeom>
              <a:blipFill rotWithShape="1">
                <a:blip r:embed="rId4"/>
                <a:stretch>
                  <a:fillRect l="-9259" t="-629" b="-10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100" y="4149080"/>
                <a:ext cx="2850748" cy="965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4000" b="0" i="1" smtClean="0">
                        <a:latin typeface="Cambria Math"/>
                      </a:rPr>
                      <m:t> ÷</m:t>
                    </m:r>
                  </m:oMath>
                </a14:m>
                <a:r>
                  <a:rPr lang="en-GB" sz="4000" dirty="0" smtClean="0"/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GB" sz="40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00" y="4149080"/>
                <a:ext cx="2850748" cy="965905"/>
              </a:xfrm>
              <a:prstGeom prst="rect">
                <a:avLst/>
              </a:prstGeom>
              <a:blipFill rotWithShape="1">
                <a:blip r:embed="rId5"/>
                <a:stretch>
                  <a:fillRect l="-7692" t="-1266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5445224"/>
                <a:ext cx="2664296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GB" sz="4000" b="0" i="1" smtClean="0">
                        <a:latin typeface="Cambria Math"/>
                      </a:rPr>
                      <m:t> ÷</m:t>
                    </m:r>
                  </m:oMath>
                </a14:m>
                <a:r>
                  <a:rPr lang="en-GB" sz="4000" dirty="0" smtClean="0"/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40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45224"/>
                <a:ext cx="2664296" cy="966675"/>
              </a:xfrm>
              <a:prstGeom prst="rect">
                <a:avLst/>
              </a:prstGeom>
              <a:blipFill rotWithShape="1">
                <a:blip r:embed="rId6"/>
                <a:stretch>
                  <a:fillRect t="-629" b="-10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27784" y="278813"/>
                <a:ext cx="6192688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27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78813"/>
                <a:ext cx="6192688" cy="966675"/>
              </a:xfrm>
              <a:prstGeom prst="rect">
                <a:avLst/>
              </a:prstGeom>
              <a:blipFill rotWithShape="1">
                <a:blip r:embed="rId7"/>
                <a:stretch>
                  <a:fillRect b="-120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27784" y="1532620"/>
                <a:ext cx="5400600" cy="96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÷</m:t>
                    </m:r>
                    <m:f>
                      <m:fPr>
                        <m:ctrlPr>
                          <a:rPr lang="en-GB" sz="4000" i="1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=</m:t>
                    </m:r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9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63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21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3</a:t>
                </a:r>
                <a:endParaRPr lang="en-GB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532620"/>
                <a:ext cx="5400600" cy="963725"/>
              </a:xfrm>
              <a:prstGeom prst="rect">
                <a:avLst/>
              </a:prstGeom>
              <a:blipFill rotWithShape="1">
                <a:blip r:embed="rId8"/>
                <a:stretch>
                  <a:fillRect b="-10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18830" y="2775791"/>
                <a:ext cx="5409554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÷</m:t>
                    </m:r>
                    <m:f>
                      <m:fPr>
                        <m:ctrlPr>
                          <a:rPr lang="en-GB" sz="4000" i="1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=</m:t>
                    </m:r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8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56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830" y="2775791"/>
                <a:ext cx="5409554" cy="975460"/>
              </a:xfrm>
              <a:prstGeom prst="rect">
                <a:avLst/>
              </a:prstGeom>
              <a:blipFill rotWithShape="1">
                <a:blip r:embed="rId9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57356" y="5452740"/>
                <a:ext cx="5371027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÷</m:t>
                    </m:r>
                    <m:f>
                      <m:fPr>
                        <m:ctrlPr>
                          <a:rPr lang="en-GB" sz="4000" i="1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=</m:t>
                    </m:r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5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45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356" y="5452740"/>
                <a:ext cx="5371027" cy="975460"/>
              </a:xfrm>
              <a:prstGeom prst="rect">
                <a:avLst/>
              </a:prstGeom>
              <a:blipFill rotWithShape="1">
                <a:blip r:embed="rId10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843808" y="4145184"/>
                <a:ext cx="5616624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000" i="1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÷</m:t>
                    </m:r>
                    <m:f>
                      <m:fPr>
                        <m:ctrlPr>
                          <a:rPr lang="en-GB" sz="4000" i="1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=</m:t>
                    </m:r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66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21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145184"/>
                <a:ext cx="5616624" cy="965392"/>
              </a:xfrm>
              <a:prstGeom prst="rect">
                <a:avLst/>
              </a:prstGeom>
              <a:blipFill rotWithShape="1">
                <a:blip r:embed="rId11"/>
                <a:stretch>
                  <a:fillRect b="-11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16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3528" y="404664"/>
                <a:ext cx="8136904" cy="2376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 smtClean="0">
                    <a:solidFill>
                      <a:prstClr val="white"/>
                    </a:solidFill>
                  </a:rPr>
                  <a:t>Dividing fractions and whole numbers</a:t>
                </a:r>
              </a:p>
              <a:p>
                <a:endParaRPr lang="en-GB" sz="4800" dirty="0" smtClean="0">
                  <a:solidFill>
                    <a:prstClr val="white"/>
                  </a:solidFill>
                </a:endParaRPr>
              </a:p>
              <a:p>
                <a:r>
                  <a:rPr lang="en-GB" sz="4800" dirty="0">
                    <a:solidFill>
                      <a:prstClr val="white"/>
                    </a:solidFill>
                  </a:rPr>
                  <a:t>8</a:t>
                </a:r>
                <a:r>
                  <a:rPr lang="en-GB" sz="4800" dirty="0" smtClean="0">
                    <a:solidFill>
                      <a:prstClr val="white"/>
                    </a:solidFill>
                    <a:latin typeface="Calibri"/>
                    <a:cs typeface="Calibri"/>
                  </a:rPr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 smtClean="0"/>
                  <a:t> </a:t>
                </a:r>
                <a:r>
                  <a:rPr lang="en-GB" sz="4800" dirty="0" smtClean="0"/>
                  <a:t>=</a:t>
                </a:r>
                <a:endParaRPr lang="en-GB" sz="4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4664"/>
                <a:ext cx="8136904" cy="2376420"/>
              </a:xfrm>
              <a:prstGeom prst="rect">
                <a:avLst/>
              </a:prstGeom>
              <a:blipFill rotWithShape="1">
                <a:blip r:embed="rId2"/>
                <a:stretch>
                  <a:fillRect l="-3371" t="-2564" b="-3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3528" y="3140968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 smtClean="0"/>
              <a:t>Whole numbers have a denominator of 1.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Turn dividing fraction upside down and multiply numerators and denominators.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Cancel down and change to a mixed number if necessary.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5756" y="1557864"/>
                <a:ext cx="1804272" cy="113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GB" sz="4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white"/>
                    </a:solidFill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56" y="1557864"/>
                <a:ext cx="1804272" cy="11368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3908" y="1528921"/>
                <a:ext cx="1476164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>
                    <a:solidFill>
                      <a:prstClr val="white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1528921"/>
                <a:ext cx="1476164" cy="1141403"/>
              </a:xfrm>
              <a:prstGeom prst="rect">
                <a:avLst/>
              </a:prstGeom>
              <a:blipFill rotWithShape="1">
                <a:blip r:embed="rId4"/>
                <a:stretch>
                  <a:fillRect l="-18595" t="-1604" b="-11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58397" y="1510710"/>
                <a:ext cx="18002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600" b="0" i="0" smtClean="0">
                          <a:solidFill>
                            <a:prstClr val="white"/>
                          </a:solidFill>
                          <a:latin typeface="Cambria Math"/>
                        </a:rPr>
                        <m:t>13</m:t>
                      </m:r>
                      <m:f>
                        <m:fPr>
                          <m:ctrlPr>
                            <a:rPr lang="en-GB" sz="36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397" y="1510710"/>
                <a:ext cx="1800200" cy="11330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0046" y="1554409"/>
                <a:ext cx="580607" cy="1075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400" i="1" smtClean="0">
                              <a:solidFill>
                                <a:prstClr val="white"/>
                              </a:solidFill>
                              <a:latin typeface="Cambria Math"/>
                              <a:cs typeface="Calibri"/>
                            </a:rPr>
                          </m:ctrlPr>
                        </m:fPr>
                        <m:num>
                          <m:r>
                            <a:rPr lang="en-GB" sz="3400" b="0" i="1" smtClean="0">
                              <a:solidFill>
                                <a:prstClr val="white"/>
                              </a:solidFill>
                              <a:latin typeface="Cambria Math"/>
                              <a:cs typeface="Calibri"/>
                            </a:rPr>
                            <m:t>3</m:t>
                          </m:r>
                        </m:num>
                        <m:den>
                          <m:r>
                            <a:rPr lang="en-GB" sz="3400" b="0" i="1" smtClean="0">
                              <a:solidFill>
                                <a:prstClr val="white"/>
                              </a:solidFill>
                              <a:latin typeface="Cambria Math"/>
                              <a:cs typeface="Calibri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3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046" y="1554409"/>
                <a:ext cx="580607" cy="10752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49204" y="174156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alibri"/>
                <a:cs typeface="Calibri"/>
              </a:rPr>
              <a:t>×</a:t>
            </a:r>
            <a:endParaRPr lang="en-GB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91404" y="1528921"/>
                <a:ext cx="432048" cy="1120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3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3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404" y="1528921"/>
                <a:ext cx="432048" cy="11203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25990" y="1776456"/>
            <a:ext cx="55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÷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791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9" grpId="0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40020" y="1700808"/>
                <a:ext cx="1694695" cy="383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3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30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3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3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020" y="1700808"/>
                <a:ext cx="1694695" cy="38377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11560" y="476672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Can you name the parts of a fraction?</a:t>
            </a:r>
            <a:endParaRPr lang="en-GB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39752" y="2564904"/>
            <a:ext cx="11881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70114" y="4797152"/>
            <a:ext cx="11881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7664" y="1903184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?</a:t>
            </a:r>
            <a:endParaRPr lang="en-GB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4135432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?</a:t>
            </a:r>
            <a:endParaRPr lang="en-GB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06084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numerator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220744"/>
            <a:ext cx="2816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denominator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664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332656"/>
                <a:ext cx="1512168" cy="6349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6÷ </m:t>
                    </m:r>
                    <m:f>
                      <m:fPr>
                        <m:ctrlPr>
                          <a:rPr lang="en-GB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 smtClean="0"/>
                  <a:t> =</a:t>
                </a:r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</a:rPr>
                      <m:t>4</m:t>
                    </m:r>
                    <m:r>
                      <a:rPr lang="en-GB" sz="2800" i="1">
                        <a:latin typeface="Cambria Math"/>
                      </a:rPr>
                      <m:t>÷ </m:t>
                    </m:r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=</a:t>
                </a:r>
              </a:p>
              <a:p>
                <a:endParaRPr lang="en-GB" sz="2800" dirty="0" smtClean="0"/>
              </a:p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</a:rPr>
                      <m:t>7</m:t>
                    </m:r>
                    <m:r>
                      <a:rPr lang="en-GB" sz="2800" i="1">
                        <a:latin typeface="Cambria Math"/>
                      </a:rPr>
                      <m:t>÷ </m:t>
                    </m:r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=</a:t>
                </a:r>
              </a:p>
              <a:p>
                <a:endParaRPr lang="en-GB" sz="2800" dirty="0" smtClean="0"/>
              </a:p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</a:rPr>
                      <m:t>5</m:t>
                    </m:r>
                    <m:r>
                      <a:rPr lang="en-GB" sz="2800" i="1">
                        <a:latin typeface="Cambria Math"/>
                      </a:rPr>
                      <m:t>÷ </m:t>
                    </m:r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=</a:t>
                </a:r>
              </a:p>
              <a:p>
                <a:endParaRPr lang="en-GB" sz="2800" dirty="0" smtClean="0"/>
              </a:p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</a:rPr>
                      <m:t>8</m:t>
                    </m:r>
                    <m:r>
                      <a:rPr lang="en-GB" sz="2800" i="1">
                        <a:latin typeface="Cambria Math"/>
                      </a:rPr>
                      <m:t>÷ </m:t>
                    </m:r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=</a:t>
                </a:r>
              </a:p>
              <a:p>
                <a:endParaRPr lang="en-GB" sz="28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i="1">
                        <a:latin typeface="Cambria Math"/>
                      </a:rPr>
                      <m:t>÷</m:t>
                    </m:r>
                    <m:r>
                      <a:rPr lang="en-GB" sz="2800" b="0" i="1" smtClean="0">
                        <a:latin typeface="Cambria Math"/>
                      </a:rPr>
                      <m:t>6</m:t>
                    </m:r>
                  </m:oMath>
                </a14:m>
                <a:r>
                  <a:rPr lang="en-GB" sz="2800" dirty="0"/>
                  <a:t> =</a:t>
                </a:r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2656"/>
                <a:ext cx="1512168" cy="6349687"/>
              </a:xfrm>
              <a:prstGeom prst="rect">
                <a:avLst/>
              </a:prstGeom>
              <a:blipFill rotWithShape="1">
                <a:blip r:embed="rId2"/>
                <a:stretch>
                  <a:fillRect r="-4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91680" y="255519"/>
                <a:ext cx="5623437" cy="639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b="0" i="1" smtClean="0">
                        <a:solidFill>
                          <a:prstClr val="white"/>
                        </a:solidFill>
                        <a:latin typeface="Cambria Math"/>
                      </a:rPr>
                      <m:t> ÷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 ×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r>
                      <a:rPr lang="en-GB" sz="2800" b="0" i="1" smtClean="0">
                        <a:solidFill>
                          <a:prstClr val="white"/>
                        </a:solidFill>
                        <a:latin typeface="Cambria Math"/>
                      </a:rPr>
                      <m:t>9</m:t>
                    </m:r>
                  </m:oMath>
                </a14:m>
                <a:endParaRPr lang="en-GB" sz="2800" dirty="0" smtClean="0">
                  <a:solidFill>
                    <a:prstClr val="white"/>
                  </a:solidFill>
                </a:endParaRPr>
              </a:p>
              <a:p>
                <a:pPr lvl="0"/>
                <a:endParaRPr lang="en-GB" sz="3000" dirty="0">
                  <a:solidFill>
                    <a:prstClr val="white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 ÷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 ×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r>
                      <a:rPr lang="en-GB" sz="2800" b="0" i="1" smtClean="0">
                        <a:solidFill>
                          <a:prstClr val="white"/>
                        </a:solidFill>
                        <a:latin typeface="Cambria Math"/>
                      </a:rPr>
                      <m:t>10</m:t>
                    </m:r>
                  </m:oMath>
                </a14:m>
                <a:endParaRPr lang="en-GB" sz="2800" dirty="0">
                  <a:solidFill>
                    <a:prstClr val="white"/>
                  </a:solidFill>
                </a:endParaRPr>
              </a:p>
              <a:p>
                <a:pPr lvl="0"/>
                <a:endParaRPr lang="en-GB" sz="2800" dirty="0" smtClean="0">
                  <a:solidFill>
                    <a:prstClr val="white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 ÷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 ×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r>
                      <a:rPr lang="en-GB" sz="2800" b="0" i="1" smtClean="0">
                        <a:solidFill>
                          <a:prstClr val="white"/>
                        </a:solidFill>
                        <a:latin typeface="Cambria Math"/>
                      </a:rPr>
                      <m:t>8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white"/>
                  </a:solidFill>
                </a:endParaRPr>
              </a:p>
              <a:p>
                <a:pPr lvl="0"/>
                <a:endParaRPr lang="en-GB" sz="3000" dirty="0" smtClean="0">
                  <a:solidFill>
                    <a:prstClr val="white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 ÷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 ×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r>
                      <a:rPr lang="en-GB" sz="2800" b="0" i="1" smtClean="0">
                        <a:solidFill>
                          <a:prstClr val="white"/>
                        </a:solidFill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 smtClean="0">
                  <a:solidFill>
                    <a:prstClr val="white"/>
                  </a:solidFill>
                </a:endParaRPr>
              </a:p>
              <a:p>
                <a:endParaRPr lang="en-GB" sz="2800" dirty="0" smtClean="0">
                  <a:solidFill>
                    <a:prstClr val="white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 ÷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 ×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r>
                      <a:rPr lang="en-GB" sz="2800" b="0" i="1" smtClean="0">
                        <a:solidFill>
                          <a:prstClr val="white"/>
                        </a:solidFill>
                        <a:latin typeface="Cambria Math"/>
                      </a:rPr>
                      <m:t>10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white"/>
                  </a:solidFill>
                </a:endParaRPr>
              </a:p>
              <a:p>
                <a:pPr lvl="0"/>
                <a:endParaRPr lang="en-GB" sz="2800" dirty="0" smtClean="0">
                  <a:solidFill>
                    <a:prstClr val="white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 ÷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 ×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white"/>
                  </a:solidFill>
                </a:endParaRPr>
              </a:p>
              <a:p>
                <a:pPr lvl="0"/>
                <a:endParaRPr lang="en-GB" sz="24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55519"/>
                <a:ext cx="5623437" cy="63965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8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\AppData\Local\Microsoft\Windows\Temporary Internet Files\Content.IE5\SNJPV4GN\large-Girl-Face-33.3-14749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190862" cy="27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 flipH="1">
            <a:off x="611560" y="188640"/>
            <a:ext cx="6798141" cy="44326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C00000"/>
                </a:solidFill>
              </a:rPr>
              <a:t>Division always makes things smaller. If I divide up a rich, tasty chocolate cake, I always get a smaller piece than the whole cake.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 smtClean="0">
                <a:solidFill>
                  <a:srgbClr val="C00000"/>
                </a:solidFill>
              </a:rPr>
              <a:t>12 ÷ 4=3</a:t>
            </a:r>
          </a:p>
          <a:p>
            <a:r>
              <a:rPr lang="en-GB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GB" sz="2400" dirty="0" smtClean="0">
                <a:solidFill>
                  <a:srgbClr val="C00000"/>
                </a:solidFill>
              </a:rPr>
              <a:t>3 is less than 12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274985"/>
            <a:ext cx="23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Is she correct?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213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332656"/>
                <a:ext cx="8136904" cy="5132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If you divide a number by 1, </a:t>
                </a:r>
              </a:p>
              <a:p>
                <a:r>
                  <a:rPr lang="en-GB" sz="2800" dirty="0" smtClean="0"/>
                  <a:t>it does not increase or decrease.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3 ÷ 1 = 3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If you divide 1, or a number larger than 1, by a proper fraction, the answer is greater than the original number.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4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 smtClean="0"/>
                  <a:t>= 8  (8 &gt; 4)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2656"/>
                <a:ext cx="8136904" cy="5132687"/>
              </a:xfrm>
              <a:prstGeom prst="rect">
                <a:avLst/>
              </a:prstGeom>
              <a:blipFill rotWithShape="1">
                <a:blip r:embed="rId2"/>
                <a:stretch>
                  <a:fillRect l="-1573" t="-1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21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404664"/>
                <a:ext cx="7776864" cy="225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If you divide a larger fraction by a smaller</a:t>
                </a:r>
              </a:p>
              <a:p>
                <a:r>
                  <a:rPr lang="en-GB" sz="2800" dirty="0"/>
                  <a:t>o</a:t>
                </a:r>
                <a:r>
                  <a:rPr lang="en-GB" sz="2800" dirty="0" smtClean="0"/>
                  <a:t>ne, the answer will be more than 1.</a:t>
                </a:r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 smtClean="0"/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000" dirty="0" smtClean="0"/>
                  <a:t> = 6</a:t>
                </a:r>
                <a:endParaRPr lang="en-GB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4664"/>
                <a:ext cx="7776864" cy="2258375"/>
              </a:xfrm>
              <a:prstGeom prst="rect">
                <a:avLst/>
              </a:prstGeom>
              <a:blipFill rotWithShape="1">
                <a:blip r:embed="rId2"/>
                <a:stretch>
                  <a:fillRect l="-1567" t="-2695" r="-862" b="-3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edupic.net/Images/Fractions/6_8ths_circ_g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dupic.net/Images/Fractions/1_8th_circ_g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68" y="33209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3091" y="3370276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÷      </a:t>
            </a:r>
            <a:r>
              <a:rPr lang="en-GB" sz="4000" dirty="0" smtClean="0">
                <a:solidFill>
                  <a:prstClr val="white"/>
                </a:solidFill>
              </a:rPr>
              <a:t> </a:t>
            </a:r>
            <a:r>
              <a:rPr lang="en-GB" sz="4000" dirty="0">
                <a:solidFill>
                  <a:prstClr val="white"/>
                </a:solidFill>
              </a:rPr>
              <a:t>= </a:t>
            </a:r>
            <a:r>
              <a:rPr lang="en-GB" sz="4000" dirty="0" smtClean="0">
                <a:solidFill>
                  <a:prstClr val="white"/>
                </a:solidFill>
              </a:rPr>
              <a:t>6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4725144"/>
                <a:ext cx="7128792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How many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800" dirty="0" smtClean="0"/>
                  <a:t> are there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 smtClean="0"/>
                  <a:t>?   6  </a:t>
                </a:r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25144"/>
                <a:ext cx="7128792" cy="965714"/>
              </a:xfrm>
              <a:prstGeom prst="rect">
                <a:avLst/>
              </a:prstGeom>
              <a:blipFill rotWithShape="1">
                <a:blip r:embed="rId5"/>
                <a:stretch>
                  <a:fillRect l="-17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3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304397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 end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032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sort of fractions / numbers are these: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95741" y="1686710"/>
                <a:ext cx="696024" cy="1359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741" y="1686710"/>
                <a:ext cx="696024" cy="13599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24128" y="2784668"/>
                <a:ext cx="1102673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GB" sz="4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784668"/>
                <a:ext cx="1102673" cy="13644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86787" y="4293096"/>
                <a:ext cx="696024" cy="1361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87" y="4293096"/>
                <a:ext cx="696024" cy="13619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475656" y="2492896"/>
            <a:ext cx="11881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07609" y="5085184"/>
            <a:ext cx="11881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35996" y="3495968"/>
            <a:ext cx="11881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44008" y="2805154"/>
            <a:ext cx="744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0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7665" y="1831176"/>
            <a:ext cx="744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0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9618" y="4312331"/>
            <a:ext cx="744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0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971" y="1997372"/>
            <a:ext cx="260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</a:t>
            </a:r>
            <a:r>
              <a:rPr lang="en-GB" sz="2400" dirty="0" smtClean="0"/>
              <a:t>roper fraction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4604718"/>
            <a:ext cx="288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improper fraction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19872" y="2942174"/>
            <a:ext cx="268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</a:t>
            </a:r>
            <a:r>
              <a:rPr lang="en-GB" sz="2400" dirty="0" smtClean="0"/>
              <a:t>ixed number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594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5576" y="476672"/>
                <a:ext cx="6912768" cy="4895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/>
                  <a:t>Multiplying Fractions</a:t>
                </a:r>
              </a:p>
              <a:p>
                <a:endParaRPr lang="en-GB" sz="48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6600" dirty="0" smtClean="0">
                    <a:latin typeface="Calibri"/>
                    <a:cs typeface="Calibri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8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8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 smtClean="0"/>
                  <a:t>=      </a:t>
                </a:r>
              </a:p>
              <a:p>
                <a:endParaRPr lang="en-GB" sz="4800" dirty="0" smtClean="0"/>
              </a:p>
              <a:p>
                <a:pPr marL="514350" indent="-514350">
                  <a:buAutoNum type="arabicPeriod"/>
                </a:pPr>
                <a:r>
                  <a:rPr lang="en-GB" sz="3200" dirty="0" smtClean="0"/>
                  <a:t>Multiply the numerators.</a:t>
                </a:r>
              </a:p>
              <a:p>
                <a:pPr marL="514350" indent="-514350">
                  <a:buAutoNum type="arabicPeriod"/>
                </a:pPr>
                <a:r>
                  <a:rPr lang="en-GB" sz="3200" dirty="0" smtClean="0"/>
                  <a:t>Multiply the denominators.</a:t>
                </a:r>
              </a:p>
              <a:p>
                <a:pPr marL="514350" indent="-514350">
                  <a:buAutoNum type="arabicPeriod"/>
                </a:pPr>
                <a:r>
                  <a:rPr lang="en-GB" sz="3200" dirty="0" smtClean="0"/>
                  <a:t>Cancel down.</a:t>
                </a:r>
                <a:endParaRPr lang="en-GB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6672"/>
                <a:ext cx="6912768" cy="4895571"/>
              </a:xfrm>
              <a:prstGeom prst="rect">
                <a:avLst/>
              </a:prstGeom>
              <a:blipFill rotWithShape="1">
                <a:blip r:embed="rId2"/>
                <a:stretch>
                  <a:fillRect l="-4056" t="-2864" b="-1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371996" y="2511418"/>
            <a:ext cx="36004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17996" y="1926643"/>
            <a:ext cx="254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/>
              </a:rPr>
              <a:t>× 3         6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7994" y="2511662"/>
            <a:ext cx="2668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/>
              </a:rPr>
              <a:t>× 4        12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59832" y="2519922"/>
            <a:ext cx="36004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86096" y="2506687"/>
            <a:ext cx="36004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5996" y="207713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2870" y="2077139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80043" y="1927899"/>
                <a:ext cx="601447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43" y="1927899"/>
                <a:ext cx="601447" cy="11294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404664"/>
                <a:ext cx="1512168" cy="659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 smtClean="0"/>
                  <a:t>=</a:t>
                </a:r>
              </a:p>
              <a:p>
                <a:endParaRPr lang="en-GB" sz="40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  <a:endParaRPr lang="en-GB" sz="4000" dirty="0" smtClean="0"/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  <a:endParaRPr lang="en-GB" sz="4000" dirty="0" smtClean="0"/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</a:p>
              <a:p>
                <a:endParaRPr lang="en-GB" sz="400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1512168" cy="6598217"/>
              </a:xfrm>
              <a:prstGeom prst="rect">
                <a:avLst/>
              </a:prstGeom>
              <a:blipFill rotWithShape="1">
                <a:blip r:embed="rId2"/>
                <a:stretch>
                  <a:fillRect r="-137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04048" y="415318"/>
                <a:ext cx="1800200" cy="6610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 smtClean="0"/>
                  <a:t>=</a:t>
                </a:r>
              </a:p>
              <a:p>
                <a:endParaRPr lang="en-GB" sz="40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  <a:endParaRPr lang="en-GB" sz="4000" dirty="0" smtClean="0"/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  <a:endParaRPr lang="en-GB" sz="4000" dirty="0" smtClean="0"/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</a:p>
              <a:p>
                <a:endParaRPr lang="en-GB" sz="400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15318"/>
                <a:ext cx="1800200" cy="6610849"/>
              </a:xfrm>
              <a:prstGeom prst="rect">
                <a:avLst/>
              </a:prstGeom>
              <a:blipFill rotWithShape="1">
                <a:blip r:embed="rId3"/>
                <a:stretch>
                  <a:fillRect r="-7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44253" y="651030"/>
                <a:ext cx="1824156" cy="6377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4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GB" sz="4000" i="1" dirty="0" smtClean="0">
                  <a:latin typeface="Cambria Math"/>
                </a:endParaRPr>
              </a:p>
              <a:p>
                <a:endParaRPr lang="en-GB" sz="3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  <a:p>
                <a:endParaRPr lang="en-GB" sz="40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4000" i="1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 dirty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4000" dirty="0"/>
              </a:p>
              <a:p>
                <a:endParaRPr lang="en-GB" sz="4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rgbClr val="99CCFF"/>
                  </a:solidFill>
                </a:endParaRPr>
              </a:p>
              <a:p>
                <a:endParaRPr lang="en-GB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53" y="651030"/>
                <a:ext cx="1824156" cy="6377323"/>
              </a:xfrm>
              <a:prstGeom prst="rect">
                <a:avLst/>
              </a:prstGeom>
              <a:blipFill rotWithShape="1">
                <a:blip r:embed="rId4"/>
                <a:stretch>
                  <a:fillRect t="-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88224" y="652631"/>
                <a:ext cx="1728192" cy="553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  <m:r>
                          <a:rPr lang="en-GB" sz="4000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GB" sz="4000" dirty="0" smtClean="0"/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6</m:t>
                        </m:r>
                        <m:r>
                          <a:rPr lang="en-GB" sz="4000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sz="4000" dirty="0" smtClean="0"/>
              </a:p>
              <a:p>
                <a:endParaRPr lang="en-GB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3200" dirty="0" smtClean="0"/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652631"/>
                <a:ext cx="1728192" cy="5539915"/>
              </a:xfrm>
              <a:prstGeom prst="rect">
                <a:avLst/>
              </a:prstGeom>
              <a:blipFill rotWithShape="1">
                <a:blip r:embed="rId5"/>
                <a:stretch>
                  <a:fillRect t="-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9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404664"/>
                <a:ext cx="8640960" cy="538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/>
                  <a:t>Multiplying mixed numbers.</a:t>
                </a:r>
              </a:p>
              <a:p>
                <a:endParaRPr lang="en-GB" sz="4800" dirty="0"/>
              </a:p>
              <a:p>
                <a:r>
                  <a:rPr lang="en-GB" sz="48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 smtClean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endParaRPr lang="en-GB" sz="4800" dirty="0" smtClean="0"/>
              </a:p>
              <a:p>
                <a:endParaRPr lang="en-GB" sz="4800" dirty="0"/>
              </a:p>
              <a:p>
                <a:pPr marL="514350" indent="-514350">
                  <a:buAutoNum type="arabicPeriod"/>
                </a:pPr>
                <a:r>
                  <a:rPr lang="en-GB" sz="2800" dirty="0" smtClean="0"/>
                  <a:t>Change the mixed number to an improper fraction.  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 smtClean="0"/>
                  <a:t>Multiply as before.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 smtClean="0"/>
                  <a:t>Cancel down and change to mixed number if necessary.</a:t>
                </a:r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4664"/>
                <a:ext cx="8640960" cy="5388719"/>
              </a:xfrm>
              <a:prstGeom prst="rect">
                <a:avLst/>
              </a:prstGeom>
              <a:blipFill rotWithShape="1">
                <a:blip r:embed="rId2"/>
                <a:stretch>
                  <a:fillRect l="-3173" t="-2036" b="-2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16851" y="191683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=</a:t>
            </a:r>
            <a:endParaRPr lang="en-GB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1072" y="1732935"/>
                <a:ext cx="1548822" cy="1141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 smtClean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dirty="0" smtClean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800" b="0" i="1" dirty="0" smtClean="0"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8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072" y="1732935"/>
                <a:ext cx="1548822" cy="1141403"/>
              </a:xfrm>
              <a:prstGeom prst="rect">
                <a:avLst/>
              </a:prstGeom>
              <a:blipFill rotWithShape="1">
                <a:blip r:embed="rId3"/>
                <a:stretch>
                  <a:fillRect b="-13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23928" y="1844546"/>
                <a:ext cx="1584176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844546"/>
                <a:ext cx="1584176" cy="965392"/>
              </a:xfrm>
              <a:prstGeom prst="rect">
                <a:avLst/>
              </a:prstGeom>
              <a:blipFill rotWithShape="1">
                <a:blip r:embed="rId4"/>
                <a:stretch>
                  <a:fillRect l="-2692" t="-633" b="-10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0072" y="1820332"/>
                <a:ext cx="2664296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4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4400" b="0" i="1" smtClean="0">
                        <a:latin typeface="Cambria Math"/>
                      </a:rPr>
                      <m:t>=1</m:t>
                    </m:r>
                    <m:f>
                      <m:fPr>
                        <m:ctrlPr>
                          <a:rPr lang="en-GB" sz="4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820332"/>
                <a:ext cx="2664296" cy="1054006"/>
              </a:xfrm>
              <a:prstGeom prst="rect">
                <a:avLst/>
              </a:prstGeom>
              <a:blipFill rotWithShape="1">
                <a:blip r:embed="rId5"/>
                <a:stretch>
                  <a:fillRect l="-9153" t="-1156" b="-10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28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404664"/>
                <a:ext cx="2088232" cy="659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 smtClean="0"/>
              </a:p>
              <a:p>
                <a:r>
                  <a:rPr lang="en-GB" sz="4000" dirty="0" smtClean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 smtClean="0"/>
                  <a:t>=</a:t>
                </a:r>
              </a:p>
              <a:p>
                <a:endParaRPr lang="en-GB" sz="4000" dirty="0" smtClean="0"/>
              </a:p>
              <a:p>
                <a:r>
                  <a:rPr lang="en-GB" sz="4000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  <a:endParaRPr lang="en-GB" sz="4000" dirty="0" smtClean="0"/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:r>
                  <a:rPr lang="en-GB" sz="4000" dirty="0" smtClean="0">
                    <a:latin typeface="Calibri"/>
                    <a:cs typeface="Calibri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  <a:endParaRPr lang="en-GB" sz="4000" dirty="0" smtClean="0"/>
              </a:p>
              <a:p>
                <a:endParaRPr lang="en-GB" sz="4000" dirty="0"/>
              </a:p>
              <a:p>
                <a:r>
                  <a:rPr lang="en-GB" sz="4000" dirty="0" smtClean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:r>
                  <a:rPr lang="en-GB" sz="4000" dirty="0" smtClean="0">
                    <a:latin typeface="Calibri"/>
                    <a:cs typeface="Calibri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</a:p>
              <a:p>
                <a:endParaRPr lang="en-GB" sz="400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2088232" cy="6598345"/>
              </a:xfrm>
              <a:prstGeom prst="rect">
                <a:avLst/>
              </a:prstGeom>
              <a:blipFill rotWithShape="1">
                <a:blip r:embed="rId2"/>
                <a:stretch>
                  <a:fillRect l="-10526" r="-102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95736" y="404663"/>
                <a:ext cx="5184576" cy="1529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28</m:t>
                        </m:r>
                      </m:den>
                    </m:f>
                    <m:r>
                      <a:rPr lang="en-GB" sz="40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40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en-GB" sz="400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04663"/>
                <a:ext cx="5184576" cy="15297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67744" y="2108873"/>
                <a:ext cx="4680520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40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i="1" dirty="0"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000" i="1" dirty="0"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 smtClean="0"/>
                  <a:t> </a:t>
                </a:r>
                <a:r>
                  <a:rPr lang="en-GB" sz="4000" dirty="0"/>
                  <a:t>=</a:t>
                </a:r>
                <a:r>
                  <a:rPr lang="en-GB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 dirty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4000" i="1" dirty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000" dirty="0"/>
                  <a:t> 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i="1" dirty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108873"/>
                <a:ext cx="4680520" cy="965392"/>
              </a:xfrm>
              <a:prstGeom prst="rect">
                <a:avLst/>
              </a:prstGeom>
              <a:blipFill rotWithShape="1">
                <a:blip r:embed="rId4"/>
                <a:stretch>
                  <a:fillRect t="-1266"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95736" y="3611095"/>
                <a:ext cx="4752528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9</m:t>
                        </m:r>
                      </m:num>
                      <m:den>
                        <m: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GB" sz="4000" dirty="0">
                    <a:solidFill>
                      <a:prstClr val="white"/>
                    </a:solidFill>
                  </a:rPr>
                  <a:t>=</a:t>
                </a:r>
                <a:r>
                  <a:rPr lang="en-GB" sz="4000" dirty="0" smtClean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</a:rPr>
                          <m:t>27</m:t>
                        </m:r>
                      </m:num>
                      <m:den>
                        <m: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</a:rPr>
                  <a:t> 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endParaRPr lang="en-GB" sz="4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611095"/>
                <a:ext cx="4752528" cy="966675"/>
              </a:xfrm>
              <a:prstGeom prst="rect">
                <a:avLst/>
              </a:prstGeom>
              <a:blipFill rotWithShape="1">
                <a:blip r:embed="rId5"/>
                <a:stretch>
                  <a:fillRect t="-629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522427" y="5085184"/>
                <a:ext cx="5292588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7</m:t>
                        </m:r>
                      </m:num>
                      <m:den>
                        <m: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GB" sz="4000" dirty="0">
                    <a:solidFill>
                      <a:prstClr val="white"/>
                    </a:solidFill>
                  </a:rPr>
                  <a:t>=</a:t>
                </a:r>
                <a:r>
                  <a:rPr lang="en-GB" sz="4000" dirty="0" smtClean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</a:rPr>
                          <m:t>77</m:t>
                        </m:r>
                      </m:num>
                      <m:den>
                        <m: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</a:rPr>
                  <a:t> =</a:t>
                </a:r>
                <a:r>
                  <a:rPr lang="en-GB" sz="4000" dirty="0" smtClean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</a:rPr>
                  <a:t> =</a:t>
                </a:r>
                <a:r>
                  <a:rPr lang="en-GB" sz="4000" dirty="0" smtClean="0">
                    <a:solidFill>
                      <a:prstClr val="white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427" y="5085184"/>
                <a:ext cx="5292588" cy="965392"/>
              </a:xfrm>
              <a:prstGeom prst="rect">
                <a:avLst/>
              </a:prstGeom>
              <a:blipFill rotWithShape="1">
                <a:blip r:embed="rId6"/>
                <a:stretch>
                  <a:fillRect t="-1258" b="-12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57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3528" y="404664"/>
                <a:ext cx="8136904" cy="232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 smtClean="0">
                    <a:solidFill>
                      <a:prstClr val="white"/>
                    </a:solidFill>
                  </a:rPr>
                  <a:t>Multiplying fractions and whole numbers</a:t>
                </a:r>
              </a:p>
              <a:p>
                <a:endParaRPr lang="en-GB" sz="4800" dirty="0" smtClean="0">
                  <a:solidFill>
                    <a:prstClr val="white"/>
                  </a:solidFill>
                </a:endParaRPr>
              </a:p>
              <a:p>
                <a:r>
                  <a:rPr lang="en-GB" sz="4800" dirty="0" smtClean="0">
                    <a:solidFill>
                      <a:prstClr val="white"/>
                    </a:solidFill>
                  </a:rPr>
                  <a:t>12</a:t>
                </a:r>
                <a:r>
                  <a:rPr lang="en-GB" sz="4800" dirty="0" smtClean="0">
                    <a:solidFill>
                      <a:prstClr val="white"/>
                    </a:solidFill>
                    <a:latin typeface="Calibri"/>
                    <a:cs typeface="Calibri"/>
                  </a:rPr>
                  <a:t> </a:t>
                </a:r>
                <a:r>
                  <a:rPr lang="en-GB" sz="4800" dirty="0">
                    <a:solidFill>
                      <a:prstClr val="white"/>
                    </a:solidFill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 smtClean="0"/>
                  <a:t> </a:t>
                </a:r>
                <a:r>
                  <a:rPr lang="en-GB" sz="4800" dirty="0" smtClean="0"/>
                  <a:t>=</a:t>
                </a:r>
                <a:endParaRPr lang="en-GB" sz="4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4664"/>
                <a:ext cx="8136904" cy="2321598"/>
              </a:xfrm>
              <a:prstGeom prst="rect">
                <a:avLst/>
              </a:prstGeom>
              <a:blipFill rotWithShape="1">
                <a:blip r:embed="rId2"/>
                <a:stretch>
                  <a:fillRect l="-3371" t="-2625" b="-65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3528" y="314096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 smtClean="0"/>
              <a:t>Whole numbers have a denominator of 1.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Multiply numerators and denominators.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Cancel down and change to a mixed number if necessary.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9792" y="1565463"/>
                <a:ext cx="1804272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4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white"/>
                    </a:solidFill>
                  </a:rPr>
                  <a:t> </a:t>
                </a:r>
                <a:r>
                  <a:rPr lang="en-GB" sz="4800" dirty="0">
                    <a:solidFill>
                      <a:prstClr val="white"/>
                    </a:solidFill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5</m:t>
                        </m:r>
                      </m:num>
                      <m:den>
                        <m:r>
                          <a:rPr lang="en-GB" sz="48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prstClr val="white"/>
                    </a:solidFill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565463"/>
                <a:ext cx="1804272" cy="1152047"/>
              </a:xfrm>
              <a:prstGeom prst="rect">
                <a:avLst/>
              </a:prstGeom>
              <a:blipFill rotWithShape="1"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3968" y="1565463"/>
                <a:ext cx="1656184" cy="114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solidFill>
                      <a:prstClr val="white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60</m:t>
                        </m:r>
                      </m:num>
                      <m:den>
                        <m:r>
                          <a:rPr lang="en-GB" sz="4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565463"/>
                <a:ext cx="1656184" cy="1141466"/>
              </a:xfrm>
              <a:prstGeom prst="rect">
                <a:avLst/>
              </a:prstGeom>
              <a:blipFill rotWithShape="1">
                <a:blip r:embed="rId4"/>
                <a:stretch>
                  <a:fillRect l="-16974" t="-1604" b="-11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6136" y="1720697"/>
                <a:ext cx="1800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4800" i="1">
                        <a:solidFill>
                          <a:prstClr val="white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GB" sz="4800" dirty="0">
                    <a:solidFill>
                      <a:prstClr val="white"/>
                    </a:solidFill>
                  </a:rPr>
                  <a:t>10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720697"/>
                <a:ext cx="1800200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17518" r="-1695" b="-364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9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548680"/>
                <a:ext cx="1656184" cy="60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 smtClean="0"/>
                  <a:t> </a:t>
                </a:r>
                <a:r>
                  <a:rPr lang="en-GB" sz="3200" dirty="0" smtClean="0">
                    <a:latin typeface="Calibri"/>
                    <a:cs typeface="Calibri"/>
                  </a:rPr>
                  <a:t>× 6 =</a:t>
                </a:r>
              </a:p>
              <a:p>
                <a:endParaRPr lang="en-GB" sz="3200" dirty="0" smtClean="0">
                  <a:latin typeface="Calibri"/>
                  <a:cs typeface="Calibri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latin typeface="Calibri"/>
                    <a:cs typeface="Calibri"/>
                  </a:rPr>
                  <a:t>× </a:t>
                </a:r>
                <a:r>
                  <a:rPr lang="en-GB" sz="3200" dirty="0" smtClean="0">
                    <a:latin typeface="Calibri"/>
                    <a:cs typeface="Calibri"/>
                  </a:rPr>
                  <a:t>12 =</a:t>
                </a:r>
              </a:p>
              <a:p>
                <a:endParaRPr lang="en-GB" sz="3200" dirty="0"/>
              </a:p>
              <a:p>
                <a:r>
                  <a:rPr lang="en-GB" sz="3200" dirty="0" smtClean="0"/>
                  <a:t>5 </a:t>
                </a:r>
                <a:r>
                  <a:rPr lang="en-GB" sz="3200" dirty="0">
                    <a:solidFill>
                      <a:prstClr val="white"/>
                    </a:solidFill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 smtClean="0">
                    <a:latin typeface="Calibri"/>
                    <a:cs typeface="Calibri"/>
                  </a:rPr>
                  <a:t> =</a:t>
                </a:r>
              </a:p>
              <a:p>
                <a:endParaRPr lang="en-GB" sz="3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latin typeface="Calibri"/>
                    <a:cs typeface="Calibri"/>
                  </a:rPr>
                  <a:t>× </a:t>
                </a:r>
                <a:r>
                  <a:rPr lang="en-GB" sz="3200" dirty="0" smtClean="0">
                    <a:latin typeface="Calibri"/>
                    <a:cs typeface="Calibri"/>
                  </a:rPr>
                  <a:t>4 =</a:t>
                </a:r>
              </a:p>
              <a:p>
                <a:endParaRPr lang="en-GB" sz="3200" dirty="0"/>
              </a:p>
              <a:p>
                <a:r>
                  <a:rPr lang="en-GB" sz="3200" dirty="0" smtClean="0"/>
                  <a:t>7 </a:t>
                </a:r>
                <a:r>
                  <a:rPr lang="en-GB" sz="3200" dirty="0" smtClean="0">
                    <a:solidFill>
                      <a:prstClr val="white"/>
                    </a:solidFill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  <a:r>
                  <a:rPr lang="en-GB" sz="3200" dirty="0" smtClean="0">
                    <a:latin typeface="Calibri"/>
                    <a:cs typeface="Calibri"/>
                  </a:rPr>
                  <a:t>=</a:t>
                </a:r>
                <a:endParaRPr lang="en-GB" sz="3200" dirty="0"/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48680"/>
                <a:ext cx="1656184" cy="6048066"/>
              </a:xfrm>
              <a:prstGeom prst="rect">
                <a:avLst/>
              </a:prstGeom>
              <a:blipFill rotWithShape="1">
                <a:blip r:embed="rId2"/>
                <a:stretch>
                  <a:fillRect l="-9594" r="-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584" y="415950"/>
                <a:ext cx="5184576" cy="635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 ×</m:t>
                      </m:r>
                      <m:f>
                        <m:f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=4</m:t>
                      </m:r>
                      <m:f>
                        <m:f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200" dirty="0" smtClean="0"/>
              </a:p>
              <a:p>
                <a:endParaRPr lang="en-GB" sz="1400" dirty="0" smtClean="0"/>
              </a:p>
              <a:p>
                <a:endParaRPr lang="en-GB" sz="1400" dirty="0"/>
              </a:p>
              <a:p>
                <a:r>
                  <a:rPr lang="en-GB" sz="3200" dirty="0" smtClean="0"/>
                  <a:t> 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 ×</m:t>
                    </m:r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84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=10</m:t>
                    </m:r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GB" sz="3200" i="1" dirty="0">
                  <a:latin typeface="Cambria Math"/>
                </a:endParaRPr>
              </a:p>
              <a:p>
                <a:endParaRPr lang="en-GB" sz="1400" dirty="0" smtClean="0"/>
              </a:p>
              <a:p>
                <a:endParaRPr lang="en-GB" sz="1400" dirty="0"/>
              </a:p>
              <a:p>
                <a:r>
                  <a:rPr lang="en-GB" sz="3200" dirty="0" smtClean="0"/>
                  <a:t> 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 ×</m:t>
                    </m:r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1</m:t>
                        </m:r>
                        <m:r>
                          <a:rPr lang="en-GB" sz="3200" b="0" i="1" smtClean="0"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=1</m:t>
                    </m:r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GB" sz="3200" dirty="0" smtClean="0"/>
              </a:p>
              <a:p>
                <a:endParaRPr lang="en-GB" sz="2000" dirty="0" smtClean="0"/>
              </a:p>
              <a:p>
                <a:endParaRPr lang="en-GB" sz="1400" dirty="0"/>
              </a:p>
              <a:p>
                <a:r>
                  <a:rPr lang="en-GB" sz="3200" dirty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 ×</m:t>
                    </m:r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</m:t>
                    </m:r>
                    <m:r>
                      <a:rPr lang="en-GB" sz="3200" b="0" i="1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GB" sz="3200" dirty="0"/>
              </a:p>
              <a:p>
                <a:endParaRPr lang="en-GB" sz="1400" dirty="0" smtClean="0"/>
              </a:p>
              <a:p>
                <a:endParaRPr lang="en-GB" sz="1600" dirty="0"/>
              </a:p>
              <a:p>
                <a:r>
                  <a:rPr lang="en-GB" sz="3200" dirty="0"/>
                  <a:t> 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 ×</m:t>
                    </m:r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1</m:t>
                        </m:r>
                        <m:r>
                          <a:rPr lang="en-GB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</m:t>
                    </m:r>
                    <m:r>
                      <a:rPr lang="en-GB" sz="3200" b="0" i="1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GB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3200" dirty="0"/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5950"/>
                <a:ext cx="5184576" cy="63551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5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1382</TotalTime>
  <Words>1898</Words>
  <Application>Microsoft Office PowerPoint</Application>
  <PresentationFormat>On-screen Show (4:3)</PresentationFormat>
  <Paragraphs>302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Winter</vt:lpstr>
      <vt:lpstr>Multiplying and Dividing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Peter</cp:lastModifiedBy>
  <cp:revision>92</cp:revision>
  <dcterms:created xsi:type="dcterms:W3CDTF">2016-02-16T10:23:04Z</dcterms:created>
  <dcterms:modified xsi:type="dcterms:W3CDTF">2016-02-29T19:22:12Z</dcterms:modified>
</cp:coreProperties>
</file>