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4" r:id="rId5"/>
    <p:sldId id="265" r:id="rId6"/>
    <p:sldId id="267" r:id="rId7"/>
    <p:sldId id="260" r:id="rId8"/>
    <p:sldId id="261" r:id="rId9"/>
    <p:sldId id="263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49" autoAdjust="0"/>
    <p:restoredTop sz="94660"/>
  </p:normalViewPr>
  <p:slideViewPr>
    <p:cSldViewPr snapToGrid="0">
      <p:cViewPr varScale="1">
        <p:scale>
          <a:sx n="72" d="100"/>
          <a:sy n="72" d="100"/>
        </p:scale>
        <p:origin x="7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FA99-B968-49C7-8346-42CD70B9138A}" type="datetimeFigureOut">
              <a:rPr lang="en-GB" smtClean="0"/>
              <a:t>20/09/2017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79F6-1610-4208-A00B-40AF0114AC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8488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FA99-B968-49C7-8346-42CD70B9138A}" type="datetimeFigureOut">
              <a:rPr lang="en-GB" smtClean="0"/>
              <a:t>20/09/2017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79F6-1610-4208-A00B-40AF0114AC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186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FA99-B968-49C7-8346-42CD70B9138A}" type="datetimeFigureOut">
              <a:rPr lang="en-GB" smtClean="0"/>
              <a:t>20/09/2017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79F6-1610-4208-A00B-40AF0114AC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94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FA99-B968-49C7-8346-42CD70B9138A}" type="datetimeFigureOut">
              <a:rPr lang="en-GB" smtClean="0"/>
              <a:t>20/09/2017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79F6-1610-4208-A00B-40AF0114AC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65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FA99-B968-49C7-8346-42CD70B9138A}" type="datetimeFigureOut">
              <a:rPr lang="en-GB" smtClean="0"/>
              <a:t>20/09/2017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79F6-1610-4208-A00B-40AF0114AC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23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FA99-B968-49C7-8346-42CD70B9138A}" type="datetimeFigureOut">
              <a:rPr lang="en-GB" smtClean="0"/>
              <a:t>20/09/2017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79F6-1610-4208-A00B-40AF0114AC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591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FA99-B968-49C7-8346-42CD70B9138A}" type="datetimeFigureOut">
              <a:rPr lang="en-GB" smtClean="0"/>
              <a:t>20/09/2017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79F6-1610-4208-A00B-40AF0114AC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6908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FA99-B968-49C7-8346-42CD70B9138A}" type="datetimeFigureOut">
              <a:rPr lang="en-GB" smtClean="0"/>
              <a:t>20/09/2017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79F6-1610-4208-A00B-40AF0114AC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513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FA99-B968-49C7-8346-42CD70B9138A}" type="datetimeFigureOut">
              <a:rPr lang="en-GB" smtClean="0"/>
              <a:t>20/09/2017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79F6-1610-4208-A00B-40AF0114AC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8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FA99-B968-49C7-8346-42CD70B9138A}" type="datetimeFigureOut">
              <a:rPr lang="en-GB" smtClean="0"/>
              <a:t>20/09/2017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79F6-1610-4208-A00B-40AF0114AC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5933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FA99-B968-49C7-8346-42CD70B9138A}" type="datetimeFigureOut">
              <a:rPr lang="en-GB" smtClean="0"/>
              <a:t>20/09/2017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79F6-1610-4208-A00B-40AF0114AC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198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AFA99-B968-49C7-8346-42CD70B9138A}" type="datetimeFigureOut">
              <a:rPr lang="en-GB" smtClean="0"/>
              <a:t>20/09/2017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779F6-1610-4208-A00B-40AF0114AC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658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1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1.png"/><Relationship Id="rId4" Type="http://schemas.openxmlformats.org/officeDocument/2006/relationships/image" Target="../media/image19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1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0.png"/><Relationship Id="rId4" Type="http://schemas.openxmlformats.org/officeDocument/2006/relationships/image" Target="../media/image20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66053" y="145775"/>
            <a:ext cx="56321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u="sng" dirty="0">
                <a:latin typeface="AR BLANCA" panose="02000000000000000000" pitchFamily="2" charset="0"/>
              </a:rPr>
              <a:t>Multiplying Fractions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3096" y="1444487"/>
            <a:ext cx="60429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AR BLANCA" panose="02000000000000000000" pitchFamily="2" charset="0"/>
              </a:rPr>
              <a:t>What is half of a third?</a:t>
            </a:r>
          </a:p>
          <a:p>
            <a:r>
              <a:rPr lang="en-GB" sz="3200" dirty="0">
                <a:latin typeface="AR BLANCA" panose="02000000000000000000" pitchFamily="2" charset="0"/>
              </a:rPr>
              <a:t>What does it mean?</a:t>
            </a:r>
          </a:p>
          <a:p>
            <a:r>
              <a:rPr lang="en-GB" sz="3200" dirty="0">
                <a:latin typeface="AR BLANCA" panose="02000000000000000000" pitchFamily="2" charset="0"/>
              </a:rPr>
              <a:t>Let’s show it diagrammatically. </a:t>
            </a:r>
          </a:p>
        </p:txBody>
      </p:sp>
      <p:sp>
        <p:nvSpPr>
          <p:cNvPr id="6" name="Rectangle 5"/>
          <p:cNvSpPr/>
          <p:nvPr/>
        </p:nvSpPr>
        <p:spPr>
          <a:xfrm>
            <a:off x="1245704" y="3511826"/>
            <a:ext cx="821635" cy="755374"/>
          </a:xfrm>
          <a:prstGeom prst="rect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245704" y="4267200"/>
            <a:ext cx="821635" cy="75537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245704" y="5022574"/>
            <a:ext cx="821635" cy="75537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Arrow Connector 9"/>
          <p:cNvCxnSpPr>
            <a:cxnSpLocks/>
          </p:cNvCxnSpPr>
          <p:nvPr/>
        </p:nvCxnSpPr>
        <p:spPr>
          <a:xfrm flipH="1">
            <a:off x="2213114" y="3889513"/>
            <a:ext cx="755373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107636" y="3629313"/>
                <a:ext cx="181139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7636" y="3629313"/>
                <a:ext cx="181139" cy="5203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3829879" y="3629313"/>
            <a:ext cx="3578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Now, half this third…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144580" y="3511826"/>
            <a:ext cx="821635" cy="755374"/>
          </a:xfrm>
          <a:prstGeom prst="rect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8144580" y="4267200"/>
            <a:ext cx="821635" cy="75537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8144580" y="5022574"/>
            <a:ext cx="821635" cy="75537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Connector 17"/>
          <p:cNvCxnSpPr>
            <a:stCxn id="14" idx="0"/>
            <a:endCxn id="16" idx="2"/>
          </p:cNvCxnSpPr>
          <p:nvPr/>
        </p:nvCxnSpPr>
        <p:spPr>
          <a:xfrm>
            <a:off x="8555398" y="3511826"/>
            <a:ext cx="0" cy="226612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144580" y="3508513"/>
            <a:ext cx="410818" cy="76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0" name="Connector: Elbow 29"/>
          <p:cNvCxnSpPr>
            <a:cxnSpLocks/>
          </p:cNvCxnSpPr>
          <p:nvPr/>
        </p:nvCxnSpPr>
        <p:spPr>
          <a:xfrm rot="5400000">
            <a:off x="8320174" y="2841334"/>
            <a:ext cx="576464" cy="514596"/>
          </a:xfrm>
          <a:prstGeom prst="bentConnector3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239560" y="1883485"/>
            <a:ext cx="38097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The shaded blue part is half of a third, which 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1150071" y="1862706"/>
                <a:ext cx="585333" cy="9017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0071" y="1862706"/>
                <a:ext cx="585333" cy="90178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006310" y="1299948"/>
                <a:ext cx="1898073" cy="786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GB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GB" sz="24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sz="24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6310" y="1299948"/>
                <a:ext cx="1898073" cy="7861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5053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6" grpId="0" animBg="1"/>
      <p:bldP spid="7" grpId="0" animBg="1"/>
      <p:bldP spid="8" grpId="0" animBg="1"/>
      <p:bldP spid="12" grpId="0"/>
      <p:bldP spid="13" grpId="0"/>
      <p:bldP spid="14" grpId="0" animBg="1"/>
      <p:bldP spid="15" grpId="0" animBg="1"/>
      <p:bldP spid="16" grpId="0" animBg="1"/>
      <p:bldP spid="21" grpId="0" animBg="1"/>
      <p:bldP spid="31" grpId="0"/>
      <p:bldP spid="32" grpId="0"/>
      <p:bldP spid="3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57200" y="167435"/>
            <a:ext cx="1943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u="sng" dirty="0">
                <a:solidFill>
                  <a:schemeClr val="accent1">
                    <a:lumMod val="75000"/>
                  </a:schemeClr>
                </a:solidFill>
              </a:rPr>
              <a:t>Plenary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752210"/>
            <a:ext cx="533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The answer is this diagram:</a:t>
            </a:r>
          </a:p>
          <a:p>
            <a:r>
              <a:rPr lang="en-GB" sz="3200" dirty="0"/>
              <a:t> </a:t>
            </a: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306" y="2000298"/>
            <a:ext cx="11632176" cy="110347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1259050" y="3103770"/>
                <a:ext cx="593432" cy="7936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59050" y="3103770"/>
                <a:ext cx="593432" cy="79367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5276710" y="4624484"/>
                <a:ext cx="1680682" cy="9754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4000" dirty="0">
                    <a:solidFill>
                      <a:schemeClr val="accent1">
                        <a:lumMod val="75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0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0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40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4000" dirty="0">
                    <a:solidFill>
                      <a:schemeClr val="accent1">
                        <a:lumMod val="75000"/>
                      </a:schemeClr>
                    </a:solidFill>
                  </a:rPr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0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0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40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4000" dirty="0">
                    <a:solidFill>
                      <a:schemeClr val="accent1">
                        <a:lumMod val="75000"/>
                      </a:schemeClr>
                    </a:solidFill>
                  </a:rPr>
                  <a:t> =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6710" y="4624484"/>
                <a:ext cx="1680682" cy="975460"/>
              </a:xfrm>
              <a:prstGeom prst="rect">
                <a:avLst/>
              </a:prstGeom>
              <a:blipFill>
                <a:blip r:embed="rId4"/>
                <a:stretch>
                  <a:fillRect r="-4364" b="-131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457200" y="3682462"/>
            <a:ext cx="915141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dirty="0"/>
              <a:t>What is the question? Can you work it out?</a:t>
            </a:r>
          </a:p>
        </p:txBody>
      </p:sp>
    </p:spTree>
    <p:extLst>
      <p:ext uri="{BB962C8B-B14F-4D97-AF65-F5344CB8AC3E}">
        <p14:creationId xmlns:p14="http://schemas.microsoft.com/office/powerpoint/2010/main" val="1921970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3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145775"/>
            <a:ext cx="62152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u="sng" dirty="0">
                <a:latin typeface="AR BLANCA" panose="02000000000000000000" pitchFamily="2" charset="0"/>
              </a:rPr>
              <a:t>Now try this yourself. </a:t>
            </a:r>
          </a:p>
          <a:p>
            <a:r>
              <a:rPr lang="en-GB" sz="3600" u="sng" dirty="0">
                <a:latin typeface="AR BLANCA" panose="02000000000000000000" pitchFamily="2" charset="0"/>
              </a:rPr>
              <a:t>Remember to draw the diagram.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8673" y="2089109"/>
            <a:ext cx="60429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70C0"/>
                </a:solidFill>
                <a:latin typeface="AR BLANCA" panose="02000000000000000000" pitchFamily="2" charset="0"/>
              </a:rPr>
              <a:t>What is half of two thirds?</a:t>
            </a:r>
            <a:r>
              <a:rPr lang="en-GB" sz="3200" dirty="0">
                <a:latin typeface="AR BLANCA" panose="02000000000000000000" pitchFamily="2" charset="0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1245704" y="3511826"/>
            <a:ext cx="821635" cy="755374"/>
          </a:xfrm>
          <a:prstGeom prst="rect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245704" y="4267200"/>
            <a:ext cx="821635" cy="755374"/>
          </a:xfrm>
          <a:prstGeom prst="rect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245704" y="5022574"/>
            <a:ext cx="821635" cy="75537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966257" y="3835435"/>
                <a:ext cx="280526" cy="8094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6257" y="3835435"/>
                <a:ext cx="280526" cy="80945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3743739" y="3978551"/>
            <a:ext cx="3990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Now, half this two thirds…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144580" y="3511826"/>
            <a:ext cx="821635" cy="755374"/>
          </a:xfrm>
          <a:prstGeom prst="rect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8144580" y="4267200"/>
            <a:ext cx="821635" cy="755374"/>
          </a:xfrm>
          <a:prstGeom prst="rect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8144580" y="5022574"/>
            <a:ext cx="821635" cy="75537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Connector 17"/>
          <p:cNvCxnSpPr>
            <a:stCxn id="14" idx="0"/>
            <a:endCxn id="16" idx="2"/>
          </p:cNvCxnSpPr>
          <p:nvPr/>
        </p:nvCxnSpPr>
        <p:spPr>
          <a:xfrm>
            <a:off x="8555398" y="3511826"/>
            <a:ext cx="0" cy="226612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145698" y="3505200"/>
            <a:ext cx="410818" cy="7620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0" name="Connector: Elbow 29"/>
          <p:cNvCxnSpPr/>
          <p:nvPr/>
        </p:nvCxnSpPr>
        <p:spPr>
          <a:xfrm rot="5400000">
            <a:off x="8210863" y="2781674"/>
            <a:ext cx="745435" cy="464946"/>
          </a:xfrm>
          <a:prstGeom prst="bentConnector3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8320429" y="1786689"/>
            <a:ext cx="29841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This is half of two thirds, which  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1232277" y="1849609"/>
                <a:ext cx="410818" cy="7918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32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32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3200" dirty="0">
                    <a:solidFill>
                      <a:schemeClr val="accent1"/>
                    </a:solidFill>
                  </a:rPr>
                  <a:t> </a:t>
                </a:r>
                <a:endParaRPr lang="en-GB" sz="3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32277" y="1849609"/>
                <a:ext cx="410818" cy="7918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ight Brace 1"/>
          <p:cNvSpPr/>
          <p:nvPr/>
        </p:nvSpPr>
        <p:spPr>
          <a:xfrm>
            <a:off x="2332383" y="3505200"/>
            <a:ext cx="318052" cy="1517374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8146817" y="4263232"/>
            <a:ext cx="410818" cy="7620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394694" y="1989124"/>
                <a:ext cx="1913942" cy="7042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2800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800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𝑜𝑓</m:t>
                    </m:r>
                    <m:r>
                      <a:rPr lang="en-GB" sz="2800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GB" sz="28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8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2800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8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4694" y="1989124"/>
                <a:ext cx="1913942" cy="70429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4167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6" grpId="0" animBg="1"/>
      <p:bldP spid="7" grpId="0" animBg="1"/>
      <p:bldP spid="8" grpId="0" animBg="1"/>
      <p:bldP spid="12" grpId="0"/>
      <p:bldP spid="13" grpId="0"/>
      <p:bldP spid="14" grpId="0" animBg="1"/>
      <p:bldP spid="15" grpId="0" animBg="1"/>
      <p:bldP spid="16" grpId="0" animBg="1"/>
      <p:bldP spid="21" grpId="0" animBg="1"/>
      <p:bldP spid="31" grpId="0"/>
      <p:bldP spid="32" grpId="0"/>
      <p:bldP spid="2" grpId="0" animBg="1"/>
      <p:bldP spid="19" grpId="0" animBg="1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145775"/>
            <a:ext cx="47972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u="sng" dirty="0">
                <a:latin typeface="AR BLANCA" panose="02000000000000000000" pitchFamily="2" charset="0"/>
              </a:rPr>
              <a:t>Try this one. </a:t>
            </a:r>
          </a:p>
          <a:p>
            <a:r>
              <a:rPr lang="en-GB" sz="2800" u="sng" dirty="0">
                <a:latin typeface="AR BLANCA" panose="02000000000000000000" pitchFamily="2" charset="0"/>
              </a:rPr>
              <a:t>Remember to draw the diagram.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1509301"/>
            <a:ext cx="60429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70C0"/>
                </a:solidFill>
                <a:latin typeface="AR BLANCA" panose="02000000000000000000" pitchFamily="2" charset="0"/>
              </a:rPr>
              <a:t>What is half of four thirds?</a:t>
            </a:r>
            <a:r>
              <a:rPr lang="en-GB" sz="3200" dirty="0">
                <a:latin typeface="AR BLANCA" panose="02000000000000000000" pitchFamily="2" charset="0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1959646" y="2546382"/>
            <a:ext cx="821635" cy="755374"/>
          </a:xfrm>
          <a:prstGeom prst="rect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959646" y="3301756"/>
            <a:ext cx="821635" cy="75537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959646" y="4057130"/>
            <a:ext cx="821635" cy="75537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488864" y="5016532"/>
                <a:ext cx="238847" cy="6924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8864" y="5016532"/>
                <a:ext cx="238847" cy="6924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3021496" y="3978551"/>
            <a:ext cx="46261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Now, half this four thirds…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103819" y="273921"/>
            <a:ext cx="33416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The blue shaded part is half of four thirds.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539408" y="1509301"/>
                <a:ext cx="2659039" cy="7033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2800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800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𝑜𝑓</m:t>
                    </m:r>
                    <m:r>
                      <a:rPr lang="en-GB" sz="2800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GB" sz="28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8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2800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8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9408" y="1509301"/>
                <a:ext cx="2659039" cy="7033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/>
          <p:cNvSpPr/>
          <p:nvPr/>
        </p:nvSpPr>
        <p:spPr>
          <a:xfrm>
            <a:off x="980100" y="2546382"/>
            <a:ext cx="821635" cy="755374"/>
          </a:xfrm>
          <a:prstGeom prst="rect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980100" y="3301756"/>
            <a:ext cx="821635" cy="755374"/>
          </a:xfrm>
          <a:prstGeom prst="rect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980100" y="4057130"/>
            <a:ext cx="821635" cy="755374"/>
          </a:xfrm>
          <a:prstGeom prst="rect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408814" y="5016532"/>
                <a:ext cx="1192695" cy="7037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800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800" dirty="0"/>
                  <a:t> =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8814" y="5016532"/>
                <a:ext cx="1192695" cy="703782"/>
              </a:xfrm>
              <a:prstGeom prst="rect">
                <a:avLst/>
              </a:prstGeom>
              <a:blipFill>
                <a:blip r:embed="rId4"/>
                <a:stretch>
                  <a:fillRect r="-8163" b="-12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/>
          <p:cNvSpPr/>
          <p:nvPr/>
        </p:nvSpPr>
        <p:spPr>
          <a:xfrm>
            <a:off x="9932580" y="2539756"/>
            <a:ext cx="821635" cy="755374"/>
          </a:xfrm>
          <a:prstGeom prst="rect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9932580" y="3295130"/>
            <a:ext cx="821635" cy="75537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9932580" y="4050504"/>
            <a:ext cx="821635" cy="75537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8953034" y="2539756"/>
            <a:ext cx="821635" cy="755374"/>
          </a:xfrm>
          <a:prstGeom prst="rect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8953034" y="3295130"/>
            <a:ext cx="821635" cy="755374"/>
          </a:xfrm>
          <a:prstGeom prst="rect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8953034" y="4050504"/>
            <a:ext cx="821635" cy="755374"/>
          </a:xfrm>
          <a:prstGeom prst="rect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Connector 9"/>
          <p:cNvCxnSpPr>
            <a:stCxn id="28" idx="0"/>
            <a:endCxn id="33" idx="2"/>
          </p:cNvCxnSpPr>
          <p:nvPr/>
        </p:nvCxnSpPr>
        <p:spPr>
          <a:xfrm>
            <a:off x="9363852" y="2539756"/>
            <a:ext cx="0" cy="226612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10324635" y="2546382"/>
            <a:ext cx="0" cy="226612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9932580" y="2539756"/>
            <a:ext cx="392055" cy="7620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8962415" y="2549415"/>
            <a:ext cx="392055" cy="7620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971796" y="3317984"/>
            <a:ext cx="392055" cy="737162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8962416" y="4074986"/>
            <a:ext cx="392055" cy="740176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9401817" y="1736734"/>
                <a:ext cx="1845636" cy="71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GB" sz="28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GB" sz="2800" b="1" dirty="0">
                    <a:solidFill>
                      <a:schemeClr val="accent1"/>
                    </a:solidFill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28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GB" sz="2800" b="1" dirty="0">
                    <a:solidFill>
                      <a:schemeClr val="accent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GB" sz="28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GB" sz="2800" b="1" dirty="0">
                    <a:solidFill>
                      <a:schemeClr val="accent1"/>
                    </a:solidFill>
                  </a:rPr>
                  <a:t>  </a:t>
                </a: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1817" y="1736734"/>
                <a:ext cx="1845636" cy="714683"/>
              </a:xfrm>
              <a:prstGeom prst="rect">
                <a:avLst/>
              </a:prstGeom>
              <a:blipFill>
                <a:blip r:embed="rId5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7647623" y="5077267"/>
                <a:ext cx="4295856" cy="16851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What is the answer?</a:t>
                </a:r>
              </a:p>
              <a:p>
                <a:pPr algn="ctr"/>
                <a:r>
                  <a:rPr lang="en-GB" sz="2800" dirty="0"/>
                  <a:t>The answer is not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3600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3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</m:e>
                    </m:box>
                  </m:oMath>
                </a14:m>
                <a:endParaRPr lang="en-GB" sz="3600" dirty="0"/>
              </a:p>
              <a:p>
                <a:pPr algn="ctr"/>
                <a:r>
                  <a:rPr lang="en-GB" sz="3600" dirty="0">
                    <a:solidFill>
                      <a:schemeClr val="accent1"/>
                    </a:solidFill>
                  </a:rPr>
                  <a:t>Why not?</a:t>
                </a: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7623" y="5077267"/>
                <a:ext cx="4295856" cy="1685141"/>
              </a:xfrm>
              <a:prstGeom prst="rect">
                <a:avLst/>
              </a:prstGeom>
              <a:blipFill>
                <a:blip r:embed="rId6"/>
                <a:stretch>
                  <a:fillRect t="-3623" b="-130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6675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6" grpId="0" animBg="1"/>
      <p:bldP spid="7" grpId="0" animBg="1"/>
      <p:bldP spid="8" grpId="0" animBg="1"/>
      <p:bldP spid="12" grpId="0"/>
      <p:bldP spid="13" grpId="0"/>
      <p:bldP spid="31" grpId="0"/>
      <p:bldP spid="20" grpId="0"/>
      <p:bldP spid="22" grpId="0" animBg="1"/>
      <p:bldP spid="23" grpId="0" animBg="1"/>
      <p:bldP spid="24" grpId="0" animBg="1"/>
      <p:bldP spid="3" grpId="0"/>
      <p:bldP spid="25" grpId="0" animBg="1"/>
      <p:bldP spid="26" grpId="0" animBg="1"/>
      <p:bldP spid="27" grpId="0" animBg="1"/>
      <p:bldP spid="28" grpId="0" animBg="1"/>
      <p:bldP spid="29" grpId="0" animBg="1"/>
      <p:bldP spid="33" grpId="0" animBg="1"/>
      <p:bldP spid="11" grpId="0" animBg="1"/>
      <p:bldP spid="35" grpId="0" animBg="1"/>
      <p:bldP spid="36" grpId="0" animBg="1"/>
      <p:bldP spid="37" grpId="0" animBg="1"/>
      <p:bldP spid="39" grpId="0"/>
      <p:bldP spid="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145775"/>
            <a:ext cx="4320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u="sng" dirty="0">
                <a:latin typeface="AR BLANCA" panose="02000000000000000000" pitchFamily="2" charset="0"/>
              </a:rPr>
              <a:t>Here’s another to try: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73287" y="832385"/>
            <a:ext cx="61225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70C0"/>
                </a:solidFill>
                <a:latin typeface="AR BLANCA" panose="02000000000000000000" pitchFamily="2" charset="0"/>
              </a:rPr>
              <a:t>What is two thirds of two fifths?</a:t>
            </a:r>
            <a:r>
              <a:rPr lang="en-GB" sz="3200" dirty="0">
                <a:latin typeface="AR BLANCA" panose="02000000000000000000" pitchFamily="2" charset="0"/>
              </a:rPr>
              <a:t> Show it diagrammatically.</a:t>
            </a:r>
          </a:p>
        </p:txBody>
      </p:sp>
      <p:sp>
        <p:nvSpPr>
          <p:cNvPr id="6" name="Rectangle 5"/>
          <p:cNvSpPr/>
          <p:nvPr/>
        </p:nvSpPr>
        <p:spPr>
          <a:xfrm>
            <a:off x="1245704" y="3511826"/>
            <a:ext cx="821635" cy="755374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245704" y="4267200"/>
            <a:ext cx="821635" cy="75537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245704" y="5022574"/>
            <a:ext cx="821635" cy="75537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285182" y="3835435"/>
                <a:ext cx="280525" cy="8094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5182" y="3835435"/>
                <a:ext cx="280525" cy="80945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2565707" y="5191246"/>
            <a:ext cx="56520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Now, split each part into thirds then shade in two thirds of those parts…</a:t>
            </a:r>
          </a:p>
        </p:txBody>
      </p:sp>
      <p:cxnSp>
        <p:nvCxnSpPr>
          <p:cNvPr id="30" name="Connector: Elbow 29"/>
          <p:cNvCxnSpPr>
            <a:cxnSpLocks/>
          </p:cNvCxnSpPr>
          <p:nvPr/>
        </p:nvCxnSpPr>
        <p:spPr>
          <a:xfrm rot="5400000">
            <a:off x="1294092" y="2239298"/>
            <a:ext cx="598613" cy="298756"/>
          </a:xfrm>
          <a:prstGeom prst="bentConnector3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088362" y="2697484"/>
            <a:ext cx="36967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The blue shaded part is two thirds of two fifths.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9767224" y="792106"/>
                <a:ext cx="2716557" cy="7033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8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2800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800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𝑜𝑓</m:t>
                    </m:r>
                    <m:r>
                      <a:rPr lang="en-GB" sz="2800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GB" sz="28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8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sz="2800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67224" y="792106"/>
                <a:ext cx="2716557" cy="7033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/>
          <p:cNvSpPr/>
          <p:nvPr/>
        </p:nvSpPr>
        <p:spPr>
          <a:xfrm>
            <a:off x="1245704" y="5777948"/>
            <a:ext cx="821635" cy="75537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1245704" y="2733653"/>
            <a:ext cx="821635" cy="755374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7330130" y="2574372"/>
            <a:ext cx="20656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That is </a:t>
            </a:r>
          </a:p>
          <a:p>
            <a:pPr algn="ctr"/>
            <a:r>
              <a:rPr lang="en-GB" sz="2400" b="1" dirty="0">
                <a:solidFill>
                  <a:schemeClr val="accent1"/>
                </a:solidFill>
              </a:rPr>
              <a:t>4 out of 15 </a:t>
            </a:r>
          </a:p>
          <a:p>
            <a:pPr algn="ctr"/>
            <a:r>
              <a:rPr lang="en-GB" sz="2400" dirty="0">
                <a:solidFill>
                  <a:schemeClr val="accent1"/>
                </a:solidFill>
              </a:rPr>
              <a:t>parts.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251130" y="2745052"/>
            <a:ext cx="267102" cy="755374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6" name="Rectangle 45"/>
          <p:cNvSpPr/>
          <p:nvPr/>
        </p:nvSpPr>
        <p:spPr>
          <a:xfrm>
            <a:off x="1493822" y="2733653"/>
            <a:ext cx="267102" cy="755374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7" name="Rectangle 46"/>
          <p:cNvSpPr/>
          <p:nvPr/>
        </p:nvSpPr>
        <p:spPr>
          <a:xfrm>
            <a:off x="1251130" y="3511826"/>
            <a:ext cx="267102" cy="755374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1493822" y="3517526"/>
            <a:ext cx="267102" cy="755374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2" name="Straight Connector 31"/>
          <p:cNvCxnSpPr>
            <a:cxnSpLocks/>
          </p:cNvCxnSpPr>
          <p:nvPr/>
        </p:nvCxnSpPr>
        <p:spPr>
          <a:xfrm>
            <a:off x="1511769" y="2720608"/>
            <a:ext cx="0" cy="379966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1769281" y="2745052"/>
            <a:ext cx="0" cy="379966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or: Elbow 14"/>
          <p:cNvCxnSpPr>
            <a:cxnSpLocks/>
          </p:cNvCxnSpPr>
          <p:nvPr/>
        </p:nvCxnSpPr>
        <p:spPr>
          <a:xfrm>
            <a:off x="1742078" y="2114917"/>
            <a:ext cx="1346284" cy="1081112"/>
          </a:xfrm>
          <a:prstGeom prst="bentConnector3">
            <a:avLst>
              <a:gd name="adj1" fmla="val 50000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6785114" y="3196029"/>
            <a:ext cx="54501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8807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6" grpId="0" animBg="1"/>
      <p:bldP spid="7" grpId="0" animBg="1"/>
      <p:bldP spid="8" grpId="0" animBg="1"/>
      <p:bldP spid="12" grpId="0"/>
      <p:bldP spid="13" grpId="0"/>
      <p:bldP spid="31" grpId="0"/>
      <p:bldP spid="20" grpId="0"/>
      <p:bldP spid="22" grpId="0" animBg="1"/>
      <p:bldP spid="23" grpId="0" animBg="1"/>
      <p:bldP spid="36" grpId="0"/>
      <p:bldP spid="45" grpId="0" animBg="1"/>
      <p:bldP spid="46" grpId="0" animBg="1"/>
      <p:bldP spid="47" grpId="0" animBg="1"/>
      <p:bldP spid="4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7543" y="302351"/>
            <a:ext cx="4246162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u="sng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Independent activity: </a:t>
            </a:r>
          </a:p>
          <a:p>
            <a:r>
              <a:rPr lang="en-GB" sz="2400" u="sng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Use diagrams to answer these: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084969" y="1194903"/>
                <a:ext cx="1879600" cy="49278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1)</a:t>
                </a:r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400" dirty="0"/>
                  <a:t>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=</a:t>
                </a:r>
                <a:endParaRPr lang="en-GB" sz="2400" b="1" dirty="0"/>
              </a:p>
              <a:p>
                <a:endParaRPr lang="en-GB" sz="2400" dirty="0"/>
              </a:p>
              <a:p>
                <a:r>
                  <a:rPr lang="en-GB" sz="24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2)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400" dirty="0"/>
                  <a:t>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=</a:t>
                </a:r>
                <a:endParaRPr lang="en-GB" sz="2400" b="1" dirty="0"/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r>
                  <a:rPr lang="en-GB" sz="2400" i="1" dirty="0">
                    <a:latin typeface="Cambria Math" panose="02040503050406030204" pitchFamily="18" charset="0"/>
                  </a:rPr>
                  <a:t>3)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400" dirty="0"/>
                  <a:t>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GB" sz="2400" dirty="0"/>
                  <a:t> =</a:t>
                </a:r>
                <a:endParaRPr lang="en-GB" sz="2400" b="1" dirty="0"/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r>
                  <a:rPr lang="en-GB" sz="2400" i="1" dirty="0">
                    <a:latin typeface="Cambria Math" panose="02040503050406030204" pitchFamily="18" charset="0"/>
                  </a:rPr>
                  <a:t>4)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400" dirty="0"/>
                  <a:t> =</a:t>
                </a:r>
                <a:endParaRPr lang="en-GB" sz="2400" b="1" dirty="0"/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r>
                  <a:rPr lang="en-GB" sz="2400" i="1" dirty="0">
                    <a:latin typeface="Cambria Math" panose="02040503050406030204" pitchFamily="18" charset="0"/>
                  </a:rPr>
                  <a:t>5)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400" dirty="0"/>
                  <a:t>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400" dirty="0"/>
                  <a:t> =</a:t>
                </a:r>
                <a:endParaRPr lang="en-GB" sz="2400" b="1" dirty="0"/>
              </a:p>
              <a:p>
                <a:pPr marL="457200" indent="-457200">
                  <a:buFontTx/>
                  <a:buAutoNum type="arabicParenR"/>
                </a:pPr>
                <a:endParaRPr lang="en-GB" sz="2400" dirty="0"/>
              </a:p>
              <a:p>
                <a:pPr marL="457200" indent="-457200">
                  <a:buAutoNum type="arabicParenR"/>
                </a:pPr>
                <a:endParaRPr lang="en-GB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4969" y="1194903"/>
                <a:ext cx="1879600" cy="4927824"/>
              </a:xfrm>
              <a:prstGeom prst="rect">
                <a:avLst/>
              </a:prstGeom>
              <a:blipFill>
                <a:blip r:embed="rId2"/>
                <a:stretch>
                  <a:fillRect l="-4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98695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7543" y="302351"/>
            <a:ext cx="16161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u="sng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Solutions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55160" y="1061279"/>
                <a:ext cx="1879600" cy="49278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1)</a:t>
                </a:r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400" dirty="0"/>
                  <a:t>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GB" sz="24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endParaRPr lang="en-GB" sz="2400" b="1" dirty="0"/>
              </a:p>
              <a:p>
                <a:endParaRPr lang="en-GB" sz="2400" dirty="0"/>
              </a:p>
              <a:p>
                <a:r>
                  <a:rPr lang="en-GB" sz="24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2)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400" dirty="0"/>
                  <a:t>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GB" sz="24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</m:den>
                    </m:f>
                  </m:oMath>
                </a14:m>
                <a:endParaRPr lang="en-GB" sz="2400" b="1" dirty="0"/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r>
                  <a:rPr lang="en-GB" sz="2400" i="1" dirty="0">
                    <a:latin typeface="Cambria Math" panose="02040503050406030204" pitchFamily="18" charset="0"/>
                  </a:rPr>
                  <a:t>3)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400" dirty="0"/>
                  <a:t>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GB" sz="24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𝟑𝟔</m:t>
                        </m:r>
                      </m:den>
                    </m:f>
                  </m:oMath>
                </a14:m>
                <a:endParaRPr lang="en-GB" sz="2400" b="1" dirty="0"/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r>
                  <a:rPr lang="en-GB" sz="2400" i="1" dirty="0">
                    <a:latin typeface="Cambria Math" panose="02040503050406030204" pitchFamily="18" charset="0"/>
                  </a:rPr>
                  <a:t>4)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num>
                      <m:den>
                        <m:r>
                          <a:rPr lang="en-GB" sz="24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GB" sz="24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</m:oMath>
                </a14:m>
                <a:endParaRPr lang="en-GB" sz="2400" b="1" dirty="0"/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r>
                  <a:rPr lang="en-GB" sz="2400" i="1" dirty="0">
                    <a:latin typeface="Cambria Math" panose="02040503050406030204" pitchFamily="18" charset="0"/>
                  </a:rPr>
                  <a:t>5)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400" dirty="0"/>
                  <a:t>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en-GB" sz="24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𝟏𝟔</m:t>
                        </m:r>
                      </m:den>
                    </m:f>
                  </m:oMath>
                </a14:m>
                <a:endParaRPr lang="en-GB" sz="2400" b="1" dirty="0"/>
              </a:p>
              <a:p>
                <a:pPr marL="457200" indent="-457200">
                  <a:buFontTx/>
                  <a:buAutoNum type="arabicParenR"/>
                </a:pPr>
                <a:endParaRPr lang="en-GB" sz="2400" dirty="0"/>
              </a:p>
              <a:p>
                <a:pPr marL="457200" indent="-457200">
                  <a:buAutoNum type="arabicParenR"/>
                </a:pPr>
                <a:endParaRPr lang="en-GB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160" y="1061279"/>
                <a:ext cx="1879600" cy="4927824"/>
              </a:xfrm>
              <a:prstGeom prst="rect">
                <a:avLst/>
              </a:prstGeom>
              <a:blipFill>
                <a:blip r:embed="rId2"/>
                <a:stretch>
                  <a:fillRect l="-48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 descr="Image result for blank fraction wall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13" t="69998" r="6437" b="23195"/>
          <a:stretch/>
        </p:blipFill>
        <p:spPr bwMode="auto">
          <a:xfrm>
            <a:off x="2789375" y="1175509"/>
            <a:ext cx="4943475" cy="5048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Rectangle 1"/>
          <p:cNvSpPr/>
          <p:nvPr/>
        </p:nvSpPr>
        <p:spPr>
          <a:xfrm>
            <a:off x="3348823" y="1230946"/>
            <a:ext cx="463827" cy="408125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315712" y="1230946"/>
            <a:ext cx="463827" cy="408125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5268778" y="1230946"/>
            <a:ext cx="463827" cy="408125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>
            <a:cxnSpLocks/>
          </p:cNvCxnSpPr>
          <p:nvPr/>
        </p:nvCxnSpPr>
        <p:spPr>
          <a:xfrm>
            <a:off x="6228522" y="1223858"/>
            <a:ext cx="0" cy="4081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/>
        </p:nvCxnSpPr>
        <p:spPr>
          <a:xfrm>
            <a:off x="7202557" y="1227169"/>
            <a:ext cx="0" cy="40481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Image result for blank fraction wall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13" t="69998" r="6437" b="23195"/>
          <a:stretch/>
        </p:blipFill>
        <p:spPr bwMode="auto">
          <a:xfrm>
            <a:off x="2789375" y="2109787"/>
            <a:ext cx="4943475" cy="5048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3472070" y="2171388"/>
            <a:ext cx="318052" cy="394874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4448556" y="2174700"/>
            <a:ext cx="318052" cy="408126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2824801" y="2174700"/>
            <a:ext cx="318052" cy="40812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3801287" y="2171388"/>
            <a:ext cx="318052" cy="39487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5095825" y="2171388"/>
            <a:ext cx="318052" cy="40812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6069496" y="2171388"/>
            <a:ext cx="318052" cy="40812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7032160" y="2171388"/>
            <a:ext cx="318052" cy="39487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3" name="Picture 22" descr="Image result for blank fraction wall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77" t="48678" r="6935" b="44644"/>
          <a:stretch/>
        </p:blipFill>
        <p:spPr bwMode="auto">
          <a:xfrm>
            <a:off x="2824801" y="3029891"/>
            <a:ext cx="5365042" cy="4953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7" name="Rectangle 26"/>
          <p:cNvSpPr/>
          <p:nvPr/>
        </p:nvSpPr>
        <p:spPr>
          <a:xfrm>
            <a:off x="7142633" y="3083020"/>
            <a:ext cx="141598" cy="40242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2990452" y="3076330"/>
            <a:ext cx="141598" cy="402422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3142852" y="3078324"/>
            <a:ext cx="141598" cy="40242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6713002" y="3092871"/>
            <a:ext cx="121736" cy="3781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3575492" y="3075264"/>
            <a:ext cx="141598" cy="402422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3729745" y="3080157"/>
            <a:ext cx="141598" cy="40242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7302742" y="3092871"/>
            <a:ext cx="121986" cy="3781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4204493" y="3083020"/>
            <a:ext cx="141598" cy="40242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4355197" y="3083020"/>
            <a:ext cx="132021" cy="38797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6560801" y="3087053"/>
            <a:ext cx="141598" cy="40242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4791386" y="3083020"/>
            <a:ext cx="141598" cy="40242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4943786" y="3085014"/>
            <a:ext cx="141598" cy="40242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5960152" y="3083020"/>
            <a:ext cx="141598" cy="40242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6114405" y="3075264"/>
            <a:ext cx="141598" cy="40242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5359094" y="3087078"/>
            <a:ext cx="141598" cy="40242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5511494" y="3083020"/>
            <a:ext cx="141598" cy="40242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7743754" y="3092871"/>
            <a:ext cx="126852" cy="38362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7869037" y="3092870"/>
            <a:ext cx="155279" cy="3781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7" name="Picture 46" descr="Image result for blank fraction wall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78" t="56126" r="7101" b="37452"/>
          <a:stretch/>
        </p:blipFill>
        <p:spPr bwMode="auto">
          <a:xfrm>
            <a:off x="2736884" y="3929071"/>
            <a:ext cx="9092491" cy="68453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8" name="Rectangle 47"/>
          <p:cNvSpPr/>
          <p:nvPr/>
        </p:nvSpPr>
        <p:spPr>
          <a:xfrm>
            <a:off x="2757316" y="3968309"/>
            <a:ext cx="281857" cy="58660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4619676" y="3964169"/>
            <a:ext cx="281857" cy="58660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3050233" y="3978036"/>
            <a:ext cx="281857" cy="58660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5211168" y="3962057"/>
            <a:ext cx="281857" cy="58660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3963762" y="3962057"/>
            <a:ext cx="331266" cy="58660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6115074" y="3978034"/>
            <a:ext cx="281857" cy="563739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6689209" y="3962057"/>
            <a:ext cx="281857" cy="58660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7588079" y="3962766"/>
            <a:ext cx="281857" cy="58660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8188422" y="3967328"/>
            <a:ext cx="281857" cy="58660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9114893" y="3962766"/>
            <a:ext cx="281857" cy="58660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9702218" y="3962057"/>
            <a:ext cx="281857" cy="5781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10615746" y="3962766"/>
            <a:ext cx="281857" cy="58660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11203071" y="3962057"/>
            <a:ext cx="281857" cy="5781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/>
          <p:cNvSpPr/>
          <p:nvPr/>
        </p:nvSpPr>
        <p:spPr>
          <a:xfrm>
            <a:off x="3343255" y="3962057"/>
            <a:ext cx="281857" cy="58660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4311105" y="3978035"/>
            <a:ext cx="281857" cy="562161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5775681" y="3962057"/>
            <a:ext cx="321167" cy="58660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7302742" y="3978133"/>
            <a:ext cx="281857" cy="58660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/>
          <p:cNvSpPr/>
          <p:nvPr/>
        </p:nvSpPr>
        <p:spPr>
          <a:xfrm>
            <a:off x="8797919" y="3962057"/>
            <a:ext cx="291013" cy="58660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7" name="Picture 66" descr="Image result for blank fraction wall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3" t="20165" r="6768" b="73542"/>
          <a:stretch/>
        </p:blipFill>
        <p:spPr bwMode="auto">
          <a:xfrm>
            <a:off x="2736884" y="4898638"/>
            <a:ext cx="7758838" cy="87529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8" name="Rectangle 67"/>
          <p:cNvSpPr/>
          <p:nvPr/>
        </p:nvSpPr>
        <p:spPr>
          <a:xfrm>
            <a:off x="2784836" y="4969673"/>
            <a:ext cx="459649" cy="733219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3242245" y="4965867"/>
            <a:ext cx="459649" cy="733219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/>
          <p:cNvSpPr/>
          <p:nvPr/>
        </p:nvSpPr>
        <p:spPr>
          <a:xfrm>
            <a:off x="3719177" y="4965866"/>
            <a:ext cx="459649" cy="733219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Rectangle 70"/>
          <p:cNvSpPr/>
          <p:nvPr/>
        </p:nvSpPr>
        <p:spPr>
          <a:xfrm>
            <a:off x="4703159" y="4977215"/>
            <a:ext cx="459649" cy="733219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/>
          <p:cNvSpPr/>
          <p:nvPr/>
        </p:nvSpPr>
        <p:spPr>
          <a:xfrm>
            <a:off x="5209638" y="4993752"/>
            <a:ext cx="459649" cy="725981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5685452" y="4975830"/>
            <a:ext cx="459649" cy="733219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73"/>
          <p:cNvSpPr/>
          <p:nvPr/>
        </p:nvSpPr>
        <p:spPr>
          <a:xfrm>
            <a:off x="6635317" y="4986514"/>
            <a:ext cx="459649" cy="733219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/>
          <p:cNvSpPr/>
          <p:nvPr/>
        </p:nvSpPr>
        <p:spPr>
          <a:xfrm>
            <a:off x="7094966" y="4980822"/>
            <a:ext cx="459649" cy="733219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Rectangle 75"/>
          <p:cNvSpPr/>
          <p:nvPr/>
        </p:nvSpPr>
        <p:spPr>
          <a:xfrm>
            <a:off x="7585182" y="4965866"/>
            <a:ext cx="459649" cy="733219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Rectangle 76"/>
          <p:cNvSpPr/>
          <p:nvPr/>
        </p:nvSpPr>
        <p:spPr>
          <a:xfrm>
            <a:off x="8550236" y="4975830"/>
            <a:ext cx="459649" cy="733219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ectangle 78"/>
          <p:cNvSpPr/>
          <p:nvPr/>
        </p:nvSpPr>
        <p:spPr>
          <a:xfrm>
            <a:off x="9524426" y="4986514"/>
            <a:ext cx="459649" cy="733219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6078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86860" y="1982338"/>
            <a:ext cx="73010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AR BLANCA" panose="02000000000000000000" pitchFamily="2" charset="0"/>
              </a:rPr>
              <a:t>What is the rule for multiplying fractions?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170" y="5075504"/>
                <a:ext cx="4538142" cy="7918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2 </m:t>
                        </m:r>
                      </m:den>
                    </m:f>
                    <m:r>
                      <m:rPr>
                        <m:nor/>
                      </m:rPr>
                      <a:rPr lang="en-GB" sz="3200" dirty="0"/>
                      <m:t> </m:t>
                    </m:r>
                    <m:r>
                      <m:rPr>
                        <m:nor/>
                      </m:rPr>
                      <a:rPr lang="en-GB" sz="3200" b="0" i="0" dirty="0" smtClean="0"/>
                      <m:t>of</m:t>
                    </m:r>
                    <m:r>
                      <m:rPr>
                        <m:nor/>
                      </m:rPr>
                      <a:rPr lang="en-GB" sz="3200" dirty="0"/>
                      <m:t> </m:t>
                    </m:r>
                    <m:f>
                      <m:f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2 </m:t>
                        </m:r>
                      </m:den>
                    </m:f>
                  </m:oMath>
                </a14:m>
                <a:r>
                  <a:rPr lang="en-GB" sz="3200" dirty="0">
                    <a:solidFill>
                      <a:schemeClr val="tx1"/>
                    </a:solidFill>
                  </a:rPr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3200" dirty="0">
                    <a:solidFill>
                      <a:schemeClr val="tx1"/>
                    </a:solidFill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GB" sz="3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3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GB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2</m:t>
                        </m:r>
                      </m:num>
                      <m:den>
                        <m:r>
                          <a:rPr lang="en-GB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2 </m:t>
                        </m:r>
                        <m:r>
                          <m:rPr>
                            <m:sty m:val="p"/>
                          </m:rPr>
                          <a:rPr lang="en-GB" sz="3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GB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3</m:t>
                        </m:r>
                      </m:den>
                    </m:f>
                  </m:oMath>
                </a14:m>
                <a:r>
                  <a:rPr lang="en-GB" sz="3200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32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70" y="5075504"/>
                <a:ext cx="4538142" cy="791820"/>
              </a:xfrm>
              <a:prstGeom prst="rect">
                <a:avLst/>
              </a:prstGeom>
              <a:blipFill>
                <a:blip r:embed="rId2"/>
                <a:stretch>
                  <a:fillRect b="-131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1503088" y="4527243"/>
            <a:ext cx="18445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numerator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59735" y="6117315"/>
            <a:ext cx="21427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denominator</a:t>
            </a:r>
          </a:p>
        </p:txBody>
      </p:sp>
      <p:cxnSp>
        <p:nvCxnSpPr>
          <p:cNvPr id="10" name="Straight Arrow Connector 9"/>
          <p:cNvCxnSpPr>
            <a:cxnSpLocks/>
          </p:cNvCxnSpPr>
          <p:nvPr/>
        </p:nvCxnSpPr>
        <p:spPr>
          <a:xfrm flipH="1">
            <a:off x="1195860" y="4996771"/>
            <a:ext cx="810954" cy="26161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cxnSpLocks/>
          </p:cNvCxnSpPr>
          <p:nvPr/>
        </p:nvCxnSpPr>
        <p:spPr>
          <a:xfrm flipH="1">
            <a:off x="295358" y="4874064"/>
            <a:ext cx="1207730" cy="348059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cxnSpLocks/>
          </p:cNvCxnSpPr>
          <p:nvPr/>
        </p:nvCxnSpPr>
        <p:spPr>
          <a:xfrm flipH="1" flipV="1">
            <a:off x="196527" y="5867324"/>
            <a:ext cx="1939942" cy="380889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cxnSpLocks/>
          </p:cNvCxnSpPr>
          <p:nvPr/>
        </p:nvCxnSpPr>
        <p:spPr>
          <a:xfrm flipH="1" flipV="1">
            <a:off x="1195860" y="5836582"/>
            <a:ext cx="1441026" cy="411629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95358" y="695602"/>
            <a:ext cx="88356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70C0"/>
                </a:solidFill>
                <a:latin typeface="AR BLANCA" panose="02000000000000000000" pitchFamily="2" charset="0"/>
              </a:rPr>
              <a:t>Using the example: What is half of two thirds?</a:t>
            </a:r>
            <a:r>
              <a:rPr lang="en-GB" sz="3200" dirty="0">
                <a:latin typeface="AR BLANCA" panose="02000000000000000000" pitchFamily="2" charset="0"/>
              </a:rPr>
              <a:t>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24871" y="2054008"/>
            <a:ext cx="821635" cy="755374"/>
          </a:xfrm>
          <a:prstGeom prst="rect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924871" y="2809382"/>
            <a:ext cx="821635" cy="755374"/>
          </a:xfrm>
          <a:prstGeom prst="rect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924871" y="3564756"/>
            <a:ext cx="821635" cy="75537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3050986" y="2060634"/>
            <a:ext cx="821635" cy="75537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3050986" y="2816008"/>
            <a:ext cx="821635" cy="75537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3050986" y="3571382"/>
            <a:ext cx="821635" cy="75537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2" name="Straight Connector 21"/>
          <p:cNvCxnSpPr>
            <a:stCxn id="19" idx="0"/>
            <a:endCxn id="21" idx="2"/>
          </p:cNvCxnSpPr>
          <p:nvPr/>
        </p:nvCxnSpPr>
        <p:spPr>
          <a:xfrm>
            <a:off x="3461804" y="2060634"/>
            <a:ext cx="0" cy="226612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3050986" y="2054008"/>
            <a:ext cx="410818" cy="762000"/>
          </a:xfrm>
          <a:prstGeom prst="rect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3050986" y="2816008"/>
            <a:ext cx="410818" cy="762000"/>
          </a:xfrm>
          <a:prstGeom prst="rect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958541" y="3127327"/>
            <a:ext cx="88937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31170" y="2665599"/>
                <a:ext cx="787683" cy="8991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>
                              <a:latin typeface="Cambria Math" panose="02040503050406030204" pitchFamily="18" charset="0"/>
                            </a:rPr>
                            <m:t>2 </m:t>
                          </m:r>
                        </m:den>
                      </m:f>
                      <m:r>
                        <m:rPr>
                          <m:nor/>
                        </m:rPr>
                        <a:rPr lang="en-GB" sz="2800" dirty="0"/>
                        <m:t> </m:t>
                      </m:r>
                      <m:r>
                        <m:rPr>
                          <m:nor/>
                        </m:rPr>
                        <a:rPr lang="en-GB" sz="2800" dirty="0"/>
                        <m:t>of</m:t>
                      </m:r>
                      <m:r>
                        <m:rPr>
                          <m:nor/>
                        </m:rPr>
                        <a:rPr lang="en-GB" sz="2800" dirty="0"/>
                        <m:t> 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70" y="2665599"/>
                <a:ext cx="787683" cy="899157"/>
              </a:xfrm>
              <a:prstGeom prst="rect">
                <a:avLst/>
              </a:prstGeom>
              <a:blipFill>
                <a:blip r:embed="rId3"/>
                <a:stretch>
                  <a:fillRect r="-31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Cloud 1"/>
          <p:cNvSpPr/>
          <p:nvPr/>
        </p:nvSpPr>
        <p:spPr>
          <a:xfrm>
            <a:off x="6798131" y="4833955"/>
            <a:ext cx="4598504" cy="159594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7080221" y="5202525"/>
            <a:ext cx="40343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/>
              <a:t>of </a:t>
            </a:r>
            <a:r>
              <a:rPr lang="en-GB" sz="4000" dirty="0"/>
              <a:t>means</a:t>
            </a:r>
            <a:r>
              <a:rPr lang="en-GB" sz="4000" b="1" dirty="0"/>
              <a:t> multiply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470048" y="3053566"/>
                <a:ext cx="1568571" cy="5561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𝑛𝑢𝑚𝑒𝑟𝑎𝑡𝑜𝑟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𝑑𝑒𝑛𝑜𝑚𝑖𝑛𝑎𝑡𝑜𝑟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0048" y="3053566"/>
                <a:ext cx="1568571" cy="55611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88798" y="3030099"/>
                <a:ext cx="1568571" cy="5561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𝑛𝑢𝑚𝑒𝑟𝑎𝑡𝑜𝑟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𝑑𝑒𝑛𝑜𝑚𝑖𝑛𝑎𝑡𝑜𝑟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8798" y="3030099"/>
                <a:ext cx="1568571" cy="55611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5989239" y="3127327"/>
            <a:ext cx="250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X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857369" y="3008457"/>
            <a:ext cx="378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8220520" y="2974506"/>
                <a:ext cx="3999813" cy="6672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𝑛𝑢𝑚𝑒𝑟𝑎𝑡𝑜𝑟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𝐱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𝑛𝑢𝑚𝑒𝑟𝑎𝑡𝑜𝑟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𝑑𝑒𝑛𝑜𝑚𝑖𝑛𝑎𝑡𝑜𝑟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𝐱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𝑑𝑒𝑛𝑜𝑚𝑖𝑛𝑎𝑡𝑜𝑟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0520" y="2974506"/>
                <a:ext cx="3999813" cy="6672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7694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13" grpId="0" build="p"/>
      <p:bldP spid="14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3" grpId="0" animBg="1"/>
      <p:bldP spid="24" grpId="0" animBg="1"/>
      <p:bldP spid="25" grpId="0"/>
      <p:bldP spid="2" grpId="0" animBg="1"/>
      <p:bldP spid="3" grpId="0"/>
      <p:bldP spid="29" grpId="0"/>
      <p:bldP spid="30" grpId="0"/>
      <p:bldP spid="31" grpId="0"/>
      <p:bldP spid="32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: Rounded Corners 16"/>
          <p:cNvSpPr/>
          <p:nvPr/>
        </p:nvSpPr>
        <p:spPr>
          <a:xfrm>
            <a:off x="9515551" y="144627"/>
            <a:ext cx="2645172" cy="663447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: Rounded Corners 7"/>
          <p:cNvSpPr/>
          <p:nvPr/>
        </p:nvSpPr>
        <p:spPr>
          <a:xfrm>
            <a:off x="6830126" y="1048407"/>
            <a:ext cx="2645177" cy="564681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/>
          <p:cNvSpPr/>
          <p:nvPr/>
        </p:nvSpPr>
        <p:spPr>
          <a:xfrm>
            <a:off x="4337672" y="1048408"/>
            <a:ext cx="2380867" cy="56642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Rectangle: Rounded Corners 2"/>
          <p:cNvSpPr/>
          <p:nvPr/>
        </p:nvSpPr>
        <p:spPr>
          <a:xfrm>
            <a:off x="1908140" y="1088023"/>
            <a:ext cx="2330035" cy="569858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: Rounded Corners 1"/>
          <p:cNvSpPr/>
          <p:nvPr/>
        </p:nvSpPr>
        <p:spPr>
          <a:xfrm>
            <a:off x="114749" y="1080241"/>
            <a:ext cx="1739900" cy="434265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114299" y="152136"/>
            <a:ext cx="106862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Try these questions. (Answer using diagrams/written method)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6620" y="1143907"/>
                <a:ext cx="1879600" cy="49278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400" dirty="0"/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400" dirty="0"/>
                  <a:t>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=</a:t>
                </a:r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400" dirty="0"/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GB" sz="2400" dirty="0"/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</a:p>
              <a:p>
                <a:pPr marL="457200" indent="-457200">
                  <a:buFontTx/>
                  <a:buAutoNum type="arabicParenR"/>
                </a:pPr>
                <a:endParaRPr lang="en-GB" sz="2400" dirty="0"/>
              </a:p>
              <a:p>
                <a:pPr marL="457200" indent="-457200">
                  <a:buAutoNum type="arabicParenR"/>
                </a:pPr>
                <a:endParaRPr lang="en-GB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620" y="1143907"/>
                <a:ext cx="1879600" cy="492782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180111" y="611974"/>
            <a:ext cx="17280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>
                <a:solidFill>
                  <a:schemeClr val="accent1"/>
                </a:solidFill>
              </a:rPr>
              <a:t>Challenge 1: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72699" y="604422"/>
            <a:ext cx="1800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>
                <a:solidFill>
                  <a:schemeClr val="accent1"/>
                </a:solidFill>
              </a:rPr>
              <a:t>Challenge 2: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914918" y="1132911"/>
                <a:ext cx="2428874" cy="67752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400" dirty="0"/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GB" sz="2400" dirty="0"/>
                  <a:t>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400" dirty="0"/>
                  <a:t> =</a:t>
                </a:r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400" dirty="0"/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</m:oMath>
                </a14:m>
                <a:r>
                  <a:rPr lang="en-GB" sz="2400" dirty="0"/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GB" sz="2400" dirty="0"/>
                  <a:t> =</a:t>
                </a:r>
                <a:endParaRPr lang="en-GB" sz="24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:r>
                  <a:rPr lang="en-GB" sz="24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Simplify your answers to questions 2, 4 and 5</a:t>
                </a:r>
              </a:p>
              <a:p>
                <a:r>
                  <a:rPr lang="en-GB" sz="2400" dirty="0"/>
                  <a:t> </a:t>
                </a:r>
              </a:p>
              <a:p>
                <a:pPr marL="457200" indent="-457200">
                  <a:buFontTx/>
                  <a:buAutoNum type="arabicParenR"/>
                </a:pPr>
                <a:endParaRPr lang="en-GB" sz="2400" dirty="0"/>
              </a:p>
              <a:p>
                <a:pPr marL="457200" indent="-457200">
                  <a:buAutoNum type="arabicParenR"/>
                </a:pPr>
                <a:endParaRPr lang="en-GB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4918" y="1132911"/>
                <a:ext cx="2428874" cy="6775253"/>
              </a:xfrm>
              <a:prstGeom prst="rect">
                <a:avLst/>
              </a:prstGeom>
              <a:blipFill>
                <a:blip r:embed="rId3"/>
                <a:stretch>
                  <a:fillRect l="-3759" r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578491" y="586742"/>
            <a:ext cx="17398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>
                <a:solidFill>
                  <a:schemeClr val="accent1"/>
                </a:solidFill>
              </a:rPr>
              <a:t>Challenge 3: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331837" y="1088023"/>
                <a:ext cx="2428874" cy="64020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AutoNum type="arabicParenR"/>
                </a:pP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sz="2400" dirty="0"/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GB" sz="2400" dirty="0"/>
                  <a:t>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400" dirty="0"/>
                  <a:t> =</a:t>
                </a:r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2400" dirty="0"/>
                  <a:t> of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GB" sz="2400" dirty="0"/>
                  <a:t> = </a:t>
                </a:r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of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en-GB" sz="2400" dirty="0"/>
                  <a:t>= </a:t>
                </a:r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400" dirty="0"/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400" dirty="0"/>
                  <a:t> =</a:t>
                </a:r>
                <a:endParaRPr lang="en-GB" sz="24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:r>
                  <a:rPr lang="en-GB" sz="24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Convert all your answers into mixed numbers. </a:t>
                </a:r>
              </a:p>
              <a:p>
                <a:pPr marL="457200" indent="-457200">
                  <a:buFontTx/>
                  <a:buAutoNum type="arabicParenR"/>
                </a:pPr>
                <a:endParaRPr lang="en-GB" sz="2400" dirty="0"/>
              </a:p>
              <a:p>
                <a:pPr marL="457200" indent="-457200">
                  <a:buAutoNum type="arabicParenR"/>
                </a:pPr>
                <a:endParaRPr lang="en-GB" sz="2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1837" y="1088023"/>
                <a:ext cx="2428874" cy="6402074"/>
              </a:xfrm>
              <a:prstGeom prst="rect">
                <a:avLst/>
              </a:prstGeom>
              <a:blipFill>
                <a:blip r:embed="rId4"/>
                <a:stretch>
                  <a:fillRect l="-3769" r="-52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7207668" y="586742"/>
            <a:ext cx="18900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>
                <a:solidFill>
                  <a:schemeClr val="accent1"/>
                </a:solidFill>
              </a:rPr>
              <a:t>Challenge 4: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784645" y="1088023"/>
                <a:ext cx="2803525" cy="56755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400" dirty="0"/>
                  <a:t> x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4</m:t>
                    </m:r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=</a:t>
                </a:r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3</m:t>
                    </m:r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400" dirty="0"/>
                  <a:t>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2400" dirty="0"/>
                  <a:t> x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GB" sz="2400" dirty="0"/>
                  <a:t> = </a:t>
                </a:r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o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400" b="0" i="0" smtClean="0">
                        <a:latin typeface="Cambria Math" panose="02040503050406030204" pitchFamily="18" charset="0"/>
                      </a:rPr>
                      <m:t>f</m:t>
                    </m:r>
                    <m:r>
                      <a:rPr lang="en-GB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3</m:t>
                    </m:r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400" dirty="0"/>
                  <a:t>= </a:t>
                </a:r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GB" sz="2400" dirty="0"/>
                  <a:t> x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GB" sz="2400" dirty="0"/>
                  <a:t> =</a:t>
                </a:r>
                <a:endParaRPr lang="en-GB" sz="24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:r>
                  <a:rPr lang="en-GB" sz="24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Simplify and convert all your answers into mixed numbers.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4645" y="1088023"/>
                <a:ext cx="2803525" cy="5675593"/>
              </a:xfrm>
              <a:prstGeom prst="rect">
                <a:avLst/>
              </a:prstGeom>
              <a:blipFill>
                <a:blip r:embed="rId5"/>
                <a:stretch>
                  <a:fillRect l="-3261" r="-1087" b="-1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9614380" y="152136"/>
            <a:ext cx="254635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>
                <a:solidFill>
                  <a:schemeClr val="accent1"/>
                </a:solidFill>
              </a:rPr>
              <a:t>Challenge 5:</a:t>
            </a:r>
          </a:p>
          <a:p>
            <a:r>
              <a:rPr lang="en-GB" sz="2400" u="sng" dirty="0">
                <a:solidFill>
                  <a:schemeClr val="accent1"/>
                </a:solidFill>
              </a:rPr>
              <a:t>True or False</a:t>
            </a:r>
          </a:p>
          <a:p>
            <a:r>
              <a:rPr lang="en-GB" sz="2400" u="sng" dirty="0">
                <a:solidFill>
                  <a:schemeClr val="accent1"/>
                </a:solidFill>
              </a:rPr>
              <a:t>Show your working to explain your choice for each answer.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9501513" y="2456016"/>
                <a:ext cx="2618961" cy="41978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400" dirty="0"/>
                  <a:t>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endParaRPr lang="en-GB" sz="2400" dirty="0"/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2400" dirty="0"/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400" dirty="0"/>
                  <a:t>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GB" sz="2400" dirty="0"/>
              </a:p>
              <a:p>
                <a:pPr marL="457200" indent="-457200">
                  <a:buFontTx/>
                  <a:buAutoNum type="arabicParenR"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400" dirty="0"/>
                  <a:t> x</a:t>
                </a:r>
                <a14:m>
                  <m:oMath xmlns:m="http://schemas.openxmlformats.org/officeDocument/2006/math">
                    <m:r>
                      <a:rPr lang="en-GB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400" dirty="0"/>
                  <a:t>= 3</a:t>
                </a:r>
              </a:p>
              <a:p>
                <a:pPr marL="457200" indent="-457200">
                  <a:buFontTx/>
                  <a:buAutoNum type="arabicParenR"/>
                </a:pPr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of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400" dirty="0"/>
                  <a:t> = 3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1513" y="2456016"/>
                <a:ext cx="2618961" cy="4197816"/>
              </a:xfrm>
              <a:prstGeom prst="rect">
                <a:avLst/>
              </a:prstGeom>
              <a:blipFill>
                <a:blip r:embed="rId6"/>
                <a:stretch>
                  <a:fillRect b="-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24894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" y="152136"/>
            <a:ext cx="3263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u="sng" dirty="0"/>
              <a:t>Solutions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8210" y="1471698"/>
                <a:ext cx="1859860" cy="34524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400" dirty="0"/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14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400" dirty="0"/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400" dirty="0"/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36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35</m:t>
                        </m:r>
                      </m:den>
                    </m:f>
                  </m:oMath>
                </a14:m>
                <a:endParaRPr lang="en-GB" sz="2400" dirty="0"/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GB" sz="2400" dirty="0"/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40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  <a:p>
                <a:pPr marL="457200" indent="-457200">
                  <a:buFontTx/>
                  <a:buAutoNum type="arabicParenR"/>
                </a:pPr>
                <a:endParaRPr lang="en-GB" sz="2400" dirty="0"/>
              </a:p>
              <a:p>
                <a:pPr marL="457200" indent="-457200">
                  <a:buAutoNum type="arabicParenR"/>
                </a:pPr>
                <a:endParaRPr lang="en-GB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10" y="1471698"/>
                <a:ext cx="1859860" cy="34524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188843" y="636426"/>
            <a:ext cx="1554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u="sng" dirty="0">
                <a:solidFill>
                  <a:schemeClr val="accent1"/>
                </a:solidFill>
              </a:rPr>
              <a:t>Challenge 1: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05418" y="614274"/>
            <a:ext cx="16130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u="sng" dirty="0">
                <a:solidFill>
                  <a:schemeClr val="accent1"/>
                </a:solidFill>
              </a:rPr>
              <a:t>Challenge 2: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868147" y="1454080"/>
                <a:ext cx="1879600" cy="42857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400" dirty="0"/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GB" sz="2400" dirty="0"/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42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400" dirty="0"/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32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24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50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</m:oMath>
                </a14:m>
                <a:r>
                  <a:rPr lang="en-GB" sz="2400" dirty="0"/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63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99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42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21</m:t>
                        </m:r>
                      </m:den>
                    </m:f>
                  </m:oMath>
                </a14:m>
                <a:endParaRPr lang="en-GB" sz="2400" dirty="0"/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24</m:t>
                        </m:r>
                      </m:num>
                      <m:den>
                        <m: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50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</m:oMath>
                </a14:m>
                <a:endParaRPr lang="en-GB" sz="2400" dirty="0"/>
              </a:p>
              <a:p>
                <a:pPr marL="457200" indent="-457200"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63</m:t>
                        </m:r>
                      </m:num>
                      <m:den>
                        <m: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99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8147" y="1454080"/>
                <a:ext cx="1879600" cy="4285725"/>
              </a:xfrm>
              <a:prstGeom prst="rect">
                <a:avLst/>
              </a:prstGeom>
              <a:blipFill>
                <a:blip r:embed="rId3"/>
                <a:stretch>
                  <a:fillRect b="-5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3622537" y="614273"/>
            <a:ext cx="16797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u="sng" dirty="0">
                <a:solidFill>
                  <a:schemeClr val="accent1"/>
                </a:solidFill>
              </a:rPr>
              <a:t>Challenge 3: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755962" y="1441702"/>
                <a:ext cx="2451239" cy="53395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AutoNum type="arabicParenR"/>
                </a:pP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sz="2400" dirty="0"/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</a:t>
                </a:r>
                <a:endParaRPr lang="en-GB" sz="2400" dirty="0"/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GB" sz="2400" dirty="0"/>
                  <a:t>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</a:t>
                </a:r>
                <a:endParaRPr lang="en-GB" sz="2400" dirty="0"/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2400" dirty="0"/>
                  <a:t> x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en-GB" sz="2400" dirty="0"/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x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en-GB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14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GB" sz="2400" dirty="0"/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400" dirty="0"/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42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  <a:p>
                <a:pPr marL="457200" indent="-457200"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= 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GB" sz="2400" dirty="0"/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GB" sz="2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GB" sz="24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</a:t>
                </a:r>
                <a:endParaRPr lang="en-GB" sz="2400" dirty="0"/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  <a:r>
                  <a:rPr lang="en-GB" sz="2400" dirty="0">
                    <a:solidFill>
                      <a:srgbClr val="FF0000"/>
                    </a:solidFill>
                  </a:rPr>
                  <a:t>=</a:t>
                </a:r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r>
                      <a:rPr lang="en-GB" sz="24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</a:t>
                </a:r>
                <a:endParaRPr lang="en-GB" sz="2400" dirty="0"/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14</m:t>
                        </m:r>
                      </m:num>
                      <m:den>
                        <m: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  <a:r>
                  <a:rPr lang="en-GB" sz="2400" dirty="0">
                    <a:solidFill>
                      <a:srgbClr val="FF0000"/>
                    </a:solidFill>
                  </a:rPr>
                  <a:t>=</a:t>
                </a:r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r>
                      <a:rPr lang="en-GB" sz="240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</a:t>
                </a:r>
                <a:endParaRPr lang="en-GB" sz="2400" dirty="0"/>
              </a:p>
              <a:p>
                <a:pPr marL="457200" indent="-457200">
                  <a:buFontTx/>
                  <a:buAutoNum type="arabicParenR"/>
                </a:pPr>
                <a:r>
                  <a:rPr lang="en-GB" sz="24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42</m:t>
                        </m:r>
                      </m:num>
                      <m:den>
                        <m: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  <a:r>
                  <a:rPr lang="en-GB" sz="2400" dirty="0">
                    <a:solidFill>
                      <a:srgbClr val="FF0000"/>
                    </a:solidFill>
                  </a:rPr>
                  <a:t>=</a:t>
                </a:r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r>
                      <a:rPr lang="en-GB" sz="2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</m:t>
                    </m:r>
                    <m:f>
                      <m:fPr>
                        <m:ctrlP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GB" sz="24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</m:t>
                    </m:r>
                    <m:f>
                      <m:fPr>
                        <m:ctrlP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5962" y="1441702"/>
                <a:ext cx="2451239" cy="5339539"/>
              </a:xfrm>
              <a:prstGeom prst="rect">
                <a:avLst/>
              </a:prstGeom>
              <a:blipFill>
                <a:blip r:embed="rId4"/>
                <a:stretch>
                  <a:fillRect l="-3980" b="-3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6066771" y="623083"/>
            <a:ext cx="15829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u="sng" dirty="0">
                <a:solidFill>
                  <a:schemeClr val="accent1"/>
                </a:solidFill>
              </a:rPr>
              <a:t>Challenge 4: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100011" y="1467423"/>
                <a:ext cx="2622551" cy="51946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400" dirty="0"/>
                  <a:t> x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4</m:t>
                    </m:r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23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30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</a:t>
                </a:r>
                <a:endParaRPr lang="en-GB" sz="2400" dirty="0"/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3</m:t>
                    </m:r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400" dirty="0"/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18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</a:t>
                </a:r>
                <a:endParaRPr lang="en-GB" sz="2400" dirty="0"/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2400" dirty="0"/>
                  <a:t> x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105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x</a:t>
                </a:r>
                <a14:m>
                  <m:oMath xmlns:m="http://schemas.openxmlformats.org/officeDocument/2006/math">
                    <m:r>
                      <a:rPr lang="en-GB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3</m:t>
                    </m:r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400" dirty="0"/>
                  <a:t>=</a:t>
                </a:r>
                <a:r>
                  <a:rPr lang="en-GB" sz="24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91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GB" sz="2400" dirty="0"/>
                  <a:t> x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460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90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</m:num>
                      <m:den>
                        <m: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18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=</a:t>
                </a:r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r>
                      <a:rPr lang="en-GB" sz="24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endParaRPr lang="en-GB" sz="2400" dirty="0"/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105</m:t>
                        </m:r>
                      </m:num>
                      <m:den>
                        <m: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  <a:r>
                  <a:rPr lang="en-GB" sz="2400" dirty="0">
                    <a:solidFill>
                      <a:srgbClr val="FF0000"/>
                    </a:solidFill>
                  </a:rPr>
                  <a:t>= </a:t>
                </a:r>
                <a14:m>
                  <m:oMath xmlns:m="http://schemas.openxmlformats.org/officeDocument/2006/math">
                    <m:r>
                      <a:rPr lang="en-GB" sz="24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2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</m:t>
                    </m:r>
                    <m:f>
                      <m:fPr>
                        <m:ctrlP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91</m:t>
                        </m:r>
                      </m:num>
                      <m:den>
                        <m: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  <a:r>
                  <a:rPr lang="en-GB" sz="2400" dirty="0">
                    <a:solidFill>
                      <a:srgbClr val="FF0000"/>
                    </a:solidFill>
                  </a:rPr>
                  <a:t>=</a:t>
                </a:r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r>
                      <a:rPr lang="en-GB" sz="2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</m:t>
                    </m:r>
                    <m:f>
                      <m:fPr>
                        <m:ctrlP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endParaRPr lang="en-GB" sz="2400" dirty="0"/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460</m:t>
                        </m:r>
                      </m:num>
                      <m:den>
                        <m: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90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  <a:r>
                  <a:rPr lang="en-GB" sz="2400" dirty="0">
                    <a:solidFill>
                      <a:srgbClr val="FF000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46</m:t>
                        </m:r>
                      </m:num>
                      <m:den>
                        <m: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GB" sz="2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</m:t>
                    </m:r>
                    <m:f>
                      <m:fPr>
                        <m:ctrlP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endParaRPr lang="en-GB" sz="2400" dirty="0"/>
              </a:p>
              <a:p>
                <a:pPr marL="457200" indent="-457200">
                  <a:buAutoNum type="arabicParenR"/>
                </a:pPr>
                <a:endParaRPr lang="en-GB" sz="2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0011" y="1467423"/>
                <a:ext cx="2622551" cy="519462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8607091" y="231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>
                <a:solidFill>
                  <a:schemeClr val="accent1"/>
                </a:solidFill>
              </a:rPr>
              <a:t>Challenge 5: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599483" y="475239"/>
                <a:ext cx="3784373" cy="64930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400" dirty="0"/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  <a:r>
                  <a:rPr lang="en-GB" sz="2400" u="sng" dirty="0">
                    <a:solidFill>
                      <a:srgbClr val="FF0000"/>
                    </a:solidFill>
                  </a:rPr>
                  <a:t>False</a:t>
                </a:r>
                <a:endParaRPr lang="en-GB" sz="2400" dirty="0">
                  <a:solidFill>
                    <a:srgbClr val="FF0000"/>
                  </a:solidFill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400" dirty="0"/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  <a:r>
                  <a:rPr lang="en-GB" sz="2400" u="sng" dirty="0">
                    <a:solidFill>
                      <a:srgbClr val="FF0000"/>
                    </a:solidFill>
                  </a:rPr>
                  <a:t>False</a:t>
                </a:r>
                <a:endParaRPr lang="en-GB" sz="2400" dirty="0">
                  <a:solidFill>
                    <a:srgbClr val="FF0000"/>
                  </a:solidFill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2400" dirty="0"/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  <a:r>
                  <a:rPr lang="en-GB" sz="2400" u="sng" dirty="0">
                    <a:solidFill>
                      <a:srgbClr val="FF0000"/>
                    </a:solidFill>
                  </a:rPr>
                  <a:t>True</a:t>
                </a: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400" dirty="0"/>
                  <a:t> x</a:t>
                </a:r>
                <a14:m>
                  <m:oMath xmlns:m="http://schemas.openxmlformats.org/officeDocument/2006/math">
                    <m:r>
                      <a:rPr lang="en-GB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400" dirty="0"/>
                  <a:t>= 3 </a:t>
                </a:r>
                <a:r>
                  <a:rPr lang="en-GB" sz="2400" u="sng" dirty="0">
                    <a:solidFill>
                      <a:srgbClr val="FF0000"/>
                    </a:solidFill>
                  </a:rPr>
                  <a:t>False</a:t>
                </a:r>
                <a:endParaRPr lang="en-GB" sz="2400" dirty="0"/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x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400" dirty="0"/>
                  <a:t> = 3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  <a:r>
                  <a:rPr lang="en-GB" sz="2400" u="sng" dirty="0">
                    <a:solidFill>
                      <a:srgbClr val="FF0000"/>
                    </a:solidFill>
                  </a:rPr>
                  <a:t>True</a:t>
                </a:r>
                <a:endParaRPr lang="en-GB" sz="2400" dirty="0"/>
              </a:p>
              <a:p>
                <a:pPr marL="457200" indent="-457200"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400" dirty="0"/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18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endParaRPr lang="en-GB" sz="2400" dirty="0">
                  <a:solidFill>
                    <a:srgbClr val="FF0000"/>
                  </a:solidFill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400" dirty="0"/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30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en-GB" sz="2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GB" sz="2400" dirty="0">
                  <a:solidFill>
                    <a:srgbClr val="FF0000"/>
                  </a:solidFill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2400" dirty="0"/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2400" u="sng" dirty="0">
                  <a:solidFill>
                    <a:srgbClr val="FF0000"/>
                  </a:solidFill>
                </a:endParaRPr>
              </a:p>
              <a:p>
                <a:pPr marL="457200" indent="-457200"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400" dirty="0"/>
                  <a:t> x</a:t>
                </a:r>
                <a14:m>
                  <m:oMath xmlns:m="http://schemas.openxmlformats.org/officeDocument/2006/math">
                    <m:r>
                      <a:rPr lang="en-GB" sz="240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400" dirty="0"/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  <a:p>
                <a:r>
                  <a:rPr lang="en-GB" sz="2000" dirty="0"/>
                  <a:t>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24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000" dirty="0"/>
                  <a:t> = 4 </a:t>
                </a:r>
                <a14:m>
                  <m:oMath xmlns:m="http://schemas.openxmlformats.org/officeDocument/2006/math">
                    <m:r>
                      <a:rPr lang="en-GB" sz="20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GB" sz="2000" dirty="0"/>
                  <a:t> 3</a:t>
                </a:r>
              </a:p>
              <a:p>
                <a:r>
                  <a:rPr lang="en-GB" sz="2000" dirty="0"/>
                  <a:t>10)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x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14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112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30</m:t>
                        </m:r>
                      </m:den>
                    </m:f>
                  </m:oMath>
                </a14:m>
                <a:r>
                  <a:rPr lang="en-GB" sz="2400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56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  <a:p>
                <a:r>
                  <a:rPr lang="en-GB" sz="2400" dirty="0"/>
                  <a:t>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56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en-GB" sz="2400" dirty="0"/>
                  <a:t> = 3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11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9483" y="475239"/>
                <a:ext cx="3784373" cy="6493060"/>
              </a:xfrm>
              <a:prstGeom prst="rect">
                <a:avLst/>
              </a:prstGeom>
              <a:blipFill>
                <a:blip r:embed="rId6"/>
                <a:stretch>
                  <a:fillRect l="-17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/>
          <p:cNvCxnSpPr/>
          <p:nvPr/>
        </p:nvCxnSpPr>
        <p:spPr>
          <a:xfrm>
            <a:off x="1883469" y="231"/>
            <a:ext cx="86415" cy="6705864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700121" y="231"/>
            <a:ext cx="86415" cy="6705864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100011" y="3160"/>
            <a:ext cx="86415" cy="6705864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8520676" y="231"/>
            <a:ext cx="86415" cy="6705864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77212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741</TotalTime>
  <Words>808</Words>
  <Application>Microsoft Office PowerPoint</Application>
  <PresentationFormat>Widescreen</PresentationFormat>
  <Paragraphs>184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 BLANCA</vt:lpstr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Kashvi Shah</dc:creator>
  <cp:lastModifiedBy>Kashvi Shah</cp:lastModifiedBy>
  <cp:revision>97</cp:revision>
  <dcterms:created xsi:type="dcterms:W3CDTF">2017-04-16T15:22:20Z</dcterms:created>
  <dcterms:modified xsi:type="dcterms:W3CDTF">2017-09-20T06:29:37Z</dcterms:modified>
</cp:coreProperties>
</file>