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48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48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83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67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24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55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327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68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60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5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99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9171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9494"/>
            <a:ext cx="9144000" cy="2387600"/>
          </a:xfrm>
        </p:spPr>
        <p:txBody>
          <a:bodyPr>
            <a:normAutofit/>
          </a:bodyPr>
          <a:lstStyle/>
          <a:p>
            <a:r>
              <a:rPr lang="en-GB" sz="6600" b="1" dirty="0" smtClean="0">
                <a:latin typeface="Garamond" panose="02020404030301010803" pitchFamily="18" charset="0"/>
              </a:rPr>
              <a:t>Place Value</a:t>
            </a:r>
            <a:endParaRPr lang="en-GB" sz="6600" b="1" dirty="0"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latin typeface="Garamond" panose="02020404030301010803" pitchFamily="18" charset="0"/>
              </a:rPr>
              <a:t>Reasoning - 2</a:t>
            </a:r>
            <a:endParaRPr lang="en-GB" sz="6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93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9297" y="283780"/>
            <a:ext cx="11382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Garamond" panose="02020404030301010803" pitchFamily="18" charset="0"/>
              </a:rPr>
              <a:t>Look at this list of three digit numbers.</a:t>
            </a:r>
          </a:p>
          <a:p>
            <a:r>
              <a:rPr lang="en-GB" sz="3600" b="1" dirty="0" smtClean="0">
                <a:latin typeface="Garamond" panose="02020404030301010803" pitchFamily="18" charset="0"/>
              </a:rPr>
              <a:t>Can you put them in order from smallest to largest?</a:t>
            </a:r>
            <a:endParaRPr lang="en-GB" sz="3600" b="1" dirty="0">
              <a:latin typeface="Garamond" panose="020204040303010108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9297" y="1644129"/>
            <a:ext cx="110358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 445    378    601    387    468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89" y="3408492"/>
            <a:ext cx="10168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How did you do it?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0591" y="4124395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en-GB" sz="4000" b="1" dirty="0">
                <a:latin typeface="Garamond" panose="02020404030301010803" pitchFamily="18" charset="0"/>
              </a:rPr>
              <a:t>Look at the left hand column first.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95563" y="2531936"/>
            <a:ext cx="12126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378</a:t>
            </a:r>
            <a:endParaRPr lang="en-GB" sz="40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34305" y="2531936"/>
            <a:ext cx="12126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387</a:t>
            </a:r>
            <a:endParaRPr lang="en-GB" sz="40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8419" y="2531936"/>
            <a:ext cx="12126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601</a:t>
            </a:r>
            <a:endParaRPr lang="en-GB" sz="40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59677" y="2551837"/>
            <a:ext cx="12126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468</a:t>
            </a:r>
            <a:endParaRPr lang="en-GB" sz="40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46991" y="2531936"/>
            <a:ext cx="12126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445</a:t>
            </a:r>
            <a:endParaRPr lang="en-GB" sz="40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0591" y="5716854"/>
            <a:ext cx="98489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3)  Now look at the next column to the right.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0591" y="4893722"/>
            <a:ext cx="20606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2)  Why?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1283" y="4893722"/>
            <a:ext cx="96199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Because this column has the greatest value.</a:t>
            </a:r>
            <a:endParaRPr lang="en-GB" sz="4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31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3" grpId="0"/>
      <p:bldP spid="14" grpId="0"/>
      <p:bldP spid="15" grpId="0"/>
      <p:bldP spid="16" grpId="0"/>
      <p:bldP spid="11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2618" y="127108"/>
            <a:ext cx="1148541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>
              <a:latin typeface="Garamond" panose="02020404030301010803" pitchFamily="18" charset="0"/>
            </a:endParaRPr>
          </a:p>
          <a:p>
            <a:r>
              <a:rPr lang="en-GB" sz="4000" b="1" dirty="0">
                <a:latin typeface="Garamond" panose="02020404030301010803" pitchFamily="18" charset="0"/>
              </a:rPr>
              <a:t>Can you put </a:t>
            </a:r>
            <a:r>
              <a:rPr lang="en-GB" sz="4000" b="1" dirty="0" smtClean="0">
                <a:latin typeface="Garamond" panose="02020404030301010803" pitchFamily="18" charset="0"/>
              </a:rPr>
              <a:t>these numbers </a:t>
            </a:r>
            <a:r>
              <a:rPr lang="en-GB" sz="4000" b="1" dirty="0">
                <a:latin typeface="Garamond" panose="02020404030301010803" pitchFamily="18" charset="0"/>
              </a:rPr>
              <a:t>in order from smallest to largest?</a:t>
            </a:r>
          </a:p>
        </p:txBody>
      </p:sp>
      <p:sp>
        <p:nvSpPr>
          <p:cNvPr id="3" name="Rectangle 2"/>
          <p:cNvSpPr/>
          <p:nvPr/>
        </p:nvSpPr>
        <p:spPr>
          <a:xfrm>
            <a:off x="512618" y="2052843"/>
            <a:ext cx="62087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1) 145    354    541    153    431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4182" y="2919771"/>
            <a:ext cx="63930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2) 678    768    687    786    876</a:t>
            </a:r>
            <a:endParaRPr lang="en-GB" sz="4000" dirty="0"/>
          </a:p>
        </p:txBody>
      </p:sp>
      <p:sp>
        <p:nvSpPr>
          <p:cNvPr id="5" name="Rectangle 4"/>
          <p:cNvSpPr/>
          <p:nvPr/>
        </p:nvSpPr>
        <p:spPr>
          <a:xfrm>
            <a:off x="512618" y="4144880"/>
            <a:ext cx="1130905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Write a sentence to explain how you completed this</a:t>
            </a:r>
          </a:p>
          <a:p>
            <a:r>
              <a:rPr lang="en-GB" sz="4000" b="1" dirty="0" smtClean="0">
                <a:latin typeface="Garamond" panose="02020404030301010803" pitchFamily="18" charset="0"/>
              </a:rPr>
              <a:t>task.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61007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523165"/>
              </p:ext>
            </p:extLst>
          </p:nvPr>
        </p:nvGraphicFramePr>
        <p:xfrm>
          <a:off x="8395856" y="811237"/>
          <a:ext cx="2923308" cy="40324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4436"/>
                <a:gridCol w="974436"/>
                <a:gridCol w="974436"/>
              </a:tblGrid>
              <a:tr h="67207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7207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7207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7207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7207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7207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8617528" y="773692"/>
            <a:ext cx="2757055" cy="4102335"/>
            <a:chOff x="5527964" y="552020"/>
            <a:chExt cx="2757055" cy="4102335"/>
          </a:xfrm>
        </p:grpSpPr>
        <p:sp>
          <p:nvSpPr>
            <p:cNvPr id="3" name="TextBox 2"/>
            <p:cNvSpPr txBox="1"/>
            <p:nvPr/>
          </p:nvSpPr>
          <p:spPr>
            <a:xfrm>
              <a:off x="7426036" y="3945697"/>
              <a:ext cx="8035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b="1" dirty="0" smtClean="0">
                  <a:latin typeface="Garamond" panose="02020404030301010803" pitchFamily="18" charset="0"/>
                </a:rPr>
                <a:t>5</a:t>
              </a:r>
              <a:endParaRPr lang="en-GB" sz="4000" b="1" dirty="0">
                <a:latin typeface="Garamond" panose="02020404030301010803" pitchFamily="18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483927" y="3300133"/>
              <a:ext cx="8035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b="1" dirty="0">
                  <a:latin typeface="Garamond" panose="02020404030301010803" pitchFamily="18" charset="0"/>
                </a:rPr>
                <a:t>0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497783" y="1866331"/>
              <a:ext cx="8035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b="1" dirty="0">
                  <a:latin typeface="Garamond" panose="02020404030301010803" pitchFamily="18" charset="0"/>
                </a:rPr>
                <a:t>5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481455" y="621911"/>
              <a:ext cx="8035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b="1" dirty="0">
                  <a:latin typeface="Garamond" panose="02020404030301010803" pitchFamily="18" charset="0"/>
                </a:rPr>
                <a:t>3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527964" y="3300133"/>
              <a:ext cx="8035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b="1" dirty="0">
                  <a:latin typeface="Garamond" panose="02020404030301010803" pitchFamily="18" charset="0"/>
                </a:rPr>
                <a:t>3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527964" y="1897901"/>
              <a:ext cx="8035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b="1" dirty="0">
                  <a:latin typeface="Garamond" panose="02020404030301010803" pitchFamily="18" charset="0"/>
                </a:rPr>
                <a:t>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97783" y="1255697"/>
              <a:ext cx="8035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b="1" dirty="0">
                  <a:latin typeface="Garamond" panose="02020404030301010803" pitchFamily="18" charset="0"/>
                </a:rPr>
                <a:t>2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483927" y="3946469"/>
              <a:ext cx="8035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b="1" dirty="0" smtClean="0">
                  <a:latin typeface="Garamond" panose="02020404030301010803" pitchFamily="18" charset="0"/>
                </a:rPr>
                <a:t>1</a:t>
              </a:r>
              <a:endParaRPr lang="en-GB" sz="4000" b="1" dirty="0">
                <a:latin typeface="Garamond" panose="02020404030301010803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97235" y="552020"/>
              <a:ext cx="8035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b="1" dirty="0" smtClean="0">
                  <a:latin typeface="Garamond" panose="02020404030301010803" pitchFamily="18" charset="0"/>
                </a:rPr>
                <a:t>1</a:t>
              </a:r>
              <a:endParaRPr lang="en-GB" sz="4000" b="1" dirty="0">
                <a:latin typeface="Garamond" panose="02020404030301010803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83927" y="2574217"/>
              <a:ext cx="8035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b="1" dirty="0">
                  <a:latin typeface="Garamond" panose="02020404030301010803" pitchFamily="18" charset="0"/>
                </a:rPr>
                <a:t>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467602" y="1255697"/>
              <a:ext cx="8035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b="1" dirty="0">
                  <a:latin typeface="Garamond" panose="02020404030301010803" pitchFamily="18" charset="0"/>
                </a:rPr>
                <a:t>7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467602" y="2513558"/>
              <a:ext cx="8035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b="1" dirty="0">
                  <a:latin typeface="Garamond" panose="02020404030301010803" pitchFamily="18" charset="0"/>
                </a:rPr>
                <a:t>9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591586" y="773692"/>
            <a:ext cx="70284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Copy the table.</a:t>
            </a:r>
          </a:p>
          <a:p>
            <a:r>
              <a:rPr lang="en-GB" sz="4000" b="1" dirty="0" smtClean="0">
                <a:latin typeface="Garamond" panose="02020404030301010803" pitchFamily="18" charset="0"/>
              </a:rPr>
              <a:t>Put one digit in each box to make the list of numbers in order from smallest </a:t>
            </a:r>
            <a:r>
              <a:rPr lang="en-GB" sz="4000" b="1" smtClean="0">
                <a:latin typeface="Garamond" panose="02020404030301010803" pitchFamily="18" charset="0"/>
              </a:rPr>
              <a:t>to largest.</a:t>
            </a:r>
            <a:endParaRPr lang="en-GB" sz="4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64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5008" y="266497"/>
            <a:ext cx="1102539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Rajesh has six counters. He places them on a grid</a:t>
            </a:r>
          </a:p>
          <a:p>
            <a:r>
              <a:rPr lang="en-GB" sz="4000" b="1" dirty="0" smtClean="0">
                <a:latin typeface="Garamond" panose="02020404030301010803" pitchFamily="18" charset="0"/>
              </a:rPr>
              <a:t>like this: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124416"/>
              </p:ext>
            </p:extLst>
          </p:nvPr>
        </p:nvGraphicFramePr>
        <p:xfrm>
          <a:off x="1774422" y="1799957"/>
          <a:ext cx="8127999" cy="202506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709333"/>
                <a:gridCol w="2709333"/>
                <a:gridCol w="2709333"/>
              </a:tblGrid>
              <a:tr h="95809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Garamond" panose="02020404030301010803" pitchFamily="18" charset="0"/>
                        </a:rPr>
                        <a:t>100’s</a:t>
                      </a:r>
                      <a:endParaRPr lang="en-GB" sz="40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Garamond" panose="02020404030301010803" pitchFamily="18" charset="0"/>
                        </a:rPr>
                        <a:t>10’s</a:t>
                      </a:r>
                      <a:endParaRPr lang="en-GB" sz="40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Garamond" panose="02020404030301010803" pitchFamily="18" charset="0"/>
                        </a:rPr>
                        <a:t>1’s</a:t>
                      </a:r>
                      <a:endParaRPr lang="en-GB" sz="40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97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2043448" y="2926724"/>
            <a:ext cx="592428" cy="6181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2807595" y="2944499"/>
            <a:ext cx="592428" cy="6181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8275394" y="2913375"/>
            <a:ext cx="592428" cy="6181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5961490" y="2913375"/>
            <a:ext cx="592428" cy="6181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159421" y="2913375"/>
            <a:ext cx="592428" cy="6181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571742" y="2948792"/>
            <a:ext cx="592428" cy="6181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721478" y="3778858"/>
            <a:ext cx="62338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What number has he made?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5008" y="4486744"/>
            <a:ext cx="105169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Using the </a:t>
            </a:r>
            <a:r>
              <a:rPr lang="en-GB" sz="4000" b="1" i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same</a:t>
            </a:r>
            <a:r>
              <a:rPr lang="en-GB" sz="40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 number of counters, how many</a:t>
            </a:r>
          </a:p>
          <a:p>
            <a:r>
              <a:rPr lang="en-GB" sz="40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Different numbers can you make?</a:t>
            </a:r>
            <a:endParaRPr lang="en-GB" sz="4000" b="1" dirty="0">
              <a:solidFill>
                <a:srgbClr val="00B0F0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5008" y="5924282"/>
            <a:ext cx="111322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Convince me (prove) that you have found them all!</a:t>
            </a:r>
            <a:endParaRPr lang="en-GB" sz="40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4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196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Office Theme</vt:lpstr>
      <vt:lpstr>Place Value</vt:lpstr>
      <vt:lpstr>PowerPoint Presentation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Value</dc:title>
  <dc:creator>Mr C. Nelson</dc:creator>
  <cp:lastModifiedBy>Mr C. Nelson</cp:lastModifiedBy>
  <cp:revision>16</cp:revision>
  <dcterms:created xsi:type="dcterms:W3CDTF">2018-09-10T15:15:20Z</dcterms:created>
  <dcterms:modified xsi:type="dcterms:W3CDTF">2018-10-02T10:05:08Z</dcterms:modified>
</cp:coreProperties>
</file>