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1" r:id="rId3"/>
    <p:sldId id="262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27" autoAdjust="0"/>
    <p:restoredTop sz="94660"/>
  </p:normalViewPr>
  <p:slideViewPr>
    <p:cSldViewPr snapToGrid="0">
      <p:cViewPr varScale="1">
        <p:scale>
          <a:sx n="74" d="100"/>
          <a:sy n="74" d="100"/>
        </p:scale>
        <p:origin x="4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7C056-7789-4B5D-A51B-89D6BA8B994F}" type="datetimeFigureOut">
              <a:rPr lang="en-GB" smtClean="0"/>
              <a:t>30/04/2017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21D2B-1DA9-4DA0-8CC8-A5DD15C3F7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71133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7C056-7789-4B5D-A51B-89D6BA8B994F}" type="datetimeFigureOut">
              <a:rPr lang="en-GB" smtClean="0"/>
              <a:t>30/04/2017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21D2B-1DA9-4DA0-8CC8-A5DD15C3F7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614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7C056-7789-4B5D-A51B-89D6BA8B994F}" type="datetimeFigureOut">
              <a:rPr lang="en-GB" smtClean="0"/>
              <a:t>30/04/2017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21D2B-1DA9-4DA0-8CC8-A5DD15C3F7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12887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7C056-7789-4B5D-A51B-89D6BA8B994F}" type="datetimeFigureOut">
              <a:rPr lang="en-GB" smtClean="0"/>
              <a:t>30/04/2017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21D2B-1DA9-4DA0-8CC8-A5DD15C3F7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57778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7C056-7789-4B5D-A51B-89D6BA8B994F}" type="datetimeFigureOut">
              <a:rPr lang="en-GB" smtClean="0"/>
              <a:t>30/04/2017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21D2B-1DA9-4DA0-8CC8-A5DD15C3F7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17985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7C056-7789-4B5D-A51B-89D6BA8B994F}" type="datetimeFigureOut">
              <a:rPr lang="en-GB" smtClean="0"/>
              <a:t>30/04/2017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21D2B-1DA9-4DA0-8CC8-A5DD15C3F7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44377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7C056-7789-4B5D-A51B-89D6BA8B994F}" type="datetimeFigureOut">
              <a:rPr lang="en-GB" smtClean="0"/>
              <a:t>30/04/2017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21D2B-1DA9-4DA0-8CC8-A5DD15C3F7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79282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7C056-7789-4B5D-A51B-89D6BA8B994F}" type="datetimeFigureOut">
              <a:rPr lang="en-GB" smtClean="0"/>
              <a:t>30/04/2017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21D2B-1DA9-4DA0-8CC8-A5DD15C3F7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78978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7C056-7789-4B5D-A51B-89D6BA8B994F}" type="datetimeFigureOut">
              <a:rPr lang="en-GB" smtClean="0"/>
              <a:t>30/04/2017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21D2B-1DA9-4DA0-8CC8-A5DD15C3F7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76068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7C056-7789-4B5D-A51B-89D6BA8B994F}" type="datetimeFigureOut">
              <a:rPr lang="en-GB" smtClean="0"/>
              <a:t>30/04/2017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21D2B-1DA9-4DA0-8CC8-A5DD15C3F7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5013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7C056-7789-4B5D-A51B-89D6BA8B994F}" type="datetimeFigureOut">
              <a:rPr lang="en-GB" smtClean="0"/>
              <a:t>30/04/2017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21D2B-1DA9-4DA0-8CC8-A5DD15C3F7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00520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37C056-7789-4B5D-A51B-89D6BA8B994F}" type="datetimeFigureOut">
              <a:rPr lang="en-GB" smtClean="0"/>
              <a:t>30/04/2017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921D2B-1DA9-4DA0-8CC8-A5DD15C3F7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1968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94625" y="116632"/>
            <a:ext cx="11985758" cy="1029588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5400" dirty="0" smtClean="0">
                <a:latin typeface="Comic Sans MS" panose="030F0702030302020204" pitchFamily="66" charset="0"/>
              </a:rPr>
              <a:t>Mastery - fractions</a:t>
            </a:r>
            <a:endParaRPr lang="en-GB" sz="5400" dirty="0">
              <a:latin typeface="Comic Sans MS" panose="030F0702030302020204" pitchFamily="66" charset="0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94625" y="1385616"/>
            <a:ext cx="11741774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3200" dirty="0" smtClean="0">
                <a:latin typeface="Comic Sans MS" pitchFamily="66" charset="0"/>
              </a:rPr>
              <a:t>Shaan, Zain, Anya and Simran share the fruit equally.  </a:t>
            </a:r>
            <a:r>
              <a:rPr lang="en-GB" sz="3200" dirty="0" smtClean="0">
                <a:latin typeface="Comic Sans MS" pitchFamily="66" charset="0"/>
              </a:rPr>
              <a:t>There are </a:t>
            </a:r>
            <a:r>
              <a:rPr lang="en-GB" sz="3200" dirty="0" smtClean="0">
                <a:latin typeface="Comic Sans MS" pitchFamily="66" charset="0"/>
              </a:rPr>
              <a:t>4 apples, 1 orange and 8 bananas.  How many of each fruit do they receive?  Fill the table.</a:t>
            </a:r>
            <a:endParaRPr lang="en-GB" sz="3200" u="sng" dirty="0">
              <a:latin typeface="Comic Sans MS" pitchFamily="66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9364625"/>
              </p:ext>
            </p:extLst>
          </p:nvPr>
        </p:nvGraphicFramePr>
        <p:xfrm>
          <a:off x="94625" y="3749898"/>
          <a:ext cx="11741776" cy="2895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935444"/>
                <a:gridCol w="2935444"/>
                <a:gridCol w="2935444"/>
                <a:gridCol w="2935444"/>
              </a:tblGrid>
              <a:tr h="533185">
                <a:tc>
                  <a:txBody>
                    <a:bodyPr/>
                    <a:lstStyle/>
                    <a:p>
                      <a:endParaRPr lang="en-GB" sz="32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>
                          <a:latin typeface="Comic Sans MS" panose="030F0702030302020204" pitchFamily="66" charset="0"/>
                        </a:rPr>
                        <a:t>apples </a:t>
                      </a:r>
                      <a:endParaRPr lang="en-GB" sz="32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>
                          <a:latin typeface="Comic Sans MS" panose="030F0702030302020204" pitchFamily="66" charset="0"/>
                        </a:rPr>
                        <a:t>oranges </a:t>
                      </a:r>
                      <a:endParaRPr lang="en-GB" sz="32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>
                          <a:latin typeface="Comic Sans MS" panose="030F0702030302020204" pitchFamily="66" charset="0"/>
                        </a:rPr>
                        <a:t>bananas </a:t>
                      </a:r>
                      <a:endParaRPr lang="en-GB" sz="32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</a:tr>
              <a:tr h="533185">
                <a:tc>
                  <a:txBody>
                    <a:bodyPr/>
                    <a:lstStyle/>
                    <a:p>
                      <a:r>
                        <a:rPr lang="en-GB" sz="3200" dirty="0" smtClean="0">
                          <a:latin typeface="Comic Sans MS" panose="030F0702030302020204" pitchFamily="66" charset="0"/>
                        </a:rPr>
                        <a:t>Shaan</a:t>
                      </a:r>
                      <a:r>
                        <a:rPr lang="en-GB" sz="3200" baseline="0" dirty="0" smtClean="0">
                          <a:latin typeface="Comic Sans MS" panose="030F0702030302020204" pitchFamily="66" charset="0"/>
                        </a:rPr>
                        <a:t> </a:t>
                      </a:r>
                      <a:endParaRPr lang="en-GB" sz="32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32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320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32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</a:tr>
              <a:tr h="533185">
                <a:tc>
                  <a:txBody>
                    <a:bodyPr/>
                    <a:lstStyle/>
                    <a:p>
                      <a:r>
                        <a:rPr lang="en-GB" sz="3200" dirty="0" smtClean="0">
                          <a:latin typeface="Comic Sans MS" panose="030F0702030302020204" pitchFamily="66" charset="0"/>
                        </a:rPr>
                        <a:t>Zain </a:t>
                      </a:r>
                      <a:endParaRPr lang="en-GB" sz="32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32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320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320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</a:tr>
              <a:tr h="533185">
                <a:tc>
                  <a:txBody>
                    <a:bodyPr/>
                    <a:lstStyle/>
                    <a:p>
                      <a:r>
                        <a:rPr lang="en-GB" sz="3200" dirty="0" smtClean="0">
                          <a:latin typeface="Comic Sans MS" panose="030F0702030302020204" pitchFamily="66" charset="0"/>
                        </a:rPr>
                        <a:t>Anya </a:t>
                      </a:r>
                      <a:endParaRPr lang="en-GB" sz="32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32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320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320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</a:tr>
              <a:tr h="533185">
                <a:tc>
                  <a:txBody>
                    <a:bodyPr/>
                    <a:lstStyle/>
                    <a:p>
                      <a:r>
                        <a:rPr lang="en-GB" sz="3200" dirty="0" smtClean="0">
                          <a:latin typeface="Comic Sans MS" panose="030F0702030302020204" pitchFamily="66" charset="0"/>
                        </a:rPr>
                        <a:t>Simran</a:t>
                      </a:r>
                      <a:r>
                        <a:rPr lang="en-GB" sz="3200" baseline="0" dirty="0" smtClean="0">
                          <a:latin typeface="Comic Sans MS" panose="030F0702030302020204" pitchFamily="66" charset="0"/>
                        </a:rPr>
                        <a:t> </a:t>
                      </a:r>
                      <a:endParaRPr lang="en-GB" sz="32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320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320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32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7" name="Picture 6" descr="Screen Clippi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91506" y="174059"/>
            <a:ext cx="1625239" cy="972161"/>
          </a:xfrm>
          <a:prstGeom prst="rect">
            <a:avLst/>
          </a:prstGeom>
        </p:spPr>
      </p:pic>
      <p:pic>
        <p:nvPicPr>
          <p:cNvPr id="8" name="Picture 7" descr="Screen Clippi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419" y="174058"/>
            <a:ext cx="1625239" cy="972161"/>
          </a:xfrm>
          <a:prstGeom prst="rect">
            <a:avLst/>
          </a:prstGeom>
        </p:spPr>
      </p:pic>
      <p:pic>
        <p:nvPicPr>
          <p:cNvPr id="9" name="Picture 8" descr="Screen Clippi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344" y="2955276"/>
            <a:ext cx="2057387" cy="6199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2341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94625" y="116632"/>
            <a:ext cx="11985758" cy="1029588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5400" dirty="0" smtClean="0">
                <a:latin typeface="Comic Sans MS" panose="030F0702030302020204" pitchFamily="66" charset="0"/>
              </a:rPr>
              <a:t>Mastery - fractions</a:t>
            </a:r>
            <a:endParaRPr lang="en-GB" sz="5400" dirty="0">
              <a:latin typeface="Comic Sans MS" panose="030F0702030302020204" pitchFamily="66" charset="0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94625" y="1385616"/>
            <a:ext cx="11741774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3200" dirty="0" smtClean="0">
                <a:latin typeface="Comic Sans MS" pitchFamily="66" charset="0"/>
              </a:rPr>
              <a:t>Saran, Mayar, Arjeevan and Krishav share the fruit equally.  </a:t>
            </a:r>
            <a:r>
              <a:rPr lang="en-GB" sz="3200" dirty="0" smtClean="0">
                <a:latin typeface="Comic Sans MS" pitchFamily="66" charset="0"/>
              </a:rPr>
              <a:t>There are </a:t>
            </a:r>
            <a:r>
              <a:rPr lang="en-GB" sz="3200" dirty="0" smtClean="0">
                <a:latin typeface="Comic Sans MS" pitchFamily="66" charset="0"/>
              </a:rPr>
              <a:t>8 apples, 2 oranges and 4 bananas.  How many of each fruit do they receive?  Fill the table.</a:t>
            </a:r>
            <a:endParaRPr lang="en-GB" sz="3200" u="sng" dirty="0">
              <a:latin typeface="Comic Sans MS" pitchFamily="66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574854"/>
              </p:ext>
            </p:extLst>
          </p:nvPr>
        </p:nvGraphicFramePr>
        <p:xfrm>
          <a:off x="94625" y="3749898"/>
          <a:ext cx="11741776" cy="2895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935444"/>
                <a:gridCol w="2935444"/>
                <a:gridCol w="2935444"/>
                <a:gridCol w="2935444"/>
              </a:tblGrid>
              <a:tr h="533185">
                <a:tc>
                  <a:txBody>
                    <a:bodyPr/>
                    <a:lstStyle/>
                    <a:p>
                      <a:endParaRPr lang="en-GB" sz="32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>
                          <a:latin typeface="Comic Sans MS" panose="030F0702030302020204" pitchFamily="66" charset="0"/>
                        </a:rPr>
                        <a:t>apples </a:t>
                      </a:r>
                      <a:endParaRPr lang="en-GB" sz="32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>
                          <a:latin typeface="Comic Sans MS" panose="030F0702030302020204" pitchFamily="66" charset="0"/>
                        </a:rPr>
                        <a:t>oranges </a:t>
                      </a:r>
                      <a:endParaRPr lang="en-GB" sz="32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>
                          <a:latin typeface="Comic Sans MS" panose="030F0702030302020204" pitchFamily="66" charset="0"/>
                        </a:rPr>
                        <a:t>bananas </a:t>
                      </a:r>
                      <a:endParaRPr lang="en-GB" sz="32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</a:tr>
              <a:tr h="533185">
                <a:tc>
                  <a:txBody>
                    <a:bodyPr/>
                    <a:lstStyle/>
                    <a:p>
                      <a:r>
                        <a:rPr lang="en-GB" sz="3200" dirty="0" smtClean="0">
                          <a:latin typeface="Comic Sans MS" panose="030F0702030302020204" pitchFamily="66" charset="0"/>
                        </a:rPr>
                        <a:t>Saran</a:t>
                      </a:r>
                      <a:r>
                        <a:rPr lang="en-GB" sz="3200" baseline="0" dirty="0" smtClean="0">
                          <a:latin typeface="Comic Sans MS" panose="030F0702030302020204" pitchFamily="66" charset="0"/>
                        </a:rPr>
                        <a:t> </a:t>
                      </a:r>
                      <a:endParaRPr lang="en-GB" sz="32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32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320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32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</a:tr>
              <a:tr h="533185">
                <a:tc>
                  <a:txBody>
                    <a:bodyPr/>
                    <a:lstStyle/>
                    <a:p>
                      <a:r>
                        <a:rPr lang="en-GB" sz="3200" dirty="0" smtClean="0">
                          <a:latin typeface="Comic Sans MS" panose="030F0702030302020204" pitchFamily="66" charset="0"/>
                        </a:rPr>
                        <a:t>Mayar </a:t>
                      </a:r>
                      <a:endParaRPr lang="en-GB" sz="32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32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320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320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</a:tr>
              <a:tr h="533185">
                <a:tc>
                  <a:txBody>
                    <a:bodyPr/>
                    <a:lstStyle/>
                    <a:p>
                      <a:r>
                        <a:rPr lang="en-GB" sz="3200" dirty="0" smtClean="0">
                          <a:latin typeface="Comic Sans MS" panose="030F0702030302020204" pitchFamily="66" charset="0"/>
                        </a:rPr>
                        <a:t>Arjeevan </a:t>
                      </a:r>
                      <a:endParaRPr lang="en-GB" sz="32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32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320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320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</a:tr>
              <a:tr h="533185">
                <a:tc>
                  <a:txBody>
                    <a:bodyPr/>
                    <a:lstStyle/>
                    <a:p>
                      <a:r>
                        <a:rPr lang="en-GB" sz="3200" dirty="0" smtClean="0">
                          <a:latin typeface="Comic Sans MS" panose="030F0702030302020204" pitchFamily="66" charset="0"/>
                        </a:rPr>
                        <a:t>Krishav</a:t>
                      </a:r>
                      <a:endParaRPr lang="en-GB" sz="32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320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320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32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7" name="Picture 6" descr="Screen Clippi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91506" y="174059"/>
            <a:ext cx="1625239" cy="972161"/>
          </a:xfrm>
          <a:prstGeom prst="rect">
            <a:avLst/>
          </a:prstGeom>
        </p:spPr>
      </p:pic>
      <p:pic>
        <p:nvPicPr>
          <p:cNvPr id="8" name="Picture 7" descr="Screen Clippi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630" y="145345"/>
            <a:ext cx="1625239" cy="972161"/>
          </a:xfrm>
          <a:prstGeom prst="rect">
            <a:avLst/>
          </a:prstGeom>
        </p:spPr>
      </p:pic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1342" y="3119745"/>
            <a:ext cx="2057387" cy="619911"/>
          </a:xfrm>
          <a:prstGeom prst="rect">
            <a:avLst/>
          </a:prstGeom>
        </p:spPr>
      </p:pic>
      <p:pic>
        <p:nvPicPr>
          <p:cNvPr id="9" name="Picture 8" descr="Screen Clippi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955" y="3119745"/>
            <a:ext cx="2057387" cy="6199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3793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94625" y="116632"/>
            <a:ext cx="11985758" cy="1029588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5400" dirty="0" smtClean="0">
                <a:latin typeface="Comic Sans MS" panose="030F0702030302020204" pitchFamily="66" charset="0"/>
              </a:rPr>
              <a:t>Mastery - fractions</a:t>
            </a:r>
            <a:endParaRPr lang="en-GB" sz="5400" dirty="0">
              <a:latin typeface="Comic Sans MS" panose="030F0702030302020204" pitchFamily="66" charset="0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94625" y="1385616"/>
            <a:ext cx="11741774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3200" dirty="0" smtClean="0">
                <a:latin typeface="Comic Sans MS" pitchFamily="66" charset="0"/>
              </a:rPr>
              <a:t>Amber, Avleen, Jasmine and Yusuf share the fruit equally.  </a:t>
            </a:r>
            <a:r>
              <a:rPr lang="en-GB" sz="3200" dirty="0" smtClean="0">
                <a:latin typeface="Comic Sans MS" pitchFamily="66" charset="0"/>
              </a:rPr>
              <a:t>There are </a:t>
            </a:r>
            <a:r>
              <a:rPr lang="en-GB" sz="3200" dirty="0" smtClean="0">
                <a:latin typeface="Comic Sans MS" pitchFamily="66" charset="0"/>
              </a:rPr>
              <a:t>20 oranges, 1 apple and 12 bananas.  How many of each fruit do they receive?  Fill the table.</a:t>
            </a:r>
            <a:endParaRPr lang="en-GB" sz="3200" u="sng" dirty="0">
              <a:latin typeface="Comic Sans MS" pitchFamily="66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8425616"/>
              </p:ext>
            </p:extLst>
          </p:nvPr>
        </p:nvGraphicFramePr>
        <p:xfrm>
          <a:off x="94625" y="3749898"/>
          <a:ext cx="11741776" cy="2895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935444"/>
                <a:gridCol w="2935444"/>
                <a:gridCol w="2935444"/>
                <a:gridCol w="2935444"/>
              </a:tblGrid>
              <a:tr h="533185">
                <a:tc>
                  <a:txBody>
                    <a:bodyPr/>
                    <a:lstStyle/>
                    <a:p>
                      <a:endParaRPr lang="en-GB" sz="32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200" dirty="0" smtClean="0">
                          <a:latin typeface="Comic Sans MS" panose="030F0702030302020204" pitchFamily="66" charset="0"/>
                        </a:rPr>
                        <a:t>oranges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>
                          <a:latin typeface="Comic Sans MS" panose="030F0702030302020204" pitchFamily="66" charset="0"/>
                        </a:rPr>
                        <a:t>apples</a:t>
                      </a:r>
                      <a:endParaRPr lang="en-GB" sz="32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>
                          <a:latin typeface="Comic Sans MS" panose="030F0702030302020204" pitchFamily="66" charset="0"/>
                        </a:rPr>
                        <a:t>bananas </a:t>
                      </a:r>
                      <a:endParaRPr lang="en-GB" sz="32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</a:tr>
              <a:tr h="533185">
                <a:tc>
                  <a:txBody>
                    <a:bodyPr/>
                    <a:lstStyle/>
                    <a:p>
                      <a:r>
                        <a:rPr lang="en-GB" sz="3200" dirty="0" smtClean="0">
                          <a:latin typeface="Comic Sans MS" panose="030F0702030302020204" pitchFamily="66" charset="0"/>
                        </a:rPr>
                        <a:t>Saran</a:t>
                      </a:r>
                      <a:r>
                        <a:rPr lang="en-GB" sz="3200" baseline="0" dirty="0" smtClean="0">
                          <a:latin typeface="Comic Sans MS" panose="030F0702030302020204" pitchFamily="66" charset="0"/>
                        </a:rPr>
                        <a:t> </a:t>
                      </a:r>
                      <a:endParaRPr lang="en-GB" sz="32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32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200" dirty="0" smtClean="0">
                          <a:latin typeface="Comic Sans MS" panose="030F0702030302020204" pitchFamily="66" charset="0"/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32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</a:tr>
              <a:tr h="533185">
                <a:tc>
                  <a:txBody>
                    <a:bodyPr/>
                    <a:lstStyle/>
                    <a:p>
                      <a:r>
                        <a:rPr lang="en-GB" sz="3200" dirty="0" smtClean="0">
                          <a:latin typeface="Comic Sans MS" panose="030F0702030302020204" pitchFamily="66" charset="0"/>
                        </a:rPr>
                        <a:t>Mayar </a:t>
                      </a:r>
                      <a:endParaRPr lang="en-GB" sz="32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32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320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320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</a:tr>
              <a:tr h="533185">
                <a:tc>
                  <a:txBody>
                    <a:bodyPr/>
                    <a:lstStyle/>
                    <a:p>
                      <a:r>
                        <a:rPr lang="en-GB" sz="3200" dirty="0" smtClean="0">
                          <a:latin typeface="Comic Sans MS" panose="030F0702030302020204" pitchFamily="66" charset="0"/>
                        </a:rPr>
                        <a:t>Arjeevan </a:t>
                      </a:r>
                      <a:endParaRPr lang="en-GB" sz="32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32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320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320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</a:tr>
              <a:tr h="533185">
                <a:tc>
                  <a:txBody>
                    <a:bodyPr/>
                    <a:lstStyle/>
                    <a:p>
                      <a:r>
                        <a:rPr lang="en-GB" sz="3200" dirty="0" smtClean="0">
                          <a:latin typeface="Comic Sans MS" panose="030F0702030302020204" pitchFamily="66" charset="0"/>
                        </a:rPr>
                        <a:t>Krishav</a:t>
                      </a:r>
                      <a:endParaRPr lang="en-GB" sz="32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320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320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32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7" name="Picture 6" descr="Screen Clippi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91506" y="174059"/>
            <a:ext cx="1625239" cy="972161"/>
          </a:xfrm>
          <a:prstGeom prst="rect">
            <a:avLst/>
          </a:prstGeom>
        </p:spPr>
      </p:pic>
      <p:pic>
        <p:nvPicPr>
          <p:cNvPr id="8" name="Picture 7" descr="Screen Clippi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903" y="174059"/>
            <a:ext cx="1625239" cy="972161"/>
          </a:xfrm>
          <a:prstGeom prst="rect">
            <a:avLst/>
          </a:prstGeom>
        </p:spPr>
      </p:pic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45560" y="2451694"/>
            <a:ext cx="1645946" cy="1213228"/>
          </a:xfrm>
          <a:prstGeom prst="rect">
            <a:avLst/>
          </a:prstGeom>
        </p:spPr>
      </p:pic>
      <p:pic>
        <p:nvPicPr>
          <p:cNvPr id="9" name="Picture 8" descr="Screen Clippi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91506" y="2451694"/>
            <a:ext cx="1645946" cy="12132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7478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96</TotalTime>
  <Words>139</Words>
  <Application>Microsoft Office PowerPoint</Application>
  <PresentationFormat>Widescreen</PresentationFormat>
  <Paragraphs>28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Comic Sans MS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Sukina Jalaf</dc:creator>
  <cp:lastModifiedBy>Sukina Jalaf</cp:lastModifiedBy>
  <cp:revision>18</cp:revision>
  <dcterms:created xsi:type="dcterms:W3CDTF">2017-04-28T17:09:08Z</dcterms:created>
  <dcterms:modified xsi:type="dcterms:W3CDTF">2017-04-30T21:11:42Z</dcterms:modified>
</cp:coreProperties>
</file>