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458B477C-F4D0-444A-9B44-05BF4CF6E2E5}" type="datetimeFigureOut">
              <a:rPr lang="en-GB" smtClean="0"/>
              <a:t>15/03/2016</a:t>
            </a:fld>
            <a:endParaRPr lang="en-GB"/>
          </a:p>
        </p:txBody>
      </p:sp>
      <p:sp>
        <p:nvSpPr>
          <p:cNvPr id="8" name="Slide Number Placeholder 7"/>
          <p:cNvSpPr>
            <a:spLocks noGrp="1"/>
          </p:cNvSpPr>
          <p:nvPr>
            <p:ph type="sldNum" sz="quarter" idx="11"/>
          </p:nvPr>
        </p:nvSpPr>
        <p:spPr/>
        <p:txBody>
          <a:bodyPr/>
          <a:lstStyle/>
          <a:p>
            <a:fld id="{B43D1951-7650-4598-8908-BFD67F45C886}" type="slidenum">
              <a:rPr lang="en-GB" smtClean="0"/>
              <a:t>‹#›</a:t>
            </a:fld>
            <a:endParaRPr lang="en-GB"/>
          </a:p>
        </p:txBody>
      </p:sp>
      <p:sp>
        <p:nvSpPr>
          <p:cNvPr id="9" name="Footer Placeholder 8"/>
          <p:cNvSpPr>
            <a:spLocks noGrp="1"/>
          </p:cNvSpPr>
          <p:nvPr>
            <p:ph type="ftr" sz="quarter" idx="12"/>
          </p:nvPr>
        </p:nvSpPr>
        <p:spPr/>
        <p:txBody>
          <a:bodyPr/>
          <a:lstStyle/>
          <a:p>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8B477C-F4D0-444A-9B44-05BF4CF6E2E5}" type="datetimeFigureOut">
              <a:rPr lang="en-GB" smtClean="0"/>
              <a:t>15/03/2016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3D1951-7650-4598-8908-BFD67F45C886}"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8B477C-F4D0-444A-9B44-05BF4CF6E2E5}" type="datetimeFigureOut">
              <a:rPr lang="en-GB" smtClean="0"/>
              <a:t>15/03/2016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3D1951-7650-4598-8908-BFD67F45C886}"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458B477C-F4D0-444A-9B44-05BF4CF6E2E5}" type="datetimeFigureOut">
              <a:rPr lang="en-GB" smtClean="0"/>
              <a:t>15/03/2016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3D1951-7650-4598-8908-BFD67F45C886}"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8B477C-F4D0-444A-9B44-05BF4CF6E2E5}" type="datetimeFigureOut">
              <a:rPr lang="en-GB" smtClean="0"/>
              <a:t>15/03/2016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3D1951-7650-4598-8908-BFD67F45C886}" type="slidenum">
              <a:rPr lang="en-GB" smtClean="0"/>
              <a:t>‹#›</a:t>
            </a:fld>
            <a:endParaRPr lang="en-GB"/>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458B477C-F4D0-444A-9B44-05BF4CF6E2E5}" type="datetimeFigureOut">
              <a:rPr lang="en-GB" smtClean="0"/>
              <a:t>15/03/2016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43D1951-7650-4598-8908-BFD67F45C886}" type="slidenum">
              <a:rPr lang="en-GB" smtClean="0"/>
              <a:t>‹#›</a:t>
            </a:fld>
            <a:endParaRPr lang="en-GB"/>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458B477C-F4D0-444A-9B44-05BF4CF6E2E5}" type="datetimeFigureOut">
              <a:rPr lang="en-GB" smtClean="0"/>
              <a:t>15/03/2016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43D1951-7650-4598-8908-BFD67F45C886}" type="slidenum">
              <a:rPr lang="en-GB" smtClean="0"/>
              <a:t>‹#›</a:t>
            </a:fld>
            <a:endParaRPr lang="en-GB"/>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58B477C-F4D0-444A-9B44-05BF4CF6E2E5}" type="datetimeFigureOut">
              <a:rPr lang="en-GB" smtClean="0"/>
              <a:t>15/03/2016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43D1951-7650-4598-8908-BFD67F45C886}"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8B477C-F4D0-444A-9B44-05BF4CF6E2E5}" type="datetimeFigureOut">
              <a:rPr lang="en-GB" smtClean="0"/>
              <a:t>15/03/2016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43D1951-7650-4598-8908-BFD67F45C886}"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8B477C-F4D0-444A-9B44-05BF4CF6E2E5}" type="datetimeFigureOut">
              <a:rPr lang="en-GB" smtClean="0"/>
              <a:t>15/03/2016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43D1951-7650-4598-8908-BFD67F45C886}"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8B477C-F4D0-444A-9B44-05BF4CF6E2E5}" type="datetimeFigureOut">
              <a:rPr lang="en-GB" smtClean="0"/>
              <a:t>15/03/2016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43D1951-7650-4598-8908-BFD67F45C886}"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458B477C-F4D0-444A-9B44-05BF4CF6E2E5}" type="datetimeFigureOut">
              <a:rPr lang="en-GB" smtClean="0"/>
              <a:t>15/03/2016</a:t>
            </a:fld>
            <a:endParaRPr lang="en-GB"/>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GB"/>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43D1951-7650-4598-8908-BFD67F45C886}" type="slidenum">
              <a:rPr lang="en-GB" smtClean="0"/>
              <a:t>‹#›</a:t>
            </a:fld>
            <a:endParaRPr lang="en-GB"/>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teacherled.com/resources/clockspin/bigbenload.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NL: reading Roman numerals 1-12.</a:t>
            </a:r>
            <a:endParaRPr lang="en-GB" dirty="0"/>
          </a:p>
        </p:txBody>
      </p:sp>
      <p:sp>
        <p:nvSpPr>
          <p:cNvPr id="3" name="Subtitle 2"/>
          <p:cNvSpPr>
            <a:spLocks noGrp="1"/>
          </p:cNvSpPr>
          <p:nvPr>
            <p:ph type="subTitle" idx="1"/>
          </p:nvPr>
        </p:nvSpPr>
        <p:spPr/>
        <p:txBody>
          <a:bodyPr/>
          <a:lstStyle/>
          <a:p>
            <a:r>
              <a:rPr lang="en-GB" dirty="0" smtClean="0"/>
              <a:t>16</a:t>
            </a:r>
            <a:r>
              <a:rPr lang="en-GB" baseline="30000" dirty="0" smtClean="0"/>
              <a:t>th</a:t>
            </a:r>
            <a:r>
              <a:rPr lang="en-GB" dirty="0"/>
              <a:t> </a:t>
            </a:r>
            <a:r>
              <a:rPr lang="en-GB" dirty="0" smtClean="0"/>
              <a:t>March 2016</a:t>
            </a:r>
            <a:endParaRPr lang="en-GB" dirty="0"/>
          </a:p>
        </p:txBody>
      </p:sp>
    </p:spTree>
    <p:extLst>
      <p:ext uri="{BB962C8B-B14F-4D97-AF65-F5344CB8AC3E}">
        <p14:creationId xmlns:p14="http://schemas.microsoft.com/office/powerpoint/2010/main" val="42153258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4624"/>
            <a:ext cx="8229600" cy="1600200"/>
          </a:xfrm>
        </p:spPr>
        <p:txBody>
          <a:bodyPr/>
          <a:lstStyle/>
          <a:p>
            <a:r>
              <a:rPr lang="en-GB" sz="11500" dirty="0" smtClean="0"/>
              <a:t>5</a:t>
            </a:r>
            <a:endParaRPr lang="en-GB" sz="11500" dirty="0"/>
          </a:p>
        </p:txBody>
      </p:sp>
      <p:sp>
        <p:nvSpPr>
          <p:cNvPr id="3" name="Content Placeholder 2"/>
          <p:cNvSpPr>
            <a:spLocks noGrp="1"/>
          </p:cNvSpPr>
          <p:nvPr>
            <p:ph idx="1"/>
          </p:nvPr>
        </p:nvSpPr>
        <p:spPr/>
        <p:txBody>
          <a:bodyPr>
            <a:normAutofit/>
          </a:bodyPr>
          <a:lstStyle/>
          <a:p>
            <a:pPr marL="0" indent="0" algn="ctr">
              <a:buNone/>
            </a:pPr>
            <a:r>
              <a:rPr lang="en-GB" sz="15000" dirty="0" smtClean="0"/>
              <a:t>V</a:t>
            </a:r>
          </a:p>
        </p:txBody>
      </p:sp>
    </p:spTree>
    <p:extLst>
      <p:ext uri="{BB962C8B-B14F-4D97-AF65-F5344CB8AC3E}">
        <p14:creationId xmlns:p14="http://schemas.microsoft.com/office/powerpoint/2010/main" val="39895982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4624"/>
            <a:ext cx="8229600" cy="1600200"/>
          </a:xfrm>
        </p:spPr>
        <p:txBody>
          <a:bodyPr/>
          <a:lstStyle/>
          <a:p>
            <a:r>
              <a:rPr lang="en-GB" sz="11500" dirty="0"/>
              <a:t>6</a:t>
            </a:r>
          </a:p>
        </p:txBody>
      </p:sp>
      <p:sp>
        <p:nvSpPr>
          <p:cNvPr id="3" name="Content Placeholder 2"/>
          <p:cNvSpPr>
            <a:spLocks noGrp="1"/>
          </p:cNvSpPr>
          <p:nvPr>
            <p:ph idx="1"/>
          </p:nvPr>
        </p:nvSpPr>
        <p:spPr/>
        <p:txBody>
          <a:bodyPr>
            <a:normAutofit/>
          </a:bodyPr>
          <a:lstStyle/>
          <a:p>
            <a:pPr marL="0" indent="0" algn="ctr">
              <a:buNone/>
            </a:pPr>
            <a:r>
              <a:rPr lang="en-GB" sz="15000" dirty="0" smtClean="0"/>
              <a:t>VI</a:t>
            </a:r>
          </a:p>
          <a:p>
            <a:pPr marL="0" indent="0" algn="ctr">
              <a:buNone/>
            </a:pPr>
            <a:r>
              <a:rPr lang="en-GB" sz="9600" dirty="0" smtClean="0"/>
              <a:t>5+1</a:t>
            </a:r>
          </a:p>
          <a:p>
            <a:pPr marL="0" indent="0" algn="ctr">
              <a:buNone/>
            </a:pPr>
            <a:endParaRPr lang="en-GB" sz="15000" dirty="0" smtClean="0"/>
          </a:p>
        </p:txBody>
      </p:sp>
    </p:spTree>
    <p:extLst>
      <p:ext uri="{BB962C8B-B14F-4D97-AF65-F5344CB8AC3E}">
        <p14:creationId xmlns:p14="http://schemas.microsoft.com/office/powerpoint/2010/main" val="39503030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4624"/>
            <a:ext cx="8229600" cy="1600200"/>
          </a:xfrm>
        </p:spPr>
        <p:txBody>
          <a:bodyPr/>
          <a:lstStyle/>
          <a:p>
            <a:r>
              <a:rPr lang="en-GB" sz="11500" dirty="0" smtClean="0"/>
              <a:t>7</a:t>
            </a:r>
            <a:endParaRPr lang="en-GB" sz="11500" dirty="0"/>
          </a:p>
        </p:txBody>
      </p:sp>
      <p:sp>
        <p:nvSpPr>
          <p:cNvPr id="3" name="Content Placeholder 2"/>
          <p:cNvSpPr>
            <a:spLocks noGrp="1"/>
          </p:cNvSpPr>
          <p:nvPr>
            <p:ph idx="1"/>
          </p:nvPr>
        </p:nvSpPr>
        <p:spPr/>
        <p:txBody>
          <a:bodyPr>
            <a:normAutofit/>
          </a:bodyPr>
          <a:lstStyle/>
          <a:p>
            <a:pPr marL="0" indent="0" algn="ctr">
              <a:buNone/>
            </a:pPr>
            <a:r>
              <a:rPr lang="en-GB" sz="15000" dirty="0" smtClean="0"/>
              <a:t>VII</a:t>
            </a:r>
          </a:p>
          <a:p>
            <a:pPr marL="0" indent="0" algn="ctr">
              <a:buNone/>
            </a:pPr>
            <a:r>
              <a:rPr lang="en-GB" sz="9600" dirty="0" smtClean="0"/>
              <a:t>5+1+1</a:t>
            </a:r>
          </a:p>
          <a:p>
            <a:pPr marL="0" indent="0" algn="ctr">
              <a:buNone/>
            </a:pPr>
            <a:endParaRPr lang="en-GB" sz="15000" dirty="0" smtClean="0"/>
          </a:p>
        </p:txBody>
      </p:sp>
    </p:spTree>
    <p:extLst>
      <p:ext uri="{BB962C8B-B14F-4D97-AF65-F5344CB8AC3E}">
        <p14:creationId xmlns:p14="http://schemas.microsoft.com/office/powerpoint/2010/main" val="191640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4624"/>
            <a:ext cx="8229600" cy="1600200"/>
          </a:xfrm>
        </p:spPr>
        <p:txBody>
          <a:bodyPr/>
          <a:lstStyle/>
          <a:p>
            <a:r>
              <a:rPr lang="en-GB" sz="11500" dirty="0"/>
              <a:t>8</a:t>
            </a:r>
          </a:p>
        </p:txBody>
      </p:sp>
      <p:sp>
        <p:nvSpPr>
          <p:cNvPr id="3" name="Content Placeholder 2"/>
          <p:cNvSpPr>
            <a:spLocks noGrp="1"/>
          </p:cNvSpPr>
          <p:nvPr>
            <p:ph idx="1"/>
          </p:nvPr>
        </p:nvSpPr>
        <p:spPr/>
        <p:txBody>
          <a:bodyPr>
            <a:normAutofit/>
          </a:bodyPr>
          <a:lstStyle/>
          <a:p>
            <a:pPr marL="0" indent="0" algn="ctr">
              <a:buNone/>
            </a:pPr>
            <a:r>
              <a:rPr lang="en-GB" sz="15000" dirty="0" smtClean="0"/>
              <a:t>VIII</a:t>
            </a:r>
          </a:p>
          <a:p>
            <a:pPr marL="0" indent="0" algn="ctr">
              <a:buNone/>
            </a:pPr>
            <a:r>
              <a:rPr lang="en-GB" sz="9600" dirty="0" smtClean="0"/>
              <a:t>5+1+1+1</a:t>
            </a:r>
          </a:p>
          <a:p>
            <a:pPr marL="0" indent="0" algn="ctr">
              <a:buNone/>
            </a:pPr>
            <a:endParaRPr lang="en-GB" sz="15000" dirty="0" smtClean="0"/>
          </a:p>
        </p:txBody>
      </p:sp>
    </p:spTree>
    <p:extLst>
      <p:ext uri="{BB962C8B-B14F-4D97-AF65-F5344CB8AC3E}">
        <p14:creationId xmlns:p14="http://schemas.microsoft.com/office/powerpoint/2010/main" val="17175700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4624"/>
            <a:ext cx="8229600" cy="1600200"/>
          </a:xfrm>
        </p:spPr>
        <p:txBody>
          <a:bodyPr/>
          <a:lstStyle/>
          <a:p>
            <a:r>
              <a:rPr lang="en-GB" sz="11500" dirty="0" smtClean="0"/>
              <a:t>9</a:t>
            </a:r>
            <a:endParaRPr lang="en-GB" sz="11500" dirty="0"/>
          </a:p>
        </p:txBody>
      </p:sp>
      <p:sp>
        <p:nvSpPr>
          <p:cNvPr id="3" name="Content Placeholder 2"/>
          <p:cNvSpPr>
            <a:spLocks noGrp="1"/>
          </p:cNvSpPr>
          <p:nvPr>
            <p:ph idx="1"/>
          </p:nvPr>
        </p:nvSpPr>
        <p:spPr>
          <a:xfrm>
            <a:off x="467544" y="1772816"/>
            <a:ext cx="8229600" cy="4525963"/>
          </a:xfrm>
        </p:spPr>
        <p:txBody>
          <a:bodyPr>
            <a:normAutofit fontScale="77500" lnSpcReduction="20000"/>
          </a:bodyPr>
          <a:lstStyle/>
          <a:p>
            <a:pPr marL="0" indent="0" algn="ctr">
              <a:buNone/>
            </a:pPr>
            <a:r>
              <a:rPr lang="en-GB" sz="15000" dirty="0" smtClean="0"/>
              <a:t>IX</a:t>
            </a:r>
          </a:p>
          <a:p>
            <a:pPr marL="0" indent="0" algn="ctr">
              <a:buNone/>
            </a:pPr>
            <a:r>
              <a:rPr lang="en-GB" sz="12400" dirty="0" smtClean="0"/>
              <a:t>5-1</a:t>
            </a:r>
            <a:r>
              <a:rPr lang="en-GB" sz="15400" dirty="0" smtClean="0"/>
              <a:t> </a:t>
            </a:r>
            <a:r>
              <a:rPr lang="en-GB" sz="9600" dirty="0"/>
              <a:t>(1 before </a:t>
            </a:r>
            <a:r>
              <a:rPr lang="en-GB" sz="9600" dirty="0" smtClean="0"/>
              <a:t>10)</a:t>
            </a:r>
            <a:endParaRPr lang="en-GB" sz="9600" dirty="0"/>
          </a:p>
          <a:p>
            <a:pPr marL="0" indent="0" algn="ctr">
              <a:buNone/>
            </a:pPr>
            <a:endParaRPr lang="en-GB" sz="9600" dirty="0" smtClean="0"/>
          </a:p>
          <a:p>
            <a:pPr marL="0" indent="0" algn="ctr">
              <a:buNone/>
            </a:pPr>
            <a:endParaRPr lang="en-GB" sz="15000" dirty="0" smtClean="0"/>
          </a:p>
        </p:txBody>
      </p:sp>
    </p:spTree>
    <p:extLst>
      <p:ext uri="{BB962C8B-B14F-4D97-AF65-F5344CB8AC3E}">
        <p14:creationId xmlns:p14="http://schemas.microsoft.com/office/powerpoint/2010/main" val="12745012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4624"/>
            <a:ext cx="8229600" cy="1600200"/>
          </a:xfrm>
        </p:spPr>
        <p:txBody>
          <a:bodyPr/>
          <a:lstStyle/>
          <a:p>
            <a:r>
              <a:rPr lang="en-GB" sz="11500" dirty="0" smtClean="0"/>
              <a:t>10</a:t>
            </a:r>
            <a:endParaRPr lang="en-GB" sz="11500" dirty="0"/>
          </a:p>
        </p:txBody>
      </p:sp>
      <p:sp>
        <p:nvSpPr>
          <p:cNvPr id="3" name="Content Placeholder 2"/>
          <p:cNvSpPr>
            <a:spLocks noGrp="1"/>
          </p:cNvSpPr>
          <p:nvPr>
            <p:ph idx="1"/>
          </p:nvPr>
        </p:nvSpPr>
        <p:spPr>
          <a:xfrm>
            <a:off x="467544" y="1772816"/>
            <a:ext cx="8229600" cy="4525963"/>
          </a:xfrm>
        </p:spPr>
        <p:txBody>
          <a:bodyPr>
            <a:normAutofit/>
          </a:bodyPr>
          <a:lstStyle/>
          <a:p>
            <a:pPr marL="0" indent="0" algn="ctr">
              <a:buNone/>
            </a:pPr>
            <a:r>
              <a:rPr lang="en-GB" sz="15000" dirty="0" smtClean="0"/>
              <a:t>X</a:t>
            </a:r>
          </a:p>
          <a:p>
            <a:pPr marL="0" indent="0" algn="ctr">
              <a:buNone/>
            </a:pPr>
            <a:endParaRPr lang="en-GB" sz="9600" dirty="0" smtClean="0"/>
          </a:p>
          <a:p>
            <a:pPr marL="0" indent="0" algn="ctr">
              <a:buNone/>
            </a:pPr>
            <a:endParaRPr lang="en-GB" sz="15000" dirty="0" smtClean="0"/>
          </a:p>
        </p:txBody>
      </p:sp>
    </p:spTree>
    <p:extLst>
      <p:ext uri="{BB962C8B-B14F-4D97-AF65-F5344CB8AC3E}">
        <p14:creationId xmlns:p14="http://schemas.microsoft.com/office/powerpoint/2010/main" val="27939694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4624"/>
            <a:ext cx="8229600" cy="1600200"/>
          </a:xfrm>
        </p:spPr>
        <p:txBody>
          <a:bodyPr/>
          <a:lstStyle/>
          <a:p>
            <a:r>
              <a:rPr lang="en-GB" sz="11500" dirty="0" smtClean="0"/>
              <a:t>11</a:t>
            </a:r>
            <a:endParaRPr lang="en-GB" sz="11500" dirty="0"/>
          </a:p>
        </p:txBody>
      </p:sp>
      <p:sp>
        <p:nvSpPr>
          <p:cNvPr id="3" name="Content Placeholder 2"/>
          <p:cNvSpPr>
            <a:spLocks noGrp="1"/>
          </p:cNvSpPr>
          <p:nvPr>
            <p:ph idx="1"/>
          </p:nvPr>
        </p:nvSpPr>
        <p:spPr>
          <a:xfrm>
            <a:off x="467544" y="1772816"/>
            <a:ext cx="8229600" cy="4525963"/>
          </a:xfrm>
        </p:spPr>
        <p:txBody>
          <a:bodyPr>
            <a:normAutofit/>
          </a:bodyPr>
          <a:lstStyle/>
          <a:p>
            <a:pPr marL="0" indent="0" algn="ctr">
              <a:buNone/>
            </a:pPr>
            <a:r>
              <a:rPr lang="en-GB" sz="15000" dirty="0" smtClean="0"/>
              <a:t>XI</a:t>
            </a:r>
          </a:p>
          <a:p>
            <a:pPr marL="0" indent="0" algn="ctr">
              <a:buNone/>
            </a:pPr>
            <a:r>
              <a:rPr lang="en-GB" sz="9600" dirty="0" smtClean="0"/>
              <a:t>10+1</a:t>
            </a:r>
          </a:p>
          <a:p>
            <a:pPr marL="0" indent="0" algn="ctr">
              <a:buNone/>
            </a:pPr>
            <a:endParaRPr lang="en-GB" sz="9600" dirty="0" smtClean="0"/>
          </a:p>
          <a:p>
            <a:pPr marL="0" indent="0" algn="ctr">
              <a:buNone/>
            </a:pPr>
            <a:endParaRPr lang="en-GB" sz="15000" dirty="0" smtClean="0"/>
          </a:p>
        </p:txBody>
      </p:sp>
    </p:spTree>
    <p:extLst>
      <p:ext uri="{BB962C8B-B14F-4D97-AF65-F5344CB8AC3E}">
        <p14:creationId xmlns:p14="http://schemas.microsoft.com/office/powerpoint/2010/main" val="12453598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4624"/>
            <a:ext cx="8229600" cy="1600200"/>
          </a:xfrm>
        </p:spPr>
        <p:txBody>
          <a:bodyPr/>
          <a:lstStyle/>
          <a:p>
            <a:r>
              <a:rPr lang="en-GB" sz="11500" dirty="0" smtClean="0"/>
              <a:t>12</a:t>
            </a:r>
            <a:endParaRPr lang="en-GB" sz="11500" dirty="0"/>
          </a:p>
        </p:txBody>
      </p:sp>
      <p:sp>
        <p:nvSpPr>
          <p:cNvPr id="3" name="Content Placeholder 2"/>
          <p:cNvSpPr>
            <a:spLocks noGrp="1"/>
          </p:cNvSpPr>
          <p:nvPr>
            <p:ph idx="1"/>
          </p:nvPr>
        </p:nvSpPr>
        <p:spPr>
          <a:xfrm>
            <a:off x="467544" y="1772816"/>
            <a:ext cx="8229600" cy="4525963"/>
          </a:xfrm>
        </p:spPr>
        <p:txBody>
          <a:bodyPr>
            <a:normAutofit/>
          </a:bodyPr>
          <a:lstStyle/>
          <a:p>
            <a:pPr marL="0" indent="0" algn="ctr">
              <a:buNone/>
            </a:pPr>
            <a:r>
              <a:rPr lang="en-GB" sz="15000" dirty="0" smtClean="0"/>
              <a:t>XII</a:t>
            </a:r>
          </a:p>
          <a:p>
            <a:pPr marL="0" indent="0" algn="ctr">
              <a:buNone/>
            </a:pPr>
            <a:r>
              <a:rPr lang="en-GB" sz="9600" dirty="0" smtClean="0"/>
              <a:t>10+1+1</a:t>
            </a:r>
          </a:p>
          <a:p>
            <a:pPr marL="0" indent="0" algn="ctr">
              <a:buNone/>
            </a:pPr>
            <a:endParaRPr lang="en-GB" sz="9600" dirty="0" smtClean="0"/>
          </a:p>
          <a:p>
            <a:pPr marL="0" indent="0" algn="ctr">
              <a:buNone/>
            </a:pPr>
            <a:endParaRPr lang="en-GB" sz="15000" dirty="0" smtClean="0"/>
          </a:p>
        </p:txBody>
      </p:sp>
    </p:spTree>
    <p:extLst>
      <p:ext uri="{BB962C8B-B14F-4D97-AF65-F5344CB8AC3E}">
        <p14:creationId xmlns:p14="http://schemas.microsoft.com/office/powerpoint/2010/main" val="40778179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Practise</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dirty="0" smtClean="0"/>
              <a:t>In pairs- your partner will give you a number between 1 and 12.</a:t>
            </a:r>
          </a:p>
          <a:p>
            <a:pPr marL="0" indent="0">
              <a:buNone/>
            </a:pPr>
            <a:endParaRPr lang="en-GB" dirty="0"/>
          </a:p>
          <a:p>
            <a:pPr marL="0" indent="0">
              <a:buNone/>
            </a:pPr>
            <a:r>
              <a:rPr lang="en-GB" dirty="0" smtClean="0"/>
              <a:t>On your whiteboard, write this in Roman Numerals.</a:t>
            </a:r>
          </a:p>
          <a:p>
            <a:pPr marL="0" indent="0">
              <a:buNone/>
            </a:pPr>
            <a:endParaRPr lang="en-GB" dirty="0"/>
          </a:p>
          <a:p>
            <a:pPr marL="0" indent="0">
              <a:buNone/>
            </a:pPr>
            <a:r>
              <a:rPr lang="en-GB" dirty="0" smtClean="0"/>
              <a:t>Remember that:</a:t>
            </a:r>
          </a:p>
          <a:p>
            <a:pPr marL="0" indent="0">
              <a:buNone/>
            </a:pPr>
            <a:r>
              <a:rPr lang="en-GB" sz="3600" b="1" dirty="0"/>
              <a:t>I=1</a:t>
            </a:r>
          </a:p>
          <a:p>
            <a:pPr marL="0" indent="0">
              <a:buNone/>
            </a:pPr>
            <a:r>
              <a:rPr lang="en-GB" sz="3600" b="1" dirty="0"/>
              <a:t>V=5</a:t>
            </a:r>
          </a:p>
          <a:p>
            <a:pPr marL="0" indent="0">
              <a:buNone/>
            </a:pPr>
            <a:r>
              <a:rPr lang="en-GB" sz="3600" b="1" dirty="0"/>
              <a:t>X=10</a:t>
            </a:r>
          </a:p>
          <a:p>
            <a:pPr marL="0" indent="0">
              <a:buNone/>
            </a:pPr>
            <a:endParaRPr lang="en-GB" dirty="0"/>
          </a:p>
        </p:txBody>
      </p:sp>
    </p:spTree>
    <p:extLst>
      <p:ext uri="{BB962C8B-B14F-4D97-AF65-F5344CB8AC3E}">
        <p14:creationId xmlns:p14="http://schemas.microsoft.com/office/powerpoint/2010/main" val="23224270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Telling the time</a:t>
            </a:r>
            <a:endParaRPr lang="en-GB" dirty="0"/>
          </a:p>
        </p:txBody>
      </p:sp>
      <p:sp>
        <p:nvSpPr>
          <p:cNvPr id="3" name="Content Placeholder 2"/>
          <p:cNvSpPr>
            <a:spLocks noGrp="1"/>
          </p:cNvSpPr>
          <p:nvPr>
            <p:ph idx="1"/>
          </p:nvPr>
        </p:nvSpPr>
        <p:spPr/>
        <p:txBody>
          <a:bodyPr/>
          <a:lstStyle/>
          <a:p>
            <a:pPr marL="0" indent="0">
              <a:buNone/>
            </a:pPr>
            <a:r>
              <a:rPr lang="en-GB" dirty="0" smtClean="0"/>
              <a:t>Lots of clocks have Roman Numerals on them. </a:t>
            </a:r>
          </a:p>
          <a:p>
            <a:pPr marL="0" indent="0">
              <a:buNone/>
            </a:pPr>
            <a:r>
              <a:rPr lang="en-GB" dirty="0" smtClean="0"/>
              <a:t>We tell the time in exactly the same way, we just have to read Roman numerals.</a:t>
            </a:r>
          </a:p>
          <a:p>
            <a:pPr marL="0" indent="0">
              <a:buNone/>
            </a:pPr>
            <a:endParaRPr lang="en-GB" dirty="0"/>
          </a:p>
          <a:p>
            <a:pPr marL="0" indent="0">
              <a:buNone/>
            </a:pPr>
            <a:endParaRPr lang="en-GB" dirty="0"/>
          </a:p>
        </p:txBody>
      </p:sp>
      <p:pic>
        <p:nvPicPr>
          <p:cNvPr id="4" name="Picture 4" descr="http://previews.123rf.com/images/okeen/okeen0902/okeen090200025/4380532-Clock-Face-with-roman-numerals-Stock-Vector.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59832" y="3003345"/>
            <a:ext cx="3456384" cy="345638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971600" y="3577375"/>
            <a:ext cx="1800200" cy="2308324"/>
          </a:xfrm>
          <a:prstGeom prst="rect">
            <a:avLst/>
          </a:prstGeom>
          <a:noFill/>
        </p:spPr>
        <p:txBody>
          <a:bodyPr wrap="square" rtlCol="0">
            <a:spAutoFit/>
          </a:bodyPr>
          <a:lstStyle/>
          <a:p>
            <a:r>
              <a:rPr lang="en-GB" dirty="0" smtClean="0">
                <a:latin typeface="+mj-lt"/>
              </a:rPr>
              <a:t>Click on the clock to practice…</a:t>
            </a:r>
          </a:p>
          <a:p>
            <a:endParaRPr lang="en-GB" dirty="0">
              <a:latin typeface="+mj-lt"/>
            </a:endParaRPr>
          </a:p>
          <a:p>
            <a:r>
              <a:rPr lang="en-GB" dirty="0" smtClean="0">
                <a:latin typeface="+mj-lt"/>
              </a:rPr>
              <a:t>Drag the hands on Big Ben to make a time.</a:t>
            </a:r>
            <a:endParaRPr lang="en-GB" dirty="0">
              <a:latin typeface="+mj-lt"/>
            </a:endParaRPr>
          </a:p>
        </p:txBody>
      </p:sp>
    </p:spTree>
    <p:extLst>
      <p:ext uri="{BB962C8B-B14F-4D97-AF65-F5344CB8AC3E}">
        <p14:creationId xmlns:p14="http://schemas.microsoft.com/office/powerpoint/2010/main" val="36706714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By the end of today’s lesson…</a:t>
            </a:r>
            <a:endParaRPr lang="en-GB" dirty="0"/>
          </a:p>
        </p:txBody>
      </p:sp>
      <p:sp>
        <p:nvSpPr>
          <p:cNvPr id="3" name="Content Placeholder 2"/>
          <p:cNvSpPr>
            <a:spLocks noGrp="1"/>
          </p:cNvSpPr>
          <p:nvPr>
            <p:ph idx="1"/>
          </p:nvPr>
        </p:nvSpPr>
        <p:spPr/>
        <p:txBody>
          <a:bodyPr/>
          <a:lstStyle/>
          <a:p>
            <a:pPr marL="0" indent="0">
              <a:buNone/>
            </a:pPr>
            <a:r>
              <a:rPr lang="en-GB" dirty="0" smtClean="0"/>
              <a:t>You will be able to:</a:t>
            </a:r>
          </a:p>
          <a:p>
            <a:pPr marL="0" indent="0">
              <a:buNone/>
            </a:pPr>
            <a:endParaRPr lang="en-GB" dirty="0"/>
          </a:p>
          <a:p>
            <a:r>
              <a:rPr lang="en-GB" dirty="0" smtClean="0"/>
              <a:t>Read the Roman numerals for numbers 1-12.</a:t>
            </a:r>
          </a:p>
          <a:p>
            <a:r>
              <a:rPr lang="en-GB" dirty="0" smtClean="0"/>
              <a:t>Write a numbers 1-12 using Roman numerals.</a:t>
            </a:r>
          </a:p>
          <a:p>
            <a:r>
              <a:rPr lang="en-GB" dirty="0" smtClean="0"/>
              <a:t>Tell the time from an analogue Roman numeral clock.</a:t>
            </a:r>
            <a:endParaRPr lang="en-GB" dirty="0"/>
          </a:p>
        </p:txBody>
      </p:sp>
      <p:pic>
        <p:nvPicPr>
          <p:cNvPr id="1026" name="Picture 2" descr="http://www.pembrokeandmonktonhistory.org.uk/images/romansoldi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60232" y="3861048"/>
            <a:ext cx="1330141" cy="259228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previews.123rf.com/images/okeen/okeen0902/okeen090200025/4380532-Clock-Face-with-roman-numerals-Stock-Vecto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19672" y="4509120"/>
            <a:ext cx="1944216" cy="194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72333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sz="4000" u="sng" dirty="0" smtClean="0"/>
              <a:t>16/03/2016</a:t>
            </a:r>
            <a:br>
              <a:rPr lang="en-GB" sz="4000" u="sng" dirty="0" smtClean="0"/>
            </a:br>
            <a:r>
              <a:rPr lang="en-GB" sz="4000" u="sng" dirty="0" smtClean="0"/>
              <a:t>NL: reading Roman numerals 1-12.</a:t>
            </a:r>
            <a:endParaRPr lang="en-GB" sz="4000" u="sng" dirty="0"/>
          </a:p>
        </p:txBody>
      </p:sp>
      <p:sp>
        <p:nvSpPr>
          <p:cNvPr id="3" name="Content Placeholder 2"/>
          <p:cNvSpPr>
            <a:spLocks noGrp="1"/>
          </p:cNvSpPr>
          <p:nvPr>
            <p:ph idx="1"/>
          </p:nvPr>
        </p:nvSpPr>
        <p:spPr/>
        <p:txBody>
          <a:bodyPr/>
          <a:lstStyle/>
          <a:p>
            <a:pPr marL="0" indent="0">
              <a:buNone/>
            </a:pPr>
            <a:r>
              <a:rPr lang="en-GB" u="sng" dirty="0" smtClean="0"/>
              <a:t>Task 1- Writing Roman numerals.</a:t>
            </a:r>
          </a:p>
          <a:p>
            <a:pPr marL="0" indent="0">
              <a:buNone/>
            </a:pPr>
            <a:r>
              <a:rPr lang="en-GB" dirty="0" smtClean="0"/>
              <a:t>Paired game- Take in turns to roll 2 dice. Add the numbers together. Find this number on the grid and write it using Roman numerals. Keep going until you have written all 12 numbers. (Roll one dice to get 1).</a:t>
            </a:r>
          </a:p>
          <a:p>
            <a:pPr marL="0" indent="0">
              <a:buNone/>
            </a:pPr>
            <a:r>
              <a:rPr lang="en-GB" dirty="0" smtClean="0"/>
              <a:t>Stick the sheet into your books.</a:t>
            </a:r>
          </a:p>
          <a:p>
            <a:pPr marL="0" indent="0">
              <a:buNone/>
            </a:pPr>
            <a:endParaRPr lang="en-GB" dirty="0"/>
          </a:p>
          <a:p>
            <a:pPr marL="0" indent="0">
              <a:buNone/>
            </a:pPr>
            <a:r>
              <a:rPr lang="en-GB" u="sng" dirty="0" smtClean="0"/>
              <a:t>Task 2- Reading Roman numeral clocks</a:t>
            </a:r>
          </a:p>
          <a:p>
            <a:pPr marL="0" indent="0">
              <a:buNone/>
            </a:pPr>
            <a:r>
              <a:rPr lang="en-GB" dirty="0" smtClean="0"/>
              <a:t>Choose one of the three clocks sheets. Select your challenge level: ★, ★★ or ★★★. Write the time each clock says on the sheet and stick into your books.</a:t>
            </a:r>
            <a:endParaRPr lang="en-GB" dirty="0"/>
          </a:p>
        </p:txBody>
      </p:sp>
    </p:spTree>
    <p:extLst>
      <p:ext uri="{BB962C8B-B14F-4D97-AF65-F5344CB8AC3E}">
        <p14:creationId xmlns:p14="http://schemas.microsoft.com/office/powerpoint/2010/main" val="1452329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Reading Roman numerals</a:t>
            </a:r>
            <a:endParaRPr lang="en-GB" dirty="0"/>
          </a:p>
        </p:txBody>
      </p:sp>
      <p:sp>
        <p:nvSpPr>
          <p:cNvPr id="3" name="Content Placeholder 2"/>
          <p:cNvSpPr>
            <a:spLocks noGrp="1"/>
          </p:cNvSpPr>
          <p:nvPr>
            <p:ph idx="1"/>
          </p:nvPr>
        </p:nvSpPr>
        <p:spPr/>
        <p:txBody>
          <a:bodyPr/>
          <a:lstStyle/>
          <a:p>
            <a:r>
              <a:rPr lang="en-GB" dirty="0" smtClean="0"/>
              <a:t>Roman numerals use letters instead of our usual numbers.</a:t>
            </a:r>
          </a:p>
          <a:p>
            <a:r>
              <a:rPr lang="en-GB" dirty="0" smtClean="0"/>
              <a:t>Not every number has its own letter.</a:t>
            </a:r>
          </a:p>
          <a:p>
            <a:r>
              <a:rPr lang="en-GB" dirty="0" smtClean="0"/>
              <a:t>Combinations of these letters make up the numbers.</a:t>
            </a:r>
          </a:p>
          <a:p>
            <a:r>
              <a:rPr lang="en-GB" dirty="0" smtClean="0"/>
              <a:t>The highest value letter must always be used.</a:t>
            </a:r>
          </a:p>
          <a:p>
            <a:endParaRPr lang="en-GB" dirty="0"/>
          </a:p>
        </p:txBody>
      </p:sp>
    </p:spTree>
    <p:extLst>
      <p:ext uri="{BB962C8B-B14F-4D97-AF65-F5344CB8AC3E}">
        <p14:creationId xmlns:p14="http://schemas.microsoft.com/office/powerpoint/2010/main" val="9464780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letters/numerals</a:t>
            </a:r>
            <a:endParaRPr lang="en-GB" dirty="0"/>
          </a:p>
        </p:txBody>
      </p:sp>
      <p:sp>
        <p:nvSpPr>
          <p:cNvPr id="3" name="Content Placeholder 2"/>
          <p:cNvSpPr>
            <a:spLocks noGrp="1"/>
          </p:cNvSpPr>
          <p:nvPr>
            <p:ph idx="1"/>
          </p:nvPr>
        </p:nvSpPr>
        <p:spPr/>
        <p:txBody>
          <a:bodyPr>
            <a:normAutofit/>
          </a:bodyPr>
          <a:lstStyle/>
          <a:p>
            <a:pPr marL="0" indent="0" algn="ctr">
              <a:buNone/>
            </a:pPr>
            <a:r>
              <a:rPr lang="en-GB" sz="5400" b="1" dirty="0" smtClean="0"/>
              <a:t>I=1</a:t>
            </a:r>
          </a:p>
          <a:p>
            <a:pPr marL="0" indent="0" algn="ctr">
              <a:buNone/>
            </a:pPr>
            <a:r>
              <a:rPr lang="en-GB" sz="5400" b="1" dirty="0" smtClean="0"/>
              <a:t>V=5</a:t>
            </a:r>
          </a:p>
          <a:p>
            <a:pPr marL="0" indent="0" algn="ctr">
              <a:buNone/>
            </a:pPr>
            <a:r>
              <a:rPr lang="en-GB" sz="5400" b="1" dirty="0" smtClean="0"/>
              <a:t>X=10</a:t>
            </a:r>
          </a:p>
          <a:p>
            <a:pPr marL="0" indent="0" algn="ctr">
              <a:buNone/>
            </a:pPr>
            <a:r>
              <a:rPr lang="en-GB" sz="4300" dirty="0" smtClean="0"/>
              <a:t>These are the only 3 letters we need for numbers up to 12.</a:t>
            </a:r>
            <a:endParaRPr lang="en-GB" sz="4300" dirty="0"/>
          </a:p>
        </p:txBody>
      </p:sp>
    </p:spTree>
    <p:extLst>
      <p:ext uri="{BB962C8B-B14F-4D97-AF65-F5344CB8AC3E}">
        <p14:creationId xmlns:p14="http://schemas.microsoft.com/office/powerpoint/2010/main" val="34701828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4624"/>
            <a:ext cx="8229600" cy="1600200"/>
          </a:xfrm>
        </p:spPr>
        <p:txBody>
          <a:bodyPr/>
          <a:lstStyle/>
          <a:p>
            <a:r>
              <a:rPr lang="en-GB" sz="11500" dirty="0" smtClean="0"/>
              <a:t>1</a:t>
            </a:r>
            <a:endParaRPr lang="en-GB" sz="11500" dirty="0"/>
          </a:p>
        </p:txBody>
      </p:sp>
      <p:sp>
        <p:nvSpPr>
          <p:cNvPr id="3" name="Content Placeholder 2"/>
          <p:cNvSpPr>
            <a:spLocks noGrp="1"/>
          </p:cNvSpPr>
          <p:nvPr>
            <p:ph idx="1"/>
          </p:nvPr>
        </p:nvSpPr>
        <p:spPr/>
        <p:txBody>
          <a:bodyPr>
            <a:normAutofit/>
          </a:bodyPr>
          <a:lstStyle/>
          <a:p>
            <a:pPr marL="0" indent="0" algn="ctr">
              <a:buNone/>
            </a:pPr>
            <a:r>
              <a:rPr lang="en-GB" sz="15000" dirty="0" smtClean="0"/>
              <a:t>I</a:t>
            </a:r>
            <a:endParaRPr lang="en-GB" sz="15000" dirty="0"/>
          </a:p>
        </p:txBody>
      </p:sp>
    </p:spTree>
    <p:extLst>
      <p:ext uri="{BB962C8B-B14F-4D97-AF65-F5344CB8AC3E}">
        <p14:creationId xmlns:p14="http://schemas.microsoft.com/office/powerpoint/2010/main" val="41108842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4624"/>
            <a:ext cx="8229600" cy="1600200"/>
          </a:xfrm>
        </p:spPr>
        <p:txBody>
          <a:bodyPr/>
          <a:lstStyle/>
          <a:p>
            <a:r>
              <a:rPr lang="en-GB" sz="11500" dirty="0"/>
              <a:t>2</a:t>
            </a:r>
          </a:p>
        </p:txBody>
      </p:sp>
      <p:sp>
        <p:nvSpPr>
          <p:cNvPr id="3" name="Content Placeholder 2"/>
          <p:cNvSpPr>
            <a:spLocks noGrp="1"/>
          </p:cNvSpPr>
          <p:nvPr>
            <p:ph idx="1"/>
          </p:nvPr>
        </p:nvSpPr>
        <p:spPr/>
        <p:txBody>
          <a:bodyPr>
            <a:normAutofit/>
          </a:bodyPr>
          <a:lstStyle/>
          <a:p>
            <a:pPr marL="0" indent="0" algn="ctr">
              <a:buNone/>
            </a:pPr>
            <a:r>
              <a:rPr lang="en-GB" sz="15000" dirty="0" smtClean="0"/>
              <a:t>II</a:t>
            </a:r>
          </a:p>
          <a:p>
            <a:pPr marL="0" indent="0" algn="ctr">
              <a:buNone/>
            </a:pPr>
            <a:r>
              <a:rPr lang="en-GB" sz="9600" dirty="0" smtClean="0"/>
              <a:t>1+1</a:t>
            </a:r>
            <a:endParaRPr lang="en-GB" sz="9600" dirty="0"/>
          </a:p>
        </p:txBody>
      </p:sp>
    </p:spTree>
    <p:extLst>
      <p:ext uri="{BB962C8B-B14F-4D97-AF65-F5344CB8AC3E}">
        <p14:creationId xmlns:p14="http://schemas.microsoft.com/office/powerpoint/2010/main" val="12437305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4624"/>
            <a:ext cx="8229600" cy="1600200"/>
          </a:xfrm>
        </p:spPr>
        <p:txBody>
          <a:bodyPr/>
          <a:lstStyle/>
          <a:p>
            <a:r>
              <a:rPr lang="en-GB" sz="11500" dirty="0"/>
              <a:t>3</a:t>
            </a:r>
          </a:p>
        </p:txBody>
      </p:sp>
      <p:sp>
        <p:nvSpPr>
          <p:cNvPr id="3" name="Content Placeholder 2"/>
          <p:cNvSpPr>
            <a:spLocks noGrp="1"/>
          </p:cNvSpPr>
          <p:nvPr>
            <p:ph idx="1"/>
          </p:nvPr>
        </p:nvSpPr>
        <p:spPr/>
        <p:txBody>
          <a:bodyPr>
            <a:normAutofit/>
          </a:bodyPr>
          <a:lstStyle/>
          <a:p>
            <a:pPr marL="0" indent="0" algn="ctr">
              <a:buNone/>
            </a:pPr>
            <a:r>
              <a:rPr lang="en-GB" sz="15000" dirty="0" smtClean="0"/>
              <a:t>III</a:t>
            </a:r>
          </a:p>
          <a:p>
            <a:pPr marL="0" indent="0" algn="ctr">
              <a:buNone/>
            </a:pPr>
            <a:r>
              <a:rPr lang="en-GB" sz="9600" dirty="0" smtClean="0"/>
              <a:t>1+1+1</a:t>
            </a:r>
            <a:endParaRPr lang="en-GB" sz="9600" dirty="0"/>
          </a:p>
        </p:txBody>
      </p:sp>
    </p:spTree>
    <p:extLst>
      <p:ext uri="{BB962C8B-B14F-4D97-AF65-F5344CB8AC3E}">
        <p14:creationId xmlns:p14="http://schemas.microsoft.com/office/powerpoint/2010/main" val="34552269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4624"/>
            <a:ext cx="8229600" cy="1600200"/>
          </a:xfrm>
        </p:spPr>
        <p:txBody>
          <a:bodyPr/>
          <a:lstStyle/>
          <a:p>
            <a:r>
              <a:rPr lang="en-GB" sz="11500" dirty="0" smtClean="0"/>
              <a:t>4</a:t>
            </a:r>
            <a:endParaRPr lang="en-GB" sz="11500" dirty="0"/>
          </a:p>
        </p:txBody>
      </p:sp>
      <p:sp>
        <p:nvSpPr>
          <p:cNvPr id="3" name="Content Placeholder 2"/>
          <p:cNvSpPr>
            <a:spLocks noGrp="1"/>
          </p:cNvSpPr>
          <p:nvPr>
            <p:ph idx="1"/>
          </p:nvPr>
        </p:nvSpPr>
        <p:spPr/>
        <p:txBody>
          <a:bodyPr>
            <a:normAutofit/>
          </a:bodyPr>
          <a:lstStyle/>
          <a:p>
            <a:pPr marL="0" indent="0" algn="ctr">
              <a:buNone/>
            </a:pPr>
            <a:r>
              <a:rPr lang="en-GB" sz="15000" dirty="0" smtClean="0"/>
              <a:t>IIII</a:t>
            </a:r>
          </a:p>
          <a:p>
            <a:pPr marL="0" indent="0" algn="ctr">
              <a:buNone/>
            </a:pPr>
            <a:r>
              <a:rPr lang="en-GB" sz="9600" dirty="0" smtClean="0"/>
              <a:t>1+1+1+1</a:t>
            </a:r>
            <a:endParaRPr lang="en-GB" sz="9600" dirty="0"/>
          </a:p>
        </p:txBody>
      </p:sp>
    </p:spTree>
    <p:extLst>
      <p:ext uri="{BB962C8B-B14F-4D97-AF65-F5344CB8AC3E}">
        <p14:creationId xmlns:p14="http://schemas.microsoft.com/office/powerpoint/2010/main" val="13979468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4624"/>
            <a:ext cx="8229600" cy="1600200"/>
          </a:xfrm>
        </p:spPr>
        <p:txBody>
          <a:bodyPr/>
          <a:lstStyle/>
          <a:p>
            <a:r>
              <a:rPr lang="en-GB" sz="11500" dirty="0" smtClean="0"/>
              <a:t>Or… 4</a:t>
            </a:r>
            <a:endParaRPr lang="en-GB" sz="11500" dirty="0"/>
          </a:p>
        </p:txBody>
      </p:sp>
      <p:sp>
        <p:nvSpPr>
          <p:cNvPr id="3" name="Content Placeholder 2"/>
          <p:cNvSpPr>
            <a:spLocks noGrp="1"/>
          </p:cNvSpPr>
          <p:nvPr>
            <p:ph idx="1"/>
          </p:nvPr>
        </p:nvSpPr>
        <p:spPr/>
        <p:txBody>
          <a:bodyPr>
            <a:normAutofit/>
          </a:bodyPr>
          <a:lstStyle/>
          <a:p>
            <a:pPr marL="0" indent="0" algn="ctr">
              <a:buNone/>
            </a:pPr>
            <a:r>
              <a:rPr lang="en-GB" sz="15000" dirty="0" smtClean="0"/>
              <a:t>IV</a:t>
            </a:r>
          </a:p>
          <a:p>
            <a:pPr marL="0" indent="0" algn="ctr">
              <a:buNone/>
            </a:pPr>
            <a:r>
              <a:rPr lang="en-GB" sz="9600" dirty="0" smtClean="0"/>
              <a:t>5-1 </a:t>
            </a:r>
            <a:r>
              <a:rPr lang="en-GB" sz="6000" dirty="0" smtClean="0"/>
              <a:t>(1 before 5)</a:t>
            </a:r>
            <a:endParaRPr lang="en-GB" sz="6000" dirty="0"/>
          </a:p>
        </p:txBody>
      </p:sp>
    </p:spTree>
    <p:extLst>
      <p:ext uri="{BB962C8B-B14F-4D97-AF65-F5344CB8AC3E}">
        <p14:creationId xmlns:p14="http://schemas.microsoft.com/office/powerpoint/2010/main" val="286123711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66</TotalTime>
  <Words>334</Words>
  <Application>Microsoft Office PowerPoint</Application>
  <PresentationFormat>On-screen Show (4:3)</PresentationFormat>
  <Paragraphs>76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Executive</vt:lpstr>
      <vt:lpstr>NL: reading Roman numerals 1-12.</vt:lpstr>
      <vt:lpstr>By the end of today’s lesson…</vt:lpstr>
      <vt:lpstr>Reading Roman numerals</vt:lpstr>
      <vt:lpstr>The letters/numerals</vt:lpstr>
      <vt:lpstr>1</vt:lpstr>
      <vt:lpstr>2</vt:lpstr>
      <vt:lpstr>3</vt:lpstr>
      <vt:lpstr>4</vt:lpstr>
      <vt:lpstr>Or… 4</vt:lpstr>
      <vt:lpstr>5</vt:lpstr>
      <vt:lpstr>6</vt:lpstr>
      <vt:lpstr>7</vt:lpstr>
      <vt:lpstr>8</vt:lpstr>
      <vt:lpstr>9</vt:lpstr>
      <vt:lpstr>10</vt:lpstr>
      <vt:lpstr>11</vt:lpstr>
      <vt:lpstr>12</vt:lpstr>
      <vt:lpstr>Practise</vt:lpstr>
      <vt:lpstr>Telling the time</vt:lpstr>
      <vt:lpstr>16/03/2016 NL: reading Roman numerals 1-12.</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NL: reading Roman numerals 1-12.</dc:title>
  <dc:creator>Gwenda.Collins</dc:creator>
  <cp:lastModifiedBy>Gwenda.Collins</cp:lastModifiedBy>
  <cp:revision>6</cp:revision>
  <dcterms:created xsi:type="dcterms:W3CDTF">2016-03-15T16:16:36Z</dcterms:created>
  <dcterms:modified xsi:type="dcterms:W3CDTF">2016-03-15T18:32:16Z</dcterms:modified>
</cp:coreProperties>
</file>