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8" r:id="rId9"/>
    <p:sldId id="264" r:id="rId10"/>
    <p:sldId id="266" r:id="rId11"/>
    <p:sldId id="269" r:id="rId12"/>
    <p:sldId id="267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EFFF4-B817-4F43-AB5A-80AD72ACD4B1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A5C1D-3307-4DC4-B5F6-E5D7A87A4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64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A5C1D-3307-4DC4-B5F6-E5D7A87A4A5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66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A5C1D-3307-4DC4-B5F6-E5D7A87A4A5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8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A5C1D-3307-4DC4-B5F6-E5D7A87A4A5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295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8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55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78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28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17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0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12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18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68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6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79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0D178-75B8-43DE-A7BB-BC745F9B2D6A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2AB7B-8943-4877-8771-19487F89B8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9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2.wmf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1.jpeg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microsoft.com/office/2007/relationships/hdphoto" Target="../media/hdphoto1.wdp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6.w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1.jpeg"/><Relationship Id="rId7" Type="http://schemas.openxmlformats.org/officeDocument/2006/relationships/slide" Target="slide8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0.xml"/><Relationship Id="rId10" Type="http://schemas.openxmlformats.org/officeDocument/2006/relationships/slide" Target="slide11.xml"/><Relationship Id="rId4" Type="http://schemas.openxmlformats.org/officeDocument/2006/relationships/slide" Target="slide6.xml"/><Relationship Id="rId9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850" y="119186"/>
            <a:ext cx="88586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28/01/13</a:t>
            </a:r>
          </a:p>
          <a:p>
            <a:endParaRPr lang="en-GB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WALT: to use addition, subtraction, multiplication and division to solve a number investigation.</a:t>
            </a:r>
            <a:endParaRPr lang="en-GB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9" name="Picture 5" descr="http://www.secretagentl.com/wp-content/uploads/2012/03/secret-agent-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8627"/>
            <a:ext cx="3995616" cy="401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ular Callout 1"/>
          <p:cNvSpPr/>
          <p:nvPr/>
        </p:nvSpPr>
        <p:spPr>
          <a:xfrm>
            <a:off x="5364088" y="1556792"/>
            <a:ext cx="3600399" cy="4248472"/>
          </a:xfrm>
          <a:prstGeom prst="wedgeRoundRectCallout">
            <a:avLst>
              <a:gd name="adj1" fmla="val -89328"/>
              <a:gd name="adj2" fmla="val -4026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508104" y="1772816"/>
            <a:ext cx="32403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Perpetua Titling MT" pitchFamily="18" charset="0"/>
              </a:rPr>
              <a:t>Hello Agents,</a:t>
            </a:r>
          </a:p>
          <a:p>
            <a:endParaRPr lang="en-GB" sz="2000" b="1" dirty="0">
              <a:latin typeface="Perpetua Titling MT" pitchFamily="18" charset="0"/>
            </a:endParaRPr>
          </a:p>
          <a:p>
            <a:r>
              <a:rPr lang="en-GB" sz="2000" b="1" dirty="0" smtClean="0">
                <a:latin typeface="Perpetua Titling MT" pitchFamily="18" charset="0"/>
              </a:rPr>
              <a:t>The mad scientist Dr Martin </a:t>
            </a:r>
            <a:r>
              <a:rPr lang="en-GB" sz="2000" b="1" dirty="0" err="1" smtClean="0">
                <a:latin typeface="Perpetua Titling MT" pitchFamily="18" charset="0"/>
              </a:rPr>
              <a:t>Bumbledorf</a:t>
            </a:r>
            <a:r>
              <a:rPr lang="en-GB" sz="2000" b="1" dirty="0" smtClean="0">
                <a:latin typeface="Perpetua Titling MT" pitchFamily="18" charset="0"/>
              </a:rPr>
              <a:t> is planning to take over the world.</a:t>
            </a:r>
          </a:p>
          <a:p>
            <a:endParaRPr lang="en-GB" sz="2000" b="1" dirty="0">
              <a:latin typeface="Perpetua Titling MT" pitchFamily="18" charset="0"/>
            </a:endParaRPr>
          </a:p>
          <a:p>
            <a:r>
              <a:rPr lang="en-GB" sz="2000" b="1" dirty="0" smtClean="0">
                <a:latin typeface="Perpetua Titling MT" pitchFamily="18" charset="0"/>
              </a:rPr>
              <a:t>I need you to find his secret plans to stop him!</a:t>
            </a:r>
            <a:endParaRPr lang="en-GB" sz="2000" b="1" dirty="0">
              <a:latin typeface="Perpetua Titling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4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388479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biLevel thresh="7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7544" y="5877272"/>
            <a:ext cx="609600" cy="609600"/>
          </a:xfrm>
          <a:prstGeom prst="rect">
            <a:avLst/>
          </a:prstGeom>
        </p:spPr>
      </p:pic>
      <p:sp>
        <p:nvSpPr>
          <p:cNvPr id="3" name="Explosion 2 2"/>
          <p:cNvSpPr/>
          <p:nvPr/>
        </p:nvSpPr>
        <p:spPr>
          <a:xfrm>
            <a:off x="-756592" y="-675456"/>
            <a:ext cx="11233248" cy="7793632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Explosion 2 3"/>
          <p:cNvSpPr/>
          <p:nvPr/>
        </p:nvSpPr>
        <p:spPr>
          <a:xfrm rot="3470320">
            <a:off x="-1701880" y="265018"/>
            <a:ext cx="10263608" cy="6669360"/>
          </a:xfrm>
          <a:prstGeom prst="irregularSeal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Explosion 2 4"/>
          <p:cNvSpPr/>
          <p:nvPr/>
        </p:nvSpPr>
        <p:spPr>
          <a:xfrm rot="21252792">
            <a:off x="1888167" y="1103074"/>
            <a:ext cx="6708024" cy="4236571"/>
          </a:xfrm>
          <a:prstGeom prst="irregularSeal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 descr="C:\Users\HelenKarl\AppData\Local\Microsoft\Windows\Temporary Internet Files\Content.IE5\0DILO6T7\MC90023453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35" y="2536545"/>
            <a:ext cx="1722730" cy="178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hlinkClick r:id="rId8" action="ppaction://hlinksldjump"/>
          </p:cNvPr>
          <p:cNvSpPr/>
          <p:nvPr/>
        </p:nvSpPr>
        <p:spPr>
          <a:xfrm>
            <a:off x="7285435" y="5667026"/>
            <a:ext cx="1519968" cy="92333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back</a:t>
            </a:r>
            <a:endParaRPr lang="en-US" sz="5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5" descr="http://www.secretagentl.com/wp-content/uploads/2012/03/secret-agent-ma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03" y="188640"/>
            <a:ext cx="1277353" cy="12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2843808" y="188640"/>
            <a:ext cx="5876864" cy="879407"/>
          </a:xfrm>
          <a:prstGeom prst="wedgeRoundRectCallout">
            <a:avLst>
              <a:gd name="adj1" fmla="val -72701"/>
              <a:gd name="adj2" fmla="val 2275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991117" y="274400"/>
            <a:ext cx="599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Perpetua Titling MT" pitchFamily="18" charset="0"/>
              </a:rPr>
              <a:t>Quick agents, pick a correct number before the bomb explodes!!!!!</a:t>
            </a:r>
            <a:endParaRPr lang="en-GB" sz="2000" b="1" dirty="0">
              <a:latin typeface="Perpetua Titling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9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1844824"/>
            <a:ext cx="8712968" cy="216024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60" y="2024844"/>
            <a:ext cx="144016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32364" y="2032128"/>
            <a:ext cx="144016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873802" y="2024844"/>
            <a:ext cx="144016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580112" y="2024843"/>
            <a:ext cx="144016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236296" y="2032128"/>
            <a:ext cx="144016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3562686" y="5013176"/>
            <a:ext cx="2090637" cy="1107996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Open</a:t>
            </a:r>
            <a:endParaRPr lang="en-US" sz="66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1560" y="1789073"/>
            <a:ext cx="141999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cap="none" spc="0" dirty="0" smtClean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en-US" sz="13800" b="1" cap="none" spc="0" dirty="0">
              <a:ln w="38100">
                <a:solidFill>
                  <a:srgbClr val="7030A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52534" y="1816948"/>
            <a:ext cx="141999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en-US" sz="13800" b="1" cap="none" spc="0" dirty="0">
              <a:ln w="38100">
                <a:solidFill>
                  <a:srgbClr val="7030A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8950" y="1777055"/>
            <a:ext cx="141999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en-US" sz="13800" b="1" cap="none" spc="0" dirty="0">
              <a:ln w="38100">
                <a:solidFill>
                  <a:srgbClr val="7030A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80112" y="1777054"/>
            <a:ext cx="141999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13800" b="1" cap="none" spc="0" dirty="0">
              <a:ln w="38100">
                <a:solidFill>
                  <a:srgbClr val="7030A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36296" y="1789073"/>
            <a:ext cx="141999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13800" b="1" cap="none" spc="0" dirty="0">
              <a:ln w="38100">
                <a:solidFill>
                  <a:srgbClr val="7030A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684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260648"/>
            <a:ext cx="28803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Clue 4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251520" y="5661248"/>
            <a:ext cx="1519968" cy="92333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back</a:t>
            </a:r>
            <a:endParaRPr lang="en-US" sz="5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9" name="Picture 3" descr="2001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43" y="3529400"/>
            <a:ext cx="1224136" cy="13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0292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714" y="2073856"/>
            <a:ext cx="1597646" cy="151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0233-0605-1704-5249_S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733" y="4448243"/>
            <a:ext cx="1224136" cy="121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" y="371885"/>
            <a:ext cx="1776453" cy="162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0233-0605-1704-3807_S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6" y="1996071"/>
            <a:ext cx="1102235" cy="1159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701" y="335402"/>
            <a:ext cx="1776453" cy="162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0292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494" y="3999034"/>
            <a:ext cx="1597646" cy="151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0233-0605-1704-5249_S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733" y="3155122"/>
            <a:ext cx="1224136" cy="121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0233-0605-1704-5249_S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072" y="5487282"/>
            <a:ext cx="1224136" cy="121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06154" y="1379259"/>
            <a:ext cx="1746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Which shopping list can I buy with this amount of money?</a:t>
            </a:r>
            <a:endParaRPr lang="en-GB" sz="2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796200" y="335402"/>
            <a:ext cx="2880256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Crisps – 13p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Apples – 27p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Pizza - £1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r>
              <a:rPr lang="en-GB" b="1" u="sng" dirty="0" smtClean="0"/>
              <a:t>Total = £1.40</a:t>
            </a:r>
            <a:endParaRPr lang="en-GB" b="1" u="sng" dirty="0"/>
          </a:p>
        </p:txBody>
      </p:sp>
      <p:sp>
        <p:nvSpPr>
          <p:cNvPr id="17" name="Rectangle 16"/>
          <p:cNvSpPr/>
          <p:nvPr/>
        </p:nvSpPr>
        <p:spPr>
          <a:xfrm>
            <a:off x="8113977" y="78619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810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3810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6200" y="1959588"/>
            <a:ext cx="2880256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Banana – 11p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Soup – 19p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Pasta – 20p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r>
              <a:rPr lang="en-GB" b="1" u="sng" dirty="0" smtClean="0"/>
              <a:t>Total = 50p</a:t>
            </a:r>
            <a:endParaRPr lang="en-GB" b="1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5796200" y="3573978"/>
            <a:ext cx="2880256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P</a:t>
            </a:r>
            <a:r>
              <a:rPr lang="en-GB" dirty="0" smtClean="0"/>
              <a:t>otatoes – 50p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Sweet – 2p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lolly – 1p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r>
              <a:rPr lang="en-GB" b="1" u="sng" dirty="0" smtClean="0"/>
              <a:t>Total = 53p</a:t>
            </a:r>
            <a:endParaRPr lang="en-GB" b="1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5816657" y="5195045"/>
            <a:ext cx="2880256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Salad – 30p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Bread – 22p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Jelly– 10p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r>
              <a:rPr lang="en-GB" b="1" u="sng" dirty="0" smtClean="0"/>
              <a:t>Total = 62p</a:t>
            </a:r>
            <a:endParaRPr lang="en-GB" b="1" u="sng" dirty="0"/>
          </a:p>
        </p:txBody>
      </p:sp>
      <p:sp>
        <p:nvSpPr>
          <p:cNvPr id="21" name="Rectangle 20"/>
          <p:cNvSpPr/>
          <p:nvPr/>
        </p:nvSpPr>
        <p:spPr>
          <a:xfrm>
            <a:off x="8113977" y="251358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810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3810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140732" y="411060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810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3810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159051" y="566124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810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3810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74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elenKarl\AppData\Local\Microsoft\Windows\Temporary Internet Files\Content.IE5\0DILO6T7\MC90001870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487" y="1262011"/>
            <a:ext cx="6301856" cy="514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MS900074689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7504" y="6105338"/>
            <a:ext cx="609600" cy="609600"/>
          </a:xfrm>
          <a:prstGeom prst="rect">
            <a:avLst/>
          </a:prstGeom>
        </p:spPr>
      </p:pic>
      <p:pic>
        <p:nvPicPr>
          <p:cNvPr id="4" name="Picture 5" descr="http://www.secretagentl.com/wp-content/uploads/2012/03/secret-agent-ma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03" y="188640"/>
            <a:ext cx="1277353" cy="12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2915816" y="173329"/>
            <a:ext cx="4824536" cy="879407"/>
          </a:xfrm>
          <a:prstGeom prst="wedgeRoundRectCallout">
            <a:avLst>
              <a:gd name="adj1" fmla="val -72701"/>
              <a:gd name="adj2" fmla="val 2275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150525" y="266828"/>
            <a:ext cx="5363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Perpetua Titling MT" pitchFamily="18" charset="0"/>
              </a:rPr>
              <a:t>Well done agents you have found the secret plans!!</a:t>
            </a:r>
            <a:endParaRPr lang="en-GB" sz="2000" b="1" dirty="0">
              <a:latin typeface="Perpetua Titling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6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8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logs.mcgill.ca/gradlife/files/2011/06/641px-mad_scientist_transparent_background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1143000"/>
            <a:ext cx="61055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MS900388480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1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9095" y="5927607"/>
            <a:ext cx="609600" cy="609600"/>
          </a:xfrm>
          <a:prstGeom prst="rect">
            <a:avLst/>
          </a:prstGeom>
        </p:spPr>
      </p:pic>
      <p:pic>
        <p:nvPicPr>
          <p:cNvPr id="6" name="MS900388480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1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895" y="6105578"/>
            <a:ext cx="609600" cy="6096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323528" y="404664"/>
            <a:ext cx="2592288" cy="4824536"/>
          </a:xfrm>
          <a:prstGeom prst="wedgeRoundRectCallout">
            <a:avLst>
              <a:gd name="adj1" fmla="val 58800"/>
              <a:gd name="adj2" fmla="val 6020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23528" y="548680"/>
            <a:ext cx="25922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MV Boli" pitchFamily="2" charset="0"/>
                <a:cs typeface="MV Boli" pitchFamily="2" charset="0"/>
              </a:rPr>
              <a:t>I am Dr Martin </a:t>
            </a:r>
            <a:r>
              <a:rPr lang="en-GB" sz="2400" dirty="0" err="1" smtClean="0">
                <a:latin typeface="MV Boli" pitchFamily="2" charset="0"/>
                <a:cs typeface="MV Boli" pitchFamily="2" charset="0"/>
              </a:rPr>
              <a:t>Bumbledorf</a:t>
            </a:r>
            <a:r>
              <a:rPr lang="en-GB" sz="2400" dirty="0" smtClean="0">
                <a:latin typeface="MV Boli" pitchFamily="2" charset="0"/>
                <a:cs typeface="MV Boli" pitchFamily="2" charset="0"/>
              </a:rPr>
              <a:t>. I am going to rule the world!!!!! </a:t>
            </a:r>
          </a:p>
          <a:p>
            <a:r>
              <a:rPr lang="en-GB" sz="2400" dirty="0" smtClean="0">
                <a:latin typeface="MV Boli" pitchFamily="2" charset="0"/>
                <a:cs typeface="MV Boli" pitchFamily="2" charset="0"/>
              </a:rPr>
              <a:t>I am planning to destroy everyone with my…………………………………………………………………………........LASER CATS!!!!!!!!!!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07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98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98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pattFill prst="lgCheck">
          <a:fgClr>
            <a:schemeClr val="tx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i30.tinypic.com/2w5vucw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72816"/>
            <a:ext cx="475161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MS900069274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7544" y="5949280"/>
            <a:ext cx="609600" cy="609600"/>
          </a:xfrm>
          <a:prstGeom prst="rect">
            <a:avLst/>
          </a:prstGeom>
        </p:spPr>
      </p:pic>
      <p:pic>
        <p:nvPicPr>
          <p:cNvPr id="7" name="MS900069274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96050" y="59492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30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30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86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ogs.mcgill.ca/gradlife/files/2011/06/641px-mad_scientist_transparent_background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040544"/>
            <a:ext cx="5112568" cy="478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179512" y="260648"/>
            <a:ext cx="8640960" cy="1512168"/>
          </a:xfrm>
          <a:prstGeom prst="wedgeRoundRectCallout">
            <a:avLst>
              <a:gd name="adj1" fmla="val -6082"/>
              <a:gd name="adj2" fmla="val 9273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36" y="47667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MV Boli" pitchFamily="2" charset="0"/>
                <a:cs typeface="MV Boli" pitchFamily="2" charset="0"/>
              </a:rPr>
              <a:t>I have hidden my secret plans in my top secret, impossible to break, super strong safe. You will never stop me, mwah ha </a:t>
            </a:r>
            <a:r>
              <a:rPr lang="en-GB" sz="2400" dirty="0" err="1" smtClean="0">
                <a:latin typeface="MV Boli" pitchFamily="2" charset="0"/>
                <a:cs typeface="MV Boli" pitchFamily="2" charset="0"/>
              </a:rPr>
              <a:t>ha</a:t>
            </a:r>
            <a:r>
              <a:rPr lang="en-GB" sz="2400" dirty="0" smtClean="0">
                <a:latin typeface="MV Boli" pitchFamily="2" charset="0"/>
                <a:cs typeface="MV Boli" pitchFamily="2" charset="0"/>
              </a:rPr>
              <a:t> </a:t>
            </a:r>
            <a:r>
              <a:rPr lang="en-GB" sz="2400" dirty="0" err="1" smtClean="0">
                <a:latin typeface="MV Boli" pitchFamily="2" charset="0"/>
                <a:cs typeface="MV Boli" pitchFamily="2" charset="0"/>
              </a:rPr>
              <a:t>ha</a:t>
            </a:r>
            <a:r>
              <a:rPr lang="en-GB" sz="2400" dirty="0" smtClean="0">
                <a:latin typeface="MV Boli" pitchFamily="2" charset="0"/>
                <a:cs typeface="MV Boli" pitchFamily="2" charset="0"/>
              </a:rPr>
              <a:t> </a:t>
            </a:r>
            <a:r>
              <a:rPr lang="en-GB" sz="2400" dirty="0" err="1" smtClean="0">
                <a:latin typeface="MV Boli" pitchFamily="2" charset="0"/>
                <a:cs typeface="MV Boli" pitchFamily="2" charset="0"/>
              </a:rPr>
              <a:t>HA</a:t>
            </a:r>
            <a:r>
              <a:rPr lang="en-GB" sz="2400" dirty="0" smtClean="0">
                <a:latin typeface="MV Boli" pitchFamily="2" charset="0"/>
                <a:cs typeface="MV Boli" pitchFamily="2" charset="0"/>
              </a:rPr>
              <a:t> HA!!!!!!</a:t>
            </a:r>
            <a:endParaRPr lang="en-GB" sz="24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4098" name="Picture 2" descr="C:\Users\HelenKarl\AppData\Local\Microsoft\Windows\Temporary Internet Files\Content.IE5\0XPNC24R\MC90003702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73" y="2924944"/>
            <a:ext cx="3245831" cy="342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MS900388480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4295" y="604588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elenKarl\AppData\Local\Microsoft\Windows\Temporary Internet Files\Content.IE5\0XPNC24R\MC90003702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668" y="1902419"/>
            <a:ext cx="3606228" cy="380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51553" y="260647"/>
            <a:ext cx="7584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Perpetua Titling MT" pitchFamily="18" charset="0"/>
              </a:rPr>
              <a:t>To break the safe you will need to solve 5 problems to find the 5 numbers needed for the safe’s code.</a:t>
            </a:r>
            <a:endParaRPr lang="en-GB" b="1" dirty="0">
              <a:latin typeface="Perpetua Titling MT" pitchFamily="18" charset="0"/>
            </a:endParaRPr>
          </a:p>
        </p:txBody>
      </p:sp>
      <p:pic>
        <p:nvPicPr>
          <p:cNvPr id="6146" name="Picture 2" descr="http://www.secretagentl.com/wp-content/uploads/2012/03/secret-agent-m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90" y="126999"/>
            <a:ext cx="1185863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23309" y="99445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Perpetua Titling MT" pitchFamily="18" charset="0"/>
              </a:rPr>
              <a:t>Pick the correct numbers below to find the clues. Only 5 of these numbers hide clues.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5690" y="1844824"/>
            <a:ext cx="118586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clues are hidden behind numbers that are:</a:t>
            </a:r>
          </a:p>
          <a:p>
            <a:endParaRPr lang="en-GB" dirty="0" smtClean="0"/>
          </a:p>
          <a:p>
            <a:r>
              <a:rPr lang="en-GB" b="1" dirty="0"/>
              <a:t>-</a:t>
            </a:r>
            <a:r>
              <a:rPr lang="en-GB" b="1" dirty="0" smtClean="0"/>
              <a:t>multiples of </a:t>
            </a:r>
            <a:r>
              <a:rPr lang="en-GB" b="1" dirty="0"/>
              <a:t>7</a:t>
            </a:r>
            <a:r>
              <a:rPr lang="en-GB" b="1" dirty="0" smtClean="0"/>
              <a:t>, </a:t>
            </a:r>
          </a:p>
          <a:p>
            <a:endParaRPr lang="en-GB" b="1" dirty="0" smtClean="0"/>
          </a:p>
          <a:p>
            <a:r>
              <a:rPr lang="en-GB" b="1" dirty="0" smtClean="0"/>
              <a:t>-odd numbers,</a:t>
            </a:r>
          </a:p>
          <a:p>
            <a:endParaRPr lang="en-GB" b="1" dirty="0"/>
          </a:p>
          <a:p>
            <a:r>
              <a:rPr lang="en-GB" b="1" dirty="0" smtClean="0"/>
              <a:t>- </a:t>
            </a:r>
            <a:r>
              <a:rPr lang="en-GB" sz="2400" b="1" dirty="0" smtClean="0"/>
              <a:t> &lt;</a:t>
            </a:r>
            <a:r>
              <a:rPr lang="en-GB" b="1" dirty="0" smtClean="0"/>
              <a:t>70</a:t>
            </a:r>
          </a:p>
          <a:p>
            <a:endParaRPr lang="en-GB" b="1" dirty="0"/>
          </a:p>
        </p:txBody>
      </p:sp>
      <p:sp>
        <p:nvSpPr>
          <p:cNvPr id="2" name="Rectangle 1">
            <a:hlinkClick r:id="rId4" action="ppaction://hlinksldjump"/>
          </p:cNvPr>
          <p:cNvSpPr/>
          <p:nvPr/>
        </p:nvSpPr>
        <p:spPr>
          <a:xfrm>
            <a:off x="5684981" y="2044005"/>
            <a:ext cx="470000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8029733" y="5522754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>
            <a:hlinkClick r:id="rId6" action="ppaction://hlinksldjump"/>
          </p:cNvPr>
          <p:cNvSpPr/>
          <p:nvPr/>
        </p:nvSpPr>
        <p:spPr>
          <a:xfrm>
            <a:off x="5250661" y="3135390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21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4758405" y="4823559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28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>
            <a:hlinkClick r:id="rId7" action="ppaction://hlinksldjump"/>
          </p:cNvPr>
          <p:cNvSpPr/>
          <p:nvPr/>
        </p:nvSpPr>
        <p:spPr>
          <a:xfrm>
            <a:off x="8102425" y="1659284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6029731" y="5523727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49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>
            <a:hlinkClick r:id="rId9" action="ppaction://hlinksldjump"/>
          </p:cNvPr>
          <p:cNvSpPr/>
          <p:nvPr/>
        </p:nvSpPr>
        <p:spPr>
          <a:xfrm>
            <a:off x="8005587" y="4453666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63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7020272" y="5146393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77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7020271" y="4068945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867261" y="4184274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70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6315066" y="3116040"/>
            <a:ext cx="470000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6785066" y="1811684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7124732" y="2939110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33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8029733" y="3052263"/>
            <a:ext cx="755335" cy="76944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69</a:t>
            </a:r>
            <a:endParaRPr lang="en-US" sz="4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10" action="ppaction://hlinksldjump"/>
          </p:cNvPr>
          <p:cNvSpPr/>
          <p:nvPr/>
        </p:nvSpPr>
        <p:spPr>
          <a:xfrm>
            <a:off x="1848809" y="5831503"/>
            <a:ext cx="2978315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Enter Code</a:t>
            </a:r>
            <a:endParaRPr lang="en-US" sz="48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14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260648"/>
            <a:ext cx="28803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Clue 1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251520" y="5661248"/>
            <a:ext cx="1519968" cy="92333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back</a:t>
            </a:r>
            <a:endParaRPr lang="en-US" sz="5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816" y="1183978"/>
            <a:ext cx="75425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A </a:t>
            </a:r>
            <a:r>
              <a:rPr lang="en-GB" sz="2800" dirty="0" smtClean="0"/>
              <a:t>class </a:t>
            </a:r>
            <a:r>
              <a:rPr lang="en-GB" sz="2800" dirty="0"/>
              <a:t>has 4</a:t>
            </a:r>
            <a:r>
              <a:rPr lang="en-GB" sz="2800" dirty="0" smtClean="0"/>
              <a:t>0 </a:t>
            </a:r>
            <a:r>
              <a:rPr lang="en-GB" sz="2800" dirty="0"/>
              <a:t>pupils. </a:t>
            </a:r>
            <a:r>
              <a:rPr lang="en-GB" sz="2800" dirty="0" smtClean="0"/>
              <a:t>Today there are 4 children </a:t>
            </a:r>
            <a:r>
              <a:rPr lang="en-GB" sz="2800" dirty="0"/>
              <a:t>away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r>
              <a:rPr lang="en-GB" sz="2800" dirty="0" smtClean="0"/>
              <a:t>The class teacher needs to split the remaining children into  6 equal groups for their maths lesson.</a:t>
            </a:r>
          </a:p>
          <a:p>
            <a:endParaRPr lang="en-GB" sz="2800" dirty="0"/>
          </a:p>
          <a:p>
            <a:r>
              <a:rPr lang="en-GB" sz="2800" dirty="0" smtClean="0"/>
              <a:t>How many children will be in each group? </a:t>
            </a:r>
            <a:endParaRPr lang="en-GB" sz="2800" dirty="0"/>
          </a:p>
        </p:txBody>
      </p:sp>
      <p:pic>
        <p:nvPicPr>
          <p:cNvPr id="1026" name="Picture 2" descr="C:\Users\HelenKarl\AppData\Local\Microsoft\Windows\Temporary Internet Files\Content.IE5\IMZ5XZBX\MC9001985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54804"/>
            <a:ext cx="2654174" cy="20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0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260648"/>
            <a:ext cx="28803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Clue 2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251520" y="5661248"/>
            <a:ext cx="1519968" cy="92333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back</a:t>
            </a:r>
            <a:endParaRPr lang="en-US" sz="5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Sam, Ben, Katy and Pippa are eating some sweets.</a:t>
            </a:r>
          </a:p>
          <a:p>
            <a:endParaRPr lang="en-GB" sz="2400" dirty="0"/>
          </a:p>
          <a:p>
            <a:r>
              <a:rPr lang="en-GB" sz="2400" dirty="0" smtClean="0"/>
              <a:t>There are 50 sweets altogether.</a:t>
            </a:r>
          </a:p>
          <a:p>
            <a:endParaRPr lang="en-GB" sz="2400" dirty="0"/>
          </a:p>
          <a:p>
            <a:r>
              <a:rPr lang="en-GB" sz="2400" dirty="0" smtClean="0"/>
              <a:t>Sam eats 12 sweets.</a:t>
            </a:r>
          </a:p>
          <a:p>
            <a:endParaRPr lang="en-GB" sz="2400" dirty="0"/>
          </a:p>
          <a:p>
            <a:r>
              <a:rPr lang="en-GB" sz="2400" dirty="0" smtClean="0"/>
              <a:t>Ben eats 9 sweets</a:t>
            </a:r>
          </a:p>
          <a:p>
            <a:endParaRPr lang="en-GB" sz="2400" dirty="0"/>
          </a:p>
          <a:p>
            <a:r>
              <a:rPr lang="en-GB" sz="2400" dirty="0" smtClean="0"/>
              <a:t>Katy eats 21 sweets.</a:t>
            </a:r>
          </a:p>
          <a:p>
            <a:endParaRPr lang="en-GB" sz="2400" dirty="0"/>
          </a:p>
          <a:p>
            <a:r>
              <a:rPr lang="en-GB" sz="2400" dirty="0" smtClean="0"/>
              <a:t>How many sweets are left for Pippa to eat?</a:t>
            </a:r>
            <a:endParaRPr lang="en-GB" sz="2400" dirty="0"/>
          </a:p>
        </p:txBody>
      </p:sp>
      <p:pic>
        <p:nvPicPr>
          <p:cNvPr id="2050" name="Picture 2" descr="C:\Users\HelenKarl\AppData\Local\Microsoft\Windows\Temporary Internet Files\Content.IE5\0XPNC24R\MC9002642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268" y="2204864"/>
            <a:ext cx="3990164" cy="276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6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260648"/>
            <a:ext cx="28803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Clue 3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251520" y="5661248"/>
            <a:ext cx="1519968" cy="92333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back</a:t>
            </a:r>
            <a:endParaRPr lang="en-US" sz="5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05273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Which one of these children is saying something wrong?</a:t>
            </a:r>
            <a:endParaRPr lang="en-GB" b="1" u="sng" dirty="0"/>
          </a:p>
        </p:txBody>
      </p:sp>
      <p:pic>
        <p:nvPicPr>
          <p:cNvPr id="3075" name="Picture 3" descr="C:\Users\HelenKarl\AppData\Local\Microsoft\Windows\Temporary Internet Files\Content.IE5\P2U7L35E\MC9002921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50008"/>
            <a:ext cx="6048672" cy="2501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95536" y="1628800"/>
            <a:ext cx="2016224" cy="2736304"/>
          </a:xfrm>
          <a:prstGeom prst="wedgeRoundRectCallout">
            <a:avLst>
              <a:gd name="adj1" fmla="val 52005"/>
              <a:gd name="adj2" fmla="val 6300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3203848" y="1628800"/>
            <a:ext cx="2592352" cy="2016224"/>
          </a:xfrm>
          <a:prstGeom prst="wedgeRoundRectCallout">
            <a:avLst>
              <a:gd name="adj1" fmla="val 21008"/>
              <a:gd name="adj2" fmla="val 8544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ular Callout 8"/>
          <p:cNvSpPr/>
          <p:nvPr/>
        </p:nvSpPr>
        <p:spPr>
          <a:xfrm>
            <a:off x="6228120" y="283406"/>
            <a:ext cx="2592352" cy="3361617"/>
          </a:xfrm>
          <a:prstGeom prst="wedgeRoundRectCallout">
            <a:avLst>
              <a:gd name="adj1" fmla="val 18870"/>
              <a:gd name="adj2" fmla="val 6484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140937" y="530089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810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3810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79537" y="530089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810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3810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56434" y="5313823"/>
            <a:ext cx="5559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810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3810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844824"/>
            <a:ext cx="2016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I </a:t>
            </a:r>
            <a:r>
              <a:rPr lang="en-GB" dirty="0"/>
              <a:t>swam for </a:t>
            </a:r>
            <a:r>
              <a:rPr lang="en-GB" b="1" dirty="0"/>
              <a:t>35 minutes </a:t>
            </a:r>
            <a:r>
              <a:rPr lang="en-GB" dirty="0"/>
              <a:t>and had a break. I then continued to swim for another </a:t>
            </a:r>
            <a:r>
              <a:rPr lang="en-GB" b="1" dirty="0"/>
              <a:t>16 minutes. </a:t>
            </a:r>
            <a:r>
              <a:rPr lang="en-GB" dirty="0" smtClean="0"/>
              <a:t>I must have swam for a total of </a:t>
            </a:r>
            <a:r>
              <a:rPr lang="en-GB" b="1" dirty="0" smtClean="0"/>
              <a:t>51 minutes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44176" y="1087051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 have 85p pocket money. </a:t>
            </a:r>
          </a:p>
          <a:p>
            <a:r>
              <a:rPr lang="en-GB" dirty="0" smtClean="0"/>
              <a:t>I bought some sweets that cost 20p.</a:t>
            </a:r>
          </a:p>
          <a:p>
            <a:r>
              <a:rPr lang="en-GB" dirty="0" smtClean="0"/>
              <a:t>I think I have </a:t>
            </a:r>
            <a:r>
              <a:rPr lang="en-GB" b="1" dirty="0" smtClean="0"/>
              <a:t>55p</a:t>
            </a:r>
            <a:r>
              <a:rPr lang="en-GB" dirty="0" smtClean="0"/>
              <a:t> left?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378363" y="1844824"/>
            <a:ext cx="22433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Tennis balls come in packs of </a:t>
            </a:r>
            <a:r>
              <a:rPr lang="en-GB" dirty="0" smtClean="0"/>
              <a:t>4. </a:t>
            </a:r>
            <a:r>
              <a:rPr lang="en-GB" dirty="0"/>
              <a:t>Mum </a:t>
            </a:r>
            <a:r>
              <a:rPr lang="en-GB" dirty="0" smtClean="0"/>
              <a:t>bought me </a:t>
            </a:r>
            <a:r>
              <a:rPr lang="en-GB" dirty="0"/>
              <a:t>9</a:t>
            </a:r>
            <a:r>
              <a:rPr lang="en-GB" dirty="0" smtClean="0"/>
              <a:t> </a:t>
            </a:r>
            <a:r>
              <a:rPr lang="en-GB" dirty="0"/>
              <a:t>packs.</a:t>
            </a:r>
          </a:p>
          <a:p>
            <a:r>
              <a:rPr lang="en-GB" dirty="0" smtClean="0"/>
              <a:t>I have </a:t>
            </a:r>
            <a:r>
              <a:rPr lang="en-GB" b="1" dirty="0" smtClean="0"/>
              <a:t>36 balls </a:t>
            </a:r>
            <a:r>
              <a:rPr lang="en-GB" dirty="0" smtClean="0"/>
              <a:t>altogether.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91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freeimageslive.com/galleries/workplace/education/pics/stack_of_bloc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-3987824"/>
            <a:ext cx="7761310" cy="11665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15816" y="260648"/>
            <a:ext cx="28803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Clue 5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251520" y="5661248"/>
            <a:ext cx="1519968" cy="92333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back</a:t>
            </a:r>
            <a:endParaRPr lang="en-US" sz="54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816" y="1200294"/>
            <a:ext cx="76866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 smtClean="0"/>
              <a:t>Jamie built a tower that was </a:t>
            </a:r>
            <a:r>
              <a:rPr lang="en-GB" sz="2400" u="sng" dirty="0" smtClean="0"/>
              <a:t>72 cm </a:t>
            </a:r>
            <a:r>
              <a:rPr lang="en-GB" sz="2400" dirty="0" smtClean="0"/>
              <a:t>tall. 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 smtClean="0"/>
              <a:t>He wants it to be </a:t>
            </a:r>
            <a:r>
              <a:rPr lang="en-GB" sz="2400" u="sng" dirty="0" smtClean="0"/>
              <a:t>90cm</a:t>
            </a:r>
            <a:r>
              <a:rPr lang="en-GB" sz="2400" dirty="0" smtClean="0"/>
              <a:t> tall.</a:t>
            </a:r>
          </a:p>
          <a:p>
            <a:pPr lvl="0"/>
            <a:endParaRPr lang="en-GB" sz="2400" dirty="0"/>
          </a:p>
          <a:p>
            <a:pPr lvl="0"/>
            <a:endParaRPr lang="en-GB" sz="2400" dirty="0" smtClean="0"/>
          </a:p>
          <a:p>
            <a:pPr lvl="0"/>
            <a:endParaRPr lang="en-GB" sz="2400" dirty="0"/>
          </a:p>
          <a:p>
            <a:pPr lvl="0"/>
            <a:r>
              <a:rPr lang="en-GB" sz="2400" u="sng" dirty="0" smtClean="0"/>
              <a:t>Each brick is 9cm tall</a:t>
            </a:r>
          </a:p>
          <a:p>
            <a:pPr lvl="0"/>
            <a:endParaRPr lang="en-GB" sz="2400" dirty="0"/>
          </a:p>
          <a:p>
            <a:pPr lvl="0"/>
            <a:r>
              <a:rPr lang="en-GB" sz="2800" b="1" dirty="0" smtClean="0"/>
              <a:t>How many more bricks does he need to finish his tower?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81588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497</Words>
  <Application>Microsoft Office PowerPoint</Application>
  <PresentationFormat>On-screen Show (4:3)</PresentationFormat>
  <Paragraphs>117</Paragraphs>
  <Slides>13</Slides>
  <Notes>3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Gareth Pitchford</cp:lastModifiedBy>
  <cp:revision>28</cp:revision>
  <dcterms:created xsi:type="dcterms:W3CDTF">2013-01-25T13:13:38Z</dcterms:created>
  <dcterms:modified xsi:type="dcterms:W3CDTF">2013-02-06T10:30:12Z</dcterms:modified>
</cp:coreProperties>
</file>