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C Nelson" userId="0a7c2915-4b2f-496f-bb1c-2f6417878e9f" providerId="ADAL" clId="{05ED6035-99DE-4641-9315-B0ACA1D9CF33}"/>
    <pc:docChg chg="modSld">
      <pc:chgData name="Mr C Nelson" userId="0a7c2915-4b2f-496f-bb1c-2f6417878e9f" providerId="ADAL" clId="{05ED6035-99DE-4641-9315-B0ACA1D9CF33}" dt="2019-05-12T18:15:08.719" v="9" actId="1076"/>
      <pc:docMkLst>
        <pc:docMk/>
      </pc:docMkLst>
      <pc:sldChg chg="addSp modSp">
        <pc:chgData name="Mr C Nelson" userId="0a7c2915-4b2f-496f-bb1c-2f6417878e9f" providerId="ADAL" clId="{05ED6035-99DE-4641-9315-B0ACA1D9CF33}" dt="2019-05-12T18:15:08.719" v="9" actId="1076"/>
        <pc:sldMkLst>
          <pc:docMk/>
          <pc:sldMk cId="239947815" sldId="259"/>
        </pc:sldMkLst>
        <pc:picChg chg="add mod modCrop">
          <ac:chgData name="Mr C Nelson" userId="0a7c2915-4b2f-496f-bb1c-2f6417878e9f" providerId="ADAL" clId="{05ED6035-99DE-4641-9315-B0ACA1D9CF33}" dt="2019-05-12T18:15:08.719" v="9" actId="1076"/>
          <ac:picMkLst>
            <pc:docMk/>
            <pc:sldMk cId="239947815" sldId="259"/>
            <ac:picMk id="4" creationId="{B890392B-A8F0-FA40-AD01-1C61116898E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0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36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02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60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09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56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4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27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6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7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8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48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5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3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3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0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1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5/12/19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23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3871" y="1861456"/>
            <a:ext cx="8556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FFF00"/>
                </a:solidFill>
                <a:latin typeface="Garamond" panose="02020404030301010803" pitchFamily="18" charset="0"/>
              </a:rPr>
              <a:t>Shape –</a:t>
            </a:r>
          </a:p>
          <a:p>
            <a:pPr algn="ctr"/>
            <a:r>
              <a:rPr lang="en-GB" sz="7200" b="1" dirty="0">
                <a:solidFill>
                  <a:srgbClr val="FFFF00"/>
                </a:solidFill>
                <a:latin typeface="Garamond" panose="02020404030301010803" pitchFamily="18" charset="0"/>
              </a:rPr>
              <a:t>Reasoning 2</a:t>
            </a:r>
          </a:p>
        </p:txBody>
      </p:sp>
    </p:spTree>
    <p:extLst>
      <p:ext uri="{BB962C8B-B14F-4D97-AF65-F5344CB8AC3E}">
        <p14:creationId xmlns:p14="http://schemas.microsoft.com/office/powerpoint/2010/main" val="215304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1673" y="61057"/>
            <a:ext cx="10122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FF0000"/>
                </a:solidFill>
                <a:latin typeface="Garamond" panose="02020404030301010803" pitchFamily="18" charset="0"/>
              </a:rPr>
              <a:t>Investigating Lines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9925" y="654153"/>
            <a:ext cx="11165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Copy and complete the table: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647920"/>
              </p:ext>
            </p:extLst>
          </p:nvPr>
        </p:nvGraphicFramePr>
        <p:xfrm>
          <a:off x="379925" y="1300484"/>
          <a:ext cx="11590985" cy="49135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176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2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3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4644">
                <a:tc>
                  <a:txBody>
                    <a:bodyPr/>
                    <a:lstStyle/>
                    <a:p>
                      <a:endParaRPr lang="en-GB" sz="3600" b="1" dirty="0">
                        <a:latin typeface="Garamond" panose="020204040303010108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FF00"/>
                          </a:solidFill>
                          <a:latin typeface="Garamond" panose="02020404030301010803" pitchFamily="18" charset="0"/>
                        </a:rPr>
                        <a:t>True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FF00"/>
                          </a:solidFill>
                          <a:latin typeface="Garamond" panose="02020404030301010803" pitchFamily="18" charset="0"/>
                        </a:rPr>
                        <a:t>Some-times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FF00"/>
                          </a:solidFill>
                          <a:latin typeface="Garamond" panose="02020404030301010803" pitchFamily="18" charset="0"/>
                        </a:rPr>
                        <a:t>False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644">
                <a:tc>
                  <a:txBody>
                    <a:bodyPr/>
                    <a:lstStyle/>
                    <a:p>
                      <a:r>
                        <a:rPr lang="en-GB" sz="3600" b="1" dirty="0">
                          <a:latin typeface="Garamond" panose="02020404030301010803" pitchFamily="18" charset="0"/>
                        </a:rPr>
                        <a:t>Parallel</a:t>
                      </a:r>
                      <a:r>
                        <a:rPr lang="en-GB" sz="3600" b="1" baseline="0" dirty="0">
                          <a:latin typeface="Garamond" panose="02020404030301010803" pitchFamily="18" charset="0"/>
                        </a:rPr>
                        <a:t> lines never touch</a:t>
                      </a:r>
                      <a:endParaRPr lang="en-GB" sz="3600" b="1" dirty="0">
                        <a:latin typeface="Garamond" panose="020204040303010108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600" b="1" dirty="0">
                        <a:latin typeface="Garamond" panose="020204040303010108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600" b="1">
                        <a:latin typeface="Garamond" panose="020204040303010108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600" b="1">
                        <a:latin typeface="Garamond" panose="020204040303010108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644">
                <a:tc>
                  <a:txBody>
                    <a:bodyPr/>
                    <a:lstStyle/>
                    <a:p>
                      <a:r>
                        <a:rPr lang="en-GB" sz="3600" b="1" dirty="0">
                          <a:latin typeface="Garamond" panose="02020404030301010803" pitchFamily="18" charset="0"/>
                        </a:rPr>
                        <a:t>Perpendicular lines have to touch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600" b="1" dirty="0">
                        <a:latin typeface="Garamond" panose="020204040303010108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600" b="1" dirty="0">
                        <a:latin typeface="Garamond" panose="020204040303010108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600" b="1">
                        <a:latin typeface="Garamond" panose="020204040303010108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644">
                <a:tc>
                  <a:txBody>
                    <a:bodyPr/>
                    <a:lstStyle/>
                    <a:p>
                      <a:r>
                        <a:rPr lang="en-GB" sz="3600" b="1" dirty="0">
                          <a:latin typeface="Garamond" panose="02020404030301010803" pitchFamily="18" charset="0"/>
                        </a:rPr>
                        <a:t>When two lines cross they will make 4 right angles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600" b="1" dirty="0">
                        <a:latin typeface="Garamond" panose="020204040303010108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600" b="1" dirty="0">
                        <a:latin typeface="Garamond" panose="020204040303010108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600" b="1" dirty="0">
                        <a:latin typeface="Garamond" panose="020204040303010108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644">
                <a:tc>
                  <a:txBody>
                    <a:bodyPr/>
                    <a:lstStyle/>
                    <a:p>
                      <a:r>
                        <a:rPr lang="en-GB" sz="3600" b="1" dirty="0">
                          <a:latin typeface="Garamond" panose="02020404030301010803" pitchFamily="18" charset="0"/>
                        </a:rPr>
                        <a:t>A</a:t>
                      </a:r>
                      <a:r>
                        <a:rPr lang="en-GB" sz="3600" b="1" baseline="0" dirty="0">
                          <a:latin typeface="Garamond" panose="02020404030301010803" pitchFamily="18" charset="0"/>
                        </a:rPr>
                        <a:t> pair of p</a:t>
                      </a:r>
                      <a:r>
                        <a:rPr lang="en-GB" sz="3600" b="1" dirty="0">
                          <a:latin typeface="Garamond" panose="02020404030301010803" pitchFamily="18" charset="0"/>
                        </a:rPr>
                        <a:t>arallel</a:t>
                      </a:r>
                      <a:r>
                        <a:rPr lang="en-GB" sz="3600" b="1" baseline="0" dirty="0">
                          <a:latin typeface="Garamond" panose="02020404030301010803" pitchFamily="18" charset="0"/>
                        </a:rPr>
                        <a:t> lines have to be the same length </a:t>
                      </a:r>
                      <a:endParaRPr lang="en-GB" sz="3600" b="1" dirty="0">
                        <a:latin typeface="Garamond" panose="020204040303010108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600" b="1" dirty="0">
                        <a:latin typeface="Garamond" panose="020204040303010108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600" b="1" dirty="0">
                        <a:latin typeface="Garamond" panose="020204040303010108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600" b="1" dirty="0">
                        <a:latin typeface="Garamond" panose="020204040303010108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9925" y="6185774"/>
            <a:ext cx="11165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Draw diagrams to prove what you have said.</a:t>
            </a:r>
          </a:p>
        </p:txBody>
      </p:sp>
    </p:spTree>
    <p:extLst>
      <p:ext uri="{BB962C8B-B14F-4D97-AF65-F5344CB8AC3E}">
        <p14:creationId xmlns:p14="http://schemas.microsoft.com/office/powerpoint/2010/main" val="2133986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73" y="296214"/>
            <a:ext cx="11050074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GB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Copy each shape carefully into your book.</a:t>
            </a:r>
          </a:p>
          <a:p>
            <a:r>
              <a:rPr lang="en-GB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Decide which one is the odd one out and </a:t>
            </a:r>
            <a:r>
              <a:rPr lang="en-GB" sz="3600" b="1" i="1" dirty="0">
                <a:solidFill>
                  <a:schemeClr val="bg1"/>
                </a:solidFill>
                <a:latin typeface="Garamond" panose="02020404030301010803" pitchFamily="18" charset="0"/>
              </a:rPr>
              <a:t>explain </a:t>
            </a:r>
            <a:r>
              <a:rPr lang="en-GB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why.</a:t>
            </a:r>
          </a:p>
          <a:p>
            <a:endParaRPr lang="en-GB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GB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GB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189" y="1803042"/>
            <a:ext cx="1223493" cy="11204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794715" y="1803042"/>
            <a:ext cx="2562896" cy="11204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arallelogram 5"/>
          <p:cNvSpPr/>
          <p:nvPr/>
        </p:nvSpPr>
        <p:spPr>
          <a:xfrm>
            <a:off x="5847008" y="1764405"/>
            <a:ext cx="1455312" cy="1120462"/>
          </a:xfrm>
          <a:prstGeom prst="parallelogram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gular Pentagon 6"/>
          <p:cNvSpPr/>
          <p:nvPr/>
        </p:nvSpPr>
        <p:spPr>
          <a:xfrm>
            <a:off x="7949484" y="1596979"/>
            <a:ext cx="1416676" cy="1287888"/>
          </a:xfrm>
          <a:prstGeom prst="pen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rapezoid 7"/>
          <p:cNvSpPr/>
          <p:nvPr/>
        </p:nvSpPr>
        <p:spPr>
          <a:xfrm>
            <a:off x="9987566" y="1700011"/>
            <a:ext cx="1275009" cy="1223493"/>
          </a:xfrm>
          <a:prstGeom prst="trapezoi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21973" y="3578180"/>
            <a:ext cx="11050074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 startAt="2"/>
            </a:pPr>
            <a:r>
              <a:rPr lang="en-GB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Copy each shape carefully into your book.</a:t>
            </a:r>
          </a:p>
          <a:p>
            <a:r>
              <a:rPr lang="en-GB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Decide which one is the odd one out and </a:t>
            </a:r>
            <a:r>
              <a:rPr lang="en-GB" sz="3600" b="1" i="1" dirty="0">
                <a:solidFill>
                  <a:schemeClr val="bg1"/>
                </a:solidFill>
                <a:latin typeface="Garamond" panose="02020404030301010803" pitchFamily="18" charset="0"/>
              </a:rPr>
              <a:t>explain </a:t>
            </a:r>
            <a:r>
              <a:rPr lang="en-GB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why.</a:t>
            </a:r>
          </a:p>
          <a:p>
            <a:endParaRPr lang="en-GB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GB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GB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94715" y="5085008"/>
            <a:ext cx="2562896" cy="11204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gular Pentagon 13"/>
          <p:cNvSpPr/>
          <p:nvPr/>
        </p:nvSpPr>
        <p:spPr>
          <a:xfrm>
            <a:off x="7949484" y="4878945"/>
            <a:ext cx="1416676" cy="1287888"/>
          </a:xfrm>
          <a:prstGeom prst="pen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Hexagon 15"/>
          <p:cNvSpPr/>
          <p:nvPr/>
        </p:nvSpPr>
        <p:spPr>
          <a:xfrm>
            <a:off x="875763" y="5046371"/>
            <a:ext cx="1493950" cy="1120462"/>
          </a:xfrm>
          <a:prstGeom prst="hex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Triangle 16"/>
          <p:cNvSpPr/>
          <p:nvPr/>
        </p:nvSpPr>
        <p:spPr>
          <a:xfrm>
            <a:off x="5847008" y="5085008"/>
            <a:ext cx="1854558" cy="10818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ross 17"/>
          <p:cNvSpPr/>
          <p:nvPr/>
        </p:nvSpPr>
        <p:spPr>
          <a:xfrm>
            <a:off x="9987566" y="4878945"/>
            <a:ext cx="1275009" cy="1287888"/>
          </a:xfrm>
          <a:prstGeom prst="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27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73" y="296214"/>
            <a:ext cx="11050074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 startAt="3"/>
            </a:pPr>
            <a:r>
              <a:rPr lang="en-GB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Copy each shape carefully into your book.</a:t>
            </a:r>
          </a:p>
          <a:p>
            <a:r>
              <a:rPr lang="en-GB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Decide which one is the odd one out and </a:t>
            </a:r>
            <a:r>
              <a:rPr lang="en-GB" sz="3600" b="1" i="1" dirty="0">
                <a:solidFill>
                  <a:schemeClr val="bg1"/>
                </a:solidFill>
                <a:latin typeface="Garamond" panose="02020404030301010803" pitchFamily="18" charset="0"/>
              </a:rPr>
              <a:t>explain </a:t>
            </a:r>
            <a:r>
              <a:rPr lang="en-GB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why.</a:t>
            </a:r>
          </a:p>
          <a:p>
            <a:endParaRPr lang="en-GB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GB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GB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973" y="3578180"/>
            <a:ext cx="11050074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 startAt="4"/>
            </a:pPr>
            <a:r>
              <a:rPr lang="en-GB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Copy each shape carefully into your book.</a:t>
            </a:r>
          </a:p>
          <a:p>
            <a:r>
              <a:rPr lang="en-GB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Decide which one is the odd one out and </a:t>
            </a:r>
            <a:r>
              <a:rPr lang="en-GB" sz="3600" b="1" i="1" dirty="0">
                <a:solidFill>
                  <a:schemeClr val="bg1"/>
                </a:solidFill>
                <a:latin typeface="Garamond" panose="02020404030301010803" pitchFamily="18" charset="0"/>
              </a:rPr>
              <a:t>explain </a:t>
            </a:r>
            <a:r>
              <a:rPr lang="en-GB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why.</a:t>
            </a:r>
          </a:p>
          <a:p>
            <a:endParaRPr lang="en-GB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GB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GB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028" name="Picture 4" descr="figures, Geometrical, perspective, figure, geometric, cube, shapes, Cube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67" y="1392021"/>
            <a:ext cx="1647393" cy="164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xchangedownloads.smarttech.com/public/content/8c/8c2eb061-232b-47d9-8f79-3bd353b6ea98/previews/medium/0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402" y="1422562"/>
            <a:ext cx="2164270" cy="154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qph.fs.quoracdn.net/main-qimg-49c5b8064e7bd5eea76ec0cfc24285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835" y="1495051"/>
            <a:ext cx="2414803" cy="14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091" y="1422562"/>
            <a:ext cx="10763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square based pyrami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488" y="4688841"/>
            <a:ext cx="1539039" cy="153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s://qph.fs.quoracdn.net/main-qimg-49c5b8064e7bd5eea76ec0cfc24285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908" y="4715139"/>
            <a:ext cx="2414803" cy="14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cylind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981" y="4816680"/>
            <a:ext cx="8191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hexagonal pris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71438" y="4065504"/>
            <a:ext cx="1242945" cy="278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52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73" y="296214"/>
            <a:ext cx="11050074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 startAt="5"/>
            </a:pPr>
            <a:r>
              <a:rPr lang="en-GB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Copy each shape carefully into your book.</a:t>
            </a:r>
          </a:p>
          <a:p>
            <a:r>
              <a:rPr lang="en-GB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Decide which one is the odd one out and </a:t>
            </a:r>
            <a:r>
              <a:rPr lang="en-GB" sz="3600" b="1" i="1" dirty="0">
                <a:solidFill>
                  <a:schemeClr val="bg1"/>
                </a:solidFill>
                <a:latin typeface="Garamond" panose="02020404030301010803" pitchFamily="18" charset="0"/>
              </a:rPr>
              <a:t>explain </a:t>
            </a:r>
            <a:r>
              <a:rPr lang="en-GB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why.</a:t>
            </a:r>
          </a:p>
          <a:p>
            <a:endParaRPr lang="en-GB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GB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GB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973" y="3578180"/>
            <a:ext cx="11050074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 startAt="6"/>
            </a:pPr>
            <a:r>
              <a:rPr lang="en-GB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Copy each shape carefully into your book.</a:t>
            </a:r>
          </a:p>
          <a:p>
            <a:r>
              <a:rPr lang="en-GB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Decide which one is the odd one out and </a:t>
            </a:r>
            <a:r>
              <a:rPr lang="en-GB" sz="3600" b="1" i="1" dirty="0">
                <a:solidFill>
                  <a:schemeClr val="bg1"/>
                </a:solidFill>
                <a:latin typeface="Garamond" panose="02020404030301010803" pitchFamily="18" charset="0"/>
              </a:rPr>
              <a:t>explain </a:t>
            </a:r>
            <a:r>
              <a:rPr lang="en-GB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why.</a:t>
            </a:r>
          </a:p>
          <a:p>
            <a:endParaRPr lang="en-GB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GB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GB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028" name="Picture 4" descr="figures, Geometrical, perspective, figure, geometric, cube, shapes, Cube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67" y="1392021"/>
            <a:ext cx="1647393" cy="164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qph.fs.quoracdn.net/main-qimg-49c5b8064e7bd5eea76ec0cfc24285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835" y="1495051"/>
            <a:ext cx="2414803" cy="14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091" y="1422562"/>
            <a:ext cx="10763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square based pyram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170" y="4666285"/>
            <a:ext cx="1539039" cy="153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cylind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981" y="4816680"/>
            <a:ext cx="8191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sphe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697" y="4765464"/>
            <a:ext cx="1309457" cy="128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 for c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089" y="4721429"/>
            <a:ext cx="10763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triangular pyrami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365" y="1422562"/>
            <a:ext cx="1451126" cy="155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16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90392B-A8F0-FA40-AD01-1C6111689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0" t="8053" r="3305" b="17511"/>
          <a:stretch/>
        </p:blipFill>
        <p:spPr>
          <a:xfrm>
            <a:off x="2615595" y="-5602"/>
            <a:ext cx="6667500" cy="686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78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130</TotalTime>
  <Words>174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C. Nelson</dc:creator>
  <cp:lastModifiedBy>Mr C Nelson</cp:lastModifiedBy>
  <cp:revision>14</cp:revision>
  <dcterms:created xsi:type="dcterms:W3CDTF">2019-04-29T13:16:55Z</dcterms:created>
  <dcterms:modified xsi:type="dcterms:W3CDTF">2019-05-12T18:15:19Z</dcterms:modified>
</cp:coreProperties>
</file>