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70" r:id="rId12"/>
    <p:sldId id="265" r:id="rId13"/>
    <p:sldId id="266" r:id="rId14"/>
    <p:sldId id="267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62230C-DF93-4E95-9BE4-87DF2500C0A3}" type="datetimeFigureOut">
              <a:rPr lang="en-GB" smtClean="0"/>
              <a:t>02/10/2013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95B09-AEAF-471A-B29A-489D3E602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78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Date automatically</a:t>
            </a:r>
            <a:r>
              <a:rPr lang="en-GB" baseline="0" dirty="0" smtClean="0"/>
              <a:t> changes to today’s date.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895B09-AEAF-471A-B29A-489D3E602573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3E0C-5900-47A7-AE26-62C616A7453B}" type="datetimeFigureOut">
              <a:rPr lang="en-GB" smtClean="0"/>
              <a:t>02/10/2013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6D9E-1CAA-411B-8FCA-36C98443ED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3E0C-5900-47A7-AE26-62C616A7453B}" type="datetimeFigureOut">
              <a:rPr lang="en-GB" smtClean="0"/>
              <a:t>02/10/2013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6D9E-1CAA-411B-8FCA-36C98443ED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3E0C-5900-47A7-AE26-62C616A7453B}" type="datetimeFigureOut">
              <a:rPr lang="en-GB" smtClean="0"/>
              <a:t>02/10/2013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6D9E-1CAA-411B-8FCA-36C98443ED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3E0C-5900-47A7-AE26-62C616A7453B}" type="datetimeFigureOut">
              <a:rPr lang="en-GB" smtClean="0"/>
              <a:t>02/10/2013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6D9E-1CAA-411B-8FCA-36C98443ED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3E0C-5900-47A7-AE26-62C616A7453B}" type="datetimeFigureOut">
              <a:rPr lang="en-GB" smtClean="0"/>
              <a:t>02/10/2013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6D9E-1CAA-411B-8FCA-36C98443ED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3E0C-5900-47A7-AE26-62C616A7453B}" type="datetimeFigureOut">
              <a:rPr lang="en-GB" smtClean="0"/>
              <a:t>02/10/2013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6D9E-1CAA-411B-8FCA-36C98443ED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3E0C-5900-47A7-AE26-62C616A7453B}" type="datetimeFigureOut">
              <a:rPr lang="en-GB" smtClean="0"/>
              <a:t>02/10/2013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6D9E-1CAA-411B-8FCA-36C98443ED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3E0C-5900-47A7-AE26-62C616A7453B}" type="datetimeFigureOut">
              <a:rPr lang="en-GB" smtClean="0"/>
              <a:t>02/10/2013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6D9E-1CAA-411B-8FCA-36C98443ED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3E0C-5900-47A7-AE26-62C616A7453B}" type="datetimeFigureOut">
              <a:rPr lang="en-GB" smtClean="0"/>
              <a:t>02/10/2013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6D9E-1CAA-411B-8FCA-36C98443ED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3E0C-5900-47A7-AE26-62C616A7453B}" type="datetimeFigureOut">
              <a:rPr lang="en-GB" smtClean="0"/>
              <a:t>02/10/2013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6D9E-1CAA-411B-8FCA-36C98443ED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3E0C-5900-47A7-AE26-62C616A7453B}" type="datetimeFigureOut">
              <a:rPr lang="en-GB" smtClean="0"/>
              <a:t>02/10/2013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6D9E-1CAA-411B-8FCA-36C98443ED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53E0C-5900-47A7-AE26-62C616A7453B}" type="datetimeFigureOut">
              <a:rPr lang="en-GB" smtClean="0"/>
              <a:t>02/10/2013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96D9E-1CAA-411B-8FCA-36C98443EDA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5949280"/>
          </a:xfrm>
        </p:spPr>
        <p:txBody>
          <a:bodyPr>
            <a:noAutofit/>
          </a:bodyPr>
          <a:lstStyle/>
          <a:p>
            <a:pPr algn="l"/>
            <a:r>
              <a:rPr lang="en-GB" sz="7200" u="sng" dirty="0" smtClean="0"/>
              <a:t>LO: I can multiply a two digit number by another two digit number using the Grid Method.</a:t>
            </a:r>
            <a:endParaRPr lang="en-GB" sz="7200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116632"/>
            <a:ext cx="6552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F1B10EA-A966-4771-86A8-3FAF7AB2C618}" type="datetime1">
              <a:rPr lang="en-GB" sz="4800" b="1" u="sng" smtClean="0"/>
              <a:t>02/10/2013</a:t>
            </a:fld>
            <a:endParaRPr lang="en-GB" sz="48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79511" y="44624"/>
          <a:ext cx="8784979" cy="6728913"/>
        </p:xfrm>
        <a:graphic>
          <a:graphicData uri="http://schemas.openxmlformats.org/drawingml/2006/table">
            <a:tbl>
              <a:tblPr/>
              <a:tblGrid>
                <a:gridCol w="518368"/>
                <a:gridCol w="172790"/>
                <a:gridCol w="136413"/>
                <a:gridCol w="354674"/>
                <a:gridCol w="209165"/>
                <a:gridCol w="354674"/>
                <a:gridCol w="218260"/>
                <a:gridCol w="609309"/>
                <a:gridCol w="582027"/>
                <a:gridCol w="518368"/>
                <a:gridCol w="172790"/>
                <a:gridCol w="127319"/>
                <a:gridCol w="354674"/>
                <a:gridCol w="209165"/>
                <a:gridCol w="481992"/>
                <a:gridCol w="218260"/>
                <a:gridCol w="736629"/>
                <a:gridCol w="582027"/>
                <a:gridCol w="518368"/>
                <a:gridCol w="172790"/>
                <a:gridCol w="145508"/>
                <a:gridCol w="481992"/>
                <a:gridCol w="209165"/>
                <a:gridCol w="481992"/>
                <a:gridCol w="218260"/>
              </a:tblGrid>
              <a:tr h="298976">
                <a:tc gridSpan="25"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LO: I can multiply a two digit number by another two digit number using the Grid Method.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919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GB" sz="24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Section A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GB" sz="24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Section B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GB" sz="24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Section C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98976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Q1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Q1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139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Q1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155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497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8976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Q2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98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Q2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166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Q2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119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517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976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Q3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Q3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185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Q3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101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227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976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Q4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Q4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Q4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109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141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976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Q5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Q5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136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Q5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122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642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976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Q6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Q6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Q6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363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976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Q7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Q7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165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Q7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301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976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Q8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Q8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151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Q8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169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316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976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Q9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Q9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191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Q9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578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976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Q10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Q10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117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Q10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976">
                <a:tc>
                  <a:txBody>
                    <a:bodyPr/>
                    <a:lstStyle/>
                    <a:p>
                      <a:pPr algn="r" fontAlgn="ctr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Q11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157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367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0644">
                <a:tc gridSpan="17">
                  <a:txBody>
                    <a:bodyPr/>
                    <a:lstStyle/>
                    <a:p>
                      <a:pPr algn="ctr" fontAlgn="ctr"/>
                      <a:r>
                        <a:rPr lang="en-GB" sz="24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Section D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Q12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188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176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976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Q1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en-GB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baker bakes twenty doughnuts per day, how many does he bake in a 2weeks?</a:t>
                      </a:r>
                    </a:p>
                  </a:txBody>
                  <a:tcPr marL="4443" marR="4443" marT="4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Q13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175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258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976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Q2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en-GB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Sam bought 138 rolls of paper. Each roll was 34m long. How long is it altogether?</a:t>
                      </a:r>
                    </a:p>
                  </a:txBody>
                  <a:tcPr marL="4443" marR="4443" marT="4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Q14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417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976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Q3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en-GB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Tom collected 57 stamps a week for 2 years. How many stamps did he collect?</a:t>
                      </a:r>
                    </a:p>
                  </a:txBody>
                  <a:tcPr marL="4443" marR="4443" marT="4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Q15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159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378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976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Q4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en-GB" sz="12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Niamh</a:t>
                      </a:r>
                      <a:r>
                        <a:rPr lang="en-GB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eats 246 apples a year. How many does she eat in twelve years?</a:t>
                      </a:r>
                    </a:p>
                  </a:txBody>
                  <a:tcPr marL="4443" marR="4443" marT="4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Q16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533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976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Q5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en-GB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Garden is 20m wide and its length is 187m.  What is its total area?</a:t>
                      </a:r>
                    </a:p>
                  </a:txBody>
                  <a:tcPr marL="4443" marR="4443" marT="4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Q17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126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976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Q6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en-GB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Mr Senior swims 48 lengths a week, how many lengths does he swim a year?</a:t>
                      </a:r>
                    </a:p>
                  </a:txBody>
                  <a:tcPr marL="4443" marR="4443" marT="4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Q18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538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976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Q7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en-GB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If </a:t>
                      </a:r>
                      <a:r>
                        <a:rPr lang="en-GB" sz="12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Fanta</a:t>
                      </a:r>
                      <a:r>
                        <a:rPr lang="en-GB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is packed in boxes of 67, how many cans will there be in 25 boxes?</a:t>
                      </a:r>
                    </a:p>
                  </a:txBody>
                  <a:tcPr marL="4443" marR="4443" marT="4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Q19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145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601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976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Q8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en-GB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Mrs </a:t>
                      </a:r>
                      <a:r>
                        <a:rPr lang="en-GB" sz="12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Haddleton</a:t>
                      </a:r>
                      <a:r>
                        <a:rPr lang="en-GB" sz="12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runs 12 laps of the field a week. How many laps in 3.5 years?</a:t>
                      </a:r>
                    </a:p>
                  </a:txBody>
                  <a:tcPr marL="4443" marR="4443" marT="4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Q20</a:t>
                      </a:r>
                    </a:p>
                  </a:txBody>
                  <a:tcPr marL="4443" marR="4443" marT="4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152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922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43" marR="4443" marT="44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7504" y="116630"/>
          <a:ext cx="8928991" cy="6624735"/>
        </p:xfrm>
        <a:graphic>
          <a:graphicData uri="http://schemas.openxmlformats.org/drawingml/2006/table">
            <a:tbl>
              <a:tblPr/>
              <a:tblGrid>
                <a:gridCol w="479239"/>
                <a:gridCol w="159746"/>
                <a:gridCol w="126115"/>
                <a:gridCol w="327902"/>
                <a:gridCol w="193377"/>
                <a:gridCol w="327902"/>
                <a:gridCol w="201785"/>
                <a:gridCol w="563317"/>
                <a:gridCol w="538094"/>
                <a:gridCol w="479239"/>
                <a:gridCol w="159746"/>
                <a:gridCol w="117708"/>
                <a:gridCol w="327902"/>
                <a:gridCol w="193377"/>
                <a:gridCol w="445609"/>
                <a:gridCol w="201785"/>
                <a:gridCol w="681027"/>
                <a:gridCol w="538094"/>
                <a:gridCol w="479239"/>
                <a:gridCol w="159746"/>
                <a:gridCol w="134523"/>
                <a:gridCol w="445609"/>
                <a:gridCol w="193377"/>
                <a:gridCol w="445609"/>
                <a:gridCol w="201785"/>
                <a:gridCol w="807139"/>
              </a:tblGrid>
              <a:tr h="333422">
                <a:tc gridSpan="26">
                  <a:txBody>
                    <a:bodyPr/>
                    <a:lstStyle/>
                    <a:p>
                      <a:pPr algn="ctr" fontAlgn="ctr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Answer Key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10125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GB" sz="20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Section A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GB" sz="20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Section B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GB" sz="20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Section C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98477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Q1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4600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Q1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139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12788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Q1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155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497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77035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8477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Q2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98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1764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Q2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166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14442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Q2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517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61523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477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Q3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1479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Q3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185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15170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Q3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227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22927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477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Q4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2262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Q4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158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10428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Q4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141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15369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477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Q5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2332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Q5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136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6256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Q5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122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642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78324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477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Q6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1540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Q6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2856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Q6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363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41382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477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Q7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1632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Q7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165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15345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Q7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301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54180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477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Q8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3053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Q8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151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14949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Q8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169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316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53404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477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Q9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6324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Q9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191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12224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Q9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578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63002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477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Q10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1113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Q10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2457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Q10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116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22852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477">
                <a:tc>
                  <a:txBody>
                    <a:bodyPr/>
                    <a:lstStyle/>
                    <a:p>
                      <a:pPr algn="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Q11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157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367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57619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0125">
                <a:tc gridSpan="17">
                  <a:txBody>
                    <a:bodyPr/>
                    <a:lstStyle/>
                    <a:p>
                      <a:pPr algn="ctr" fontAlgn="ctr"/>
                      <a:r>
                        <a:rPr lang="en-GB" sz="20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Section D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Q12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188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176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33088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477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Q1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r" fontAlgn="ctr"/>
                      <a:r>
                        <a:rPr lang="en-GB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 x 14 =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GB" sz="1800" b="0" i="1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280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Q13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175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258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45150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477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Q2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r" fontAlgn="ctr"/>
                      <a:r>
                        <a:rPr lang="en-GB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138 x 34 =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GB" sz="1800" b="0" i="1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4692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Q14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417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50457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477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Q3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r" fontAlgn="ctr"/>
                      <a:r>
                        <a:rPr lang="en-GB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 x (52 x 2) =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GB" sz="1800" b="0" i="1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5928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Q15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159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378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60102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477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Q4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r" fontAlgn="ctr"/>
                      <a:r>
                        <a:rPr lang="en-GB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246 x 12 =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GB" sz="1800" b="0" i="1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2952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Q16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533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79950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477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Q5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r" fontAlgn="ctr"/>
                      <a:r>
                        <a:rPr lang="en-GB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187 x 20 =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GB" sz="1800" b="0" i="1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3740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Q17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126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16632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477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Q6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r" fontAlgn="ctr"/>
                      <a:r>
                        <a:rPr lang="en-GB" sz="18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 x 52 =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GB" sz="1800" b="0" i="1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2496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Q18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538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64560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477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Q7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r" fontAlgn="ctr"/>
                      <a:r>
                        <a:rPr lang="en-GB" sz="18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 x 25 =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GB" sz="1800" b="0" i="1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1675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Q19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145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601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87145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477"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Q8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r" fontAlgn="ctr"/>
                      <a:r>
                        <a:rPr lang="en-GB" sz="18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 x 182 =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GB" sz="1800" b="0" i="1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2184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Q20</a:t>
                      </a:r>
                    </a:p>
                  </a:txBody>
                  <a:tcPr marL="4466" marR="4466" marT="4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152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922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140144</a:t>
                      </a:r>
                    </a:p>
                  </a:txBody>
                  <a:tcPr marL="4466" marR="4466" marT="446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Can you multiply three digit numbers?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4400" dirty="0" smtClean="0"/>
              <a:t>How would you set this one out?</a:t>
            </a:r>
          </a:p>
          <a:p>
            <a:pPr algn="ctr">
              <a:buNone/>
            </a:pPr>
            <a:endParaRPr lang="en-GB" sz="6600" dirty="0" smtClean="0"/>
          </a:p>
          <a:p>
            <a:pPr algn="ctr">
              <a:buNone/>
            </a:pPr>
            <a:r>
              <a:rPr lang="en-GB" sz="6600" dirty="0" smtClean="0"/>
              <a:t>124 x 45 =</a:t>
            </a:r>
            <a:endParaRPr lang="en-GB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124 x 45 = 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9512" y="1628800"/>
          <a:ext cx="5616624" cy="3456384"/>
        </p:xfrm>
        <a:graphic>
          <a:graphicData uri="http://schemas.openxmlformats.org/drawingml/2006/table">
            <a:tbl>
              <a:tblPr/>
              <a:tblGrid>
                <a:gridCol w="1404156"/>
                <a:gridCol w="1404156"/>
                <a:gridCol w="1404156"/>
                <a:gridCol w="1404156"/>
              </a:tblGrid>
              <a:tr h="115212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868144" y="476672"/>
          <a:ext cx="3059833" cy="6152920"/>
        </p:xfrm>
        <a:graphic>
          <a:graphicData uri="http://schemas.openxmlformats.org/drawingml/2006/table">
            <a:tbl>
              <a:tblPr/>
              <a:tblGrid>
                <a:gridCol w="349695"/>
                <a:gridCol w="359409"/>
                <a:gridCol w="359409"/>
                <a:gridCol w="359409"/>
                <a:gridCol w="359409"/>
                <a:gridCol w="1272502"/>
              </a:tblGrid>
              <a:tr h="406400">
                <a:tc>
                  <a:txBody>
                    <a:bodyPr/>
                    <a:lstStyle/>
                    <a:p>
                      <a:pPr algn="ctr" fontAlgn="ctr"/>
                      <a:endParaRPr lang="en-GB" sz="4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92" marR="5692" marT="5692" marB="0" anchor="ctr">
                    <a:lnL>
                      <a:noFill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ctr" fontAlgn="ctr"/>
                      <a:endParaRPr lang="en-GB" sz="4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92" marR="5692" marT="5692" marB="0" anchor="ctr">
                    <a:lnL>
                      <a:noFill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ctr" fontAlgn="ctr"/>
                      <a:endParaRPr lang="en-GB" sz="4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92" marR="5692" marT="5692" marB="0" anchor="ctr">
                    <a:lnL>
                      <a:noFill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ctr" fontAlgn="ctr"/>
                      <a:endParaRPr lang="en-GB" sz="4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92" marR="5692" marT="5692" marB="0" anchor="ctr">
                    <a:lnL>
                      <a:noFill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ctr" fontAlgn="ctr"/>
                      <a:endParaRPr lang="en-GB" sz="4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92" marR="5692" marT="5692" marB="0" anchor="ctr">
                    <a:lnL>
                      <a:noFill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5692" marR="5692" marT="5692" marB="0" anchor="ctr">
                    <a:lnL>
                      <a:noFill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ctr" fontAlgn="ctr"/>
                      <a:endParaRPr lang="en-GB" sz="4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92" marR="5692" marT="5692" marB="0" anchor="ctr">
                    <a:lnL>
                      <a:noFill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>
                          <a:solidFill>
                            <a:srgbClr val="00B0F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>
                          <a:solidFill>
                            <a:srgbClr val="00B0F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(4000 + 0)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ctr" fontAlgn="ctr"/>
                      <a:endParaRPr lang="en-GB" sz="4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92" marR="5692" marT="5692" marB="0" anchor="ctr">
                    <a:lnL>
                      <a:noFill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>
                          <a:solidFill>
                            <a:srgbClr val="00B0F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>
                          <a:solidFill>
                            <a:srgbClr val="00B0F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(800+100+100+500)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5692" marR="5692" marT="5692" marB="0" anchor="ctr">
                    <a:lnL>
                      <a:noFill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>
                          <a:solidFill>
                            <a:srgbClr val="00B0F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>
                          <a:solidFill>
                            <a:srgbClr val="00B0F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(60+20)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ctr" fontAlgn="ctr"/>
                      <a:endParaRPr lang="en-GB" sz="4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92" marR="5692" marT="56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 dirty="0">
                          <a:solidFill>
                            <a:srgbClr val="7030A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692" marR="5692" marT="56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 dirty="0">
                          <a:solidFill>
                            <a:srgbClr val="7030A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692" marR="5692" marT="56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 dirty="0">
                          <a:solidFill>
                            <a:srgbClr val="7030A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692" marR="5692" marT="56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0" i="0" u="none" strike="noStrike" dirty="0">
                          <a:solidFill>
                            <a:srgbClr val="7030A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92" marR="5692" marT="56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92" marR="5692" marT="56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4000" dirty="0" smtClean="0"/>
              <a:t>Using the Grid Method of multiplication, work out the answer to these: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GB" sz="5400" dirty="0" smtClean="0"/>
              <a:t>   46 x 25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GB" sz="5400" dirty="0" smtClean="0"/>
              <a:t>   560 x 28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GB" sz="5400" dirty="0" smtClean="0"/>
              <a:t>   245 x 152</a:t>
            </a:r>
            <a:endParaRPr lang="en-GB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 Answers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9552" y="1484785"/>
          <a:ext cx="2088231" cy="1512168"/>
        </p:xfrm>
        <a:graphic>
          <a:graphicData uri="http://schemas.openxmlformats.org/drawingml/2006/table">
            <a:tbl>
              <a:tblPr/>
              <a:tblGrid>
                <a:gridCol w="696077"/>
                <a:gridCol w="696077"/>
                <a:gridCol w="696077"/>
              </a:tblGrid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1" i="0" u="sng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Q1</a:t>
                      </a:r>
                      <a:endParaRPr lang="en-GB" sz="2000" b="1" i="0" u="sng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699792" y="1484784"/>
          <a:ext cx="648072" cy="1664422"/>
        </p:xfrm>
        <a:graphic>
          <a:graphicData uri="http://schemas.openxmlformats.org/drawingml/2006/table">
            <a:tbl>
              <a:tblPr/>
              <a:tblGrid>
                <a:gridCol w="648072"/>
              </a:tblGrid>
              <a:tr h="276261"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6261"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261"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261"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122"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211960" y="1556792"/>
          <a:ext cx="2322258" cy="1296144"/>
        </p:xfrm>
        <a:graphic>
          <a:graphicData uri="http://schemas.openxmlformats.org/drawingml/2006/table">
            <a:tbl>
              <a:tblPr/>
              <a:tblGrid>
                <a:gridCol w="774086"/>
                <a:gridCol w="774086"/>
                <a:gridCol w="774086"/>
              </a:tblGrid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1" i="0" u="sng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Q2</a:t>
                      </a:r>
                      <a:endParaRPr lang="en-GB" sz="2000" b="1" i="0" u="sng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10000</a:t>
                      </a:r>
                      <a:endParaRPr lang="en-GB" sz="20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1200</a:t>
                      </a:r>
                      <a:endParaRPr lang="en-GB" sz="20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4000</a:t>
                      </a:r>
                      <a:endParaRPr lang="en-GB" sz="20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480</a:t>
                      </a:r>
                      <a:endParaRPr lang="en-GB" sz="20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380312" y="1556791"/>
          <a:ext cx="720080" cy="1654865"/>
        </p:xfrm>
        <a:graphic>
          <a:graphicData uri="http://schemas.openxmlformats.org/drawingml/2006/table">
            <a:tbl>
              <a:tblPr/>
              <a:tblGrid>
                <a:gridCol w="720080"/>
              </a:tblGrid>
              <a:tr h="269776"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10000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9776"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1200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9776"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4000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9776"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480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7565"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15680</a:t>
                      </a:r>
                      <a:endParaRPr lang="en-GB" sz="20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39552" y="3861048"/>
          <a:ext cx="4064000" cy="2324100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</a:tblGrid>
              <a:tr h="58102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sng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Q3</a:t>
                      </a:r>
                      <a:endParaRPr lang="en-GB" sz="2200" b="1" i="0" u="sng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20000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4000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10000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644008" y="3573016"/>
          <a:ext cx="792088" cy="3156914"/>
        </p:xfrm>
        <a:graphic>
          <a:graphicData uri="http://schemas.openxmlformats.org/drawingml/2006/table">
            <a:tbl>
              <a:tblPr/>
              <a:tblGrid>
                <a:gridCol w="792088"/>
              </a:tblGrid>
              <a:tr h="251589"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1589"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589"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589"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589"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589"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589"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589"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589"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989"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37240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6000" dirty="0" smtClean="0"/>
              <a:t>Can you work this out by using the grid method?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6600" dirty="0" smtClean="0"/>
              <a:t>73 x 58=</a:t>
            </a:r>
            <a:endParaRPr lang="en-GB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dirty="0" smtClean="0"/>
              <a:t>Did you get it right?</a:t>
            </a:r>
            <a:endParaRPr lang="en-GB" sz="6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11560" y="1988840"/>
          <a:ext cx="4536504" cy="3168351"/>
        </p:xfrm>
        <a:graphic>
          <a:graphicData uri="http://schemas.openxmlformats.org/drawingml/2006/table">
            <a:tbl>
              <a:tblPr/>
              <a:tblGrid>
                <a:gridCol w="1512168"/>
                <a:gridCol w="1512168"/>
                <a:gridCol w="1512168"/>
              </a:tblGrid>
              <a:tr h="105611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611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611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560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292080" y="3068960"/>
          <a:ext cx="2304256" cy="2768317"/>
        </p:xfrm>
        <a:graphic>
          <a:graphicData uri="http://schemas.openxmlformats.org/drawingml/2006/table">
            <a:tbl>
              <a:tblPr/>
              <a:tblGrid>
                <a:gridCol w="2304256"/>
              </a:tblGrid>
              <a:tr h="100811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3650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44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 </a:t>
                      </a:r>
                      <a:r>
                        <a:rPr lang="en-GB" sz="4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+</a:t>
                      </a:r>
                      <a:r>
                        <a:rPr lang="en-GB" sz="44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    584</a:t>
                      </a:r>
                      <a:endParaRPr lang="en-GB" sz="44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7030A0"/>
                          </a:solidFill>
                          <a:latin typeface="Calibri"/>
                        </a:rPr>
                        <a:t>4234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If no, here is a recap..!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4800" dirty="0" smtClean="0"/>
              <a:t>25 x 35=</a:t>
            </a:r>
          </a:p>
          <a:p>
            <a:pPr algn="ctr">
              <a:buNone/>
            </a:pPr>
            <a:r>
              <a:rPr lang="en-GB" sz="4800" dirty="0" smtClean="0"/>
              <a:t>20 + 5              30 + 5</a:t>
            </a:r>
            <a:endParaRPr lang="en-GB" sz="48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483768" y="2132856"/>
            <a:ext cx="1080120" cy="43204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3419872" y="2132856"/>
            <a:ext cx="576064" cy="43204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860032" y="2132856"/>
            <a:ext cx="864096" cy="43204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220072" y="2132856"/>
            <a:ext cx="1584176" cy="43204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2195736" y="3429000"/>
          <a:ext cx="4536504" cy="2808312"/>
        </p:xfrm>
        <a:graphic>
          <a:graphicData uri="http://schemas.openxmlformats.org/drawingml/2006/table">
            <a:tbl>
              <a:tblPr/>
              <a:tblGrid>
                <a:gridCol w="1512168"/>
                <a:gridCol w="1512168"/>
                <a:gridCol w="1512168"/>
              </a:tblGrid>
              <a:tr h="93610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4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4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4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4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If no, here is a recap..!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4800" dirty="0" smtClean="0"/>
              <a:t>25 x 35=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323528" y="2420888"/>
          <a:ext cx="5616624" cy="3960441"/>
        </p:xfrm>
        <a:graphic>
          <a:graphicData uri="http://schemas.openxmlformats.org/drawingml/2006/table">
            <a:tbl>
              <a:tblPr/>
              <a:tblGrid>
                <a:gridCol w="1872208"/>
                <a:gridCol w="1872208"/>
                <a:gridCol w="1872208"/>
              </a:tblGrid>
              <a:tr h="132014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2</a:t>
                      </a:r>
                      <a:r>
                        <a:rPr lang="en-GB" sz="4400" b="1" i="0" u="none" strike="noStrike" dirty="0">
                          <a:solidFill>
                            <a:schemeClr val="tx2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014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3</a:t>
                      </a:r>
                      <a:r>
                        <a:rPr lang="en-GB" sz="4400" b="1" i="0" u="none" strike="noStrike" dirty="0">
                          <a:solidFill>
                            <a:schemeClr val="tx2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4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4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014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4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4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2267744" y="3789040"/>
            <a:ext cx="1728192" cy="12241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rgbClr val="00B050"/>
                </a:solidFill>
              </a:rPr>
              <a:t>6</a:t>
            </a:r>
            <a:endParaRPr lang="en-GB" sz="4400" dirty="0">
              <a:solidFill>
                <a:srgbClr val="00B0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67744" y="3789040"/>
            <a:ext cx="1728192" cy="12241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rgbClr val="00B050"/>
                </a:solidFill>
              </a:rPr>
              <a:t>6</a:t>
            </a:r>
            <a:r>
              <a:rPr lang="en-GB" sz="4400" dirty="0" smtClean="0">
                <a:solidFill>
                  <a:schemeClr val="tx2"/>
                </a:solidFill>
              </a:rPr>
              <a:t>00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139952" y="3789040"/>
            <a:ext cx="1728192" cy="12241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rgbClr val="00B050"/>
                </a:solidFill>
              </a:rPr>
              <a:t>15</a:t>
            </a:r>
            <a:endParaRPr lang="en-GB" sz="4400" dirty="0">
              <a:solidFill>
                <a:srgbClr val="00B05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139952" y="3789040"/>
            <a:ext cx="1728192" cy="12241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rgbClr val="00B050"/>
                </a:solidFill>
              </a:rPr>
              <a:t>15</a:t>
            </a:r>
            <a:r>
              <a:rPr lang="en-GB" sz="4400" dirty="0" smtClean="0">
                <a:solidFill>
                  <a:schemeClr val="tx2"/>
                </a:solidFill>
              </a:rPr>
              <a:t>0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67744" y="5085184"/>
            <a:ext cx="1728192" cy="12241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rgbClr val="00B050"/>
                </a:solidFill>
              </a:rPr>
              <a:t>10</a:t>
            </a:r>
            <a:endParaRPr lang="en-GB" sz="4400" dirty="0">
              <a:solidFill>
                <a:srgbClr val="00B05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67744" y="5085184"/>
            <a:ext cx="1728192" cy="12241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rgbClr val="00B050"/>
                </a:solidFill>
              </a:rPr>
              <a:t>10</a:t>
            </a:r>
            <a:r>
              <a:rPr lang="en-GB" sz="4400" dirty="0" smtClean="0">
                <a:solidFill>
                  <a:schemeClr val="tx2"/>
                </a:solidFill>
              </a:rPr>
              <a:t>0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39952" y="5085184"/>
            <a:ext cx="1728192" cy="12241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rgbClr val="00B050"/>
                </a:solidFill>
              </a:rPr>
              <a:t>25</a:t>
            </a:r>
            <a:endParaRPr lang="en-GB" sz="4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allAtOnce" animBg="1"/>
      <p:bldP spid="12" grpId="1" build="allAtOnce" animBg="1"/>
      <p:bldP spid="13" grpId="0" animBg="1"/>
      <p:bldP spid="15" grpId="0" animBg="1"/>
      <p:bldP spid="15" grpId="1" animBg="1"/>
      <p:bldP spid="16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next?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4800" dirty="0" smtClean="0"/>
              <a:t>25 x 35=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323528" y="2420888"/>
          <a:ext cx="5616624" cy="3960441"/>
        </p:xfrm>
        <a:graphic>
          <a:graphicData uri="http://schemas.openxmlformats.org/drawingml/2006/table">
            <a:tbl>
              <a:tblPr/>
              <a:tblGrid>
                <a:gridCol w="1872208"/>
                <a:gridCol w="1872208"/>
                <a:gridCol w="1872208"/>
              </a:tblGrid>
              <a:tr h="132014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014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600</a:t>
                      </a:r>
                      <a:endParaRPr lang="en-GB" sz="44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150</a:t>
                      </a:r>
                      <a:endParaRPr lang="en-GB" sz="44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014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100</a:t>
                      </a:r>
                      <a:endParaRPr lang="en-GB" sz="44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25</a:t>
                      </a:r>
                      <a:endParaRPr lang="en-GB" sz="44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6372201" y="2780928"/>
          <a:ext cx="2376263" cy="3857625"/>
        </p:xfrm>
        <a:graphic>
          <a:graphicData uri="http://schemas.openxmlformats.org/drawingml/2006/table">
            <a:tbl>
              <a:tblPr/>
              <a:tblGrid>
                <a:gridCol w="581942"/>
                <a:gridCol w="598107"/>
                <a:gridCol w="598107"/>
                <a:gridCol w="598107"/>
              </a:tblGrid>
              <a:tr h="581025">
                <a:tc>
                  <a:txBody>
                    <a:bodyPr/>
                    <a:lstStyle/>
                    <a:p>
                      <a:pPr algn="l" fontAlgn="ctr"/>
                      <a:endParaRPr lang="en-GB" sz="5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algn="l" fontAlgn="ctr"/>
                      <a:endParaRPr lang="en-GB" sz="5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algn="l" fontAlgn="ctr"/>
                      <a:endParaRPr lang="en-GB" sz="5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algn="l" fontAlgn="ctr"/>
                      <a:endParaRPr lang="en-GB" sz="5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5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5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5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8172400" y="5735578"/>
            <a:ext cx="5040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0" dirty="0" smtClean="0">
                <a:solidFill>
                  <a:srgbClr val="7030A0"/>
                </a:solidFill>
              </a:rPr>
              <a:t>5</a:t>
            </a:r>
            <a:endParaRPr lang="en-GB" sz="5000" dirty="0">
              <a:solidFill>
                <a:srgbClr val="7030A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96336" y="5733256"/>
            <a:ext cx="5040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0" dirty="0" smtClean="0">
                <a:solidFill>
                  <a:srgbClr val="7030A0"/>
                </a:solidFill>
              </a:rPr>
              <a:t>7</a:t>
            </a:r>
            <a:endParaRPr lang="en-GB" sz="5000" dirty="0">
              <a:solidFill>
                <a:srgbClr val="7030A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20272" y="5733256"/>
            <a:ext cx="5040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0" dirty="0" smtClean="0">
                <a:solidFill>
                  <a:srgbClr val="7030A0"/>
                </a:solidFill>
              </a:rPr>
              <a:t>8</a:t>
            </a:r>
            <a:endParaRPr lang="en-GB" sz="5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Try this one…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 the Grid Method of multiplication to work out this question…</a:t>
            </a:r>
          </a:p>
          <a:p>
            <a:endParaRPr lang="en-GB" dirty="0"/>
          </a:p>
          <a:p>
            <a:pPr algn="ctr">
              <a:buNone/>
            </a:pPr>
            <a:r>
              <a:rPr lang="en-GB" sz="8800" dirty="0" smtClean="0"/>
              <a:t>71 x 43 =</a:t>
            </a:r>
            <a:endParaRPr lang="en-GB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71 x 43 =</a:t>
            </a:r>
            <a:endParaRPr lang="en-GB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1619672" y="1844824"/>
          <a:ext cx="5616624" cy="3960441"/>
        </p:xfrm>
        <a:graphic>
          <a:graphicData uri="http://schemas.openxmlformats.org/drawingml/2006/table">
            <a:tbl>
              <a:tblPr/>
              <a:tblGrid>
                <a:gridCol w="1872208"/>
                <a:gridCol w="1872208"/>
                <a:gridCol w="1872208"/>
              </a:tblGrid>
              <a:tr h="132014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  <a:endParaRPr lang="en-GB" sz="4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GB" sz="4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014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  <a:endParaRPr lang="en-GB" sz="4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4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4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014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4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4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3563888" y="3212976"/>
            <a:ext cx="1728192" cy="12241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rgbClr val="FF0000"/>
                </a:solidFill>
              </a:rPr>
              <a:t>28</a:t>
            </a:r>
            <a:endParaRPr lang="en-GB" sz="44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63888" y="3212976"/>
            <a:ext cx="1728192" cy="12241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rgbClr val="FF0000"/>
                </a:solidFill>
              </a:rPr>
              <a:t>2800</a:t>
            </a:r>
            <a:endParaRPr lang="en-GB" sz="4400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36096" y="3212976"/>
            <a:ext cx="1728192" cy="12241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rgbClr val="FF0000"/>
                </a:solidFill>
              </a:rPr>
              <a:t>40</a:t>
            </a:r>
            <a:endParaRPr lang="en-GB" sz="44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563888" y="4509120"/>
            <a:ext cx="1728192" cy="12241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rgbClr val="FF0000"/>
                </a:solidFill>
              </a:rPr>
              <a:t>21</a:t>
            </a:r>
            <a:endParaRPr lang="en-GB" sz="4400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563888" y="4509120"/>
            <a:ext cx="1728192" cy="12241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rgbClr val="FF0000"/>
                </a:solidFill>
              </a:rPr>
              <a:t>210</a:t>
            </a:r>
            <a:endParaRPr lang="en-GB" sz="4400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436096" y="4509120"/>
            <a:ext cx="1728192" cy="12241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rgbClr val="FF0000"/>
                </a:solidFill>
              </a:rPr>
              <a:t>3</a:t>
            </a:r>
            <a:endParaRPr lang="en-GB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allAtOnce" animBg="1"/>
      <p:bldP spid="12" grpId="1" build="allAtOnce" animBg="1"/>
      <p:bldP spid="13" grpId="0" animBg="1"/>
      <p:bldP spid="15" grpId="0" animBg="1"/>
      <p:bldP spid="17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71 x 43 =</a:t>
            </a:r>
            <a:endParaRPr lang="en-GB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107504" y="1412776"/>
          <a:ext cx="5616624" cy="3960441"/>
        </p:xfrm>
        <a:graphic>
          <a:graphicData uri="http://schemas.openxmlformats.org/drawingml/2006/table">
            <a:tbl>
              <a:tblPr/>
              <a:tblGrid>
                <a:gridCol w="1872208"/>
                <a:gridCol w="1872208"/>
                <a:gridCol w="1872208"/>
              </a:tblGrid>
              <a:tr h="132014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  <a:endParaRPr lang="en-GB" sz="4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GB" sz="4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014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  <a:endParaRPr lang="en-GB" sz="4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4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4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014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4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4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2051720" y="2780928"/>
            <a:ext cx="1728192" cy="12241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rgbClr val="FF0000"/>
                </a:solidFill>
              </a:rPr>
              <a:t>28</a:t>
            </a:r>
            <a:endParaRPr lang="en-GB" sz="44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51720" y="2780928"/>
            <a:ext cx="1728192" cy="12241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rgbClr val="FF0000"/>
                </a:solidFill>
              </a:rPr>
              <a:t>2800</a:t>
            </a:r>
            <a:endParaRPr lang="en-GB" sz="4400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23928" y="2780928"/>
            <a:ext cx="1728192" cy="12241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rgbClr val="FF0000"/>
                </a:solidFill>
              </a:rPr>
              <a:t>40</a:t>
            </a:r>
            <a:endParaRPr lang="en-GB" sz="44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51720" y="4077072"/>
            <a:ext cx="1728192" cy="12241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rgbClr val="FF0000"/>
                </a:solidFill>
              </a:rPr>
              <a:t>21</a:t>
            </a:r>
            <a:endParaRPr lang="en-GB" sz="4400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51720" y="4077072"/>
            <a:ext cx="1728192" cy="12241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rgbClr val="FF0000"/>
                </a:solidFill>
              </a:rPr>
              <a:t>210</a:t>
            </a:r>
            <a:endParaRPr lang="en-GB" sz="4400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923928" y="4077072"/>
            <a:ext cx="1728192" cy="12241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rgbClr val="FF0000"/>
                </a:solidFill>
              </a:rPr>
              <a:t>3</a:t>
            </a:r>
            <a:endParaRPr lang="en-GB" sz="4400" dirty="0">
              <a:solidFill>
                <a:srgbClr val="FF0000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940152" y="548680"/>
          <a:ext cx="3059832" cy="6091956"/>
        </p:xfrm>
        <a:graphic>
          <a:graphicData uri="http://schemas.openxmlformats.org/drawingml/2006/table">
            <a:tbl>
              <a:tblPr/>
              <a:tblGrid>
                <a:gridCol w="417250"/>
                <a:gridCol w="428840"/>
                <a:gridCol w="428840"/>
                <a:gridCol w="428840"/>
                <a:gridCol w="428840"/>
                <a:gridCol w="927222"/>
              </a:tblGrid>
              <a:tr h="451556">
                <a:tc>
                  <a:txBody>
                    <a:bodyPr/>
                    <a:lstStyle/>
                    <a:p>
                      <a:pPr algn="ctr" fontAlgn="ctr"/>
                      <a:endParaRPr lang="en-GB" sz="4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24" marR="6324" marT="6324" marB="0" anchor="ctr">
                    <a:lnL>
                      <a:noFill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1556">
                <a:tc>
                  <a:txBody>
                    <a:bodyPr/>
                    <a:lstStyle/>
                    <a:p>
                      <a:pPr algn="ctr" fontAlgn="ctr"/>
                      <a:endParaRPr lang="en-GB" sz="4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24" marR="6324" marT="6324" marB="0" anchor="ctr">
                    <a:lnL>
                      <a:noFill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1556">
                <a:tc>
                  <a:txBody>
                    <a:bodyPr/>
                    <a:lstStyle/>
                    <a:p>
                      <a:pPr algn="ctr" fontAlgn="ctr"/>
                      <a:endParaRPr lang="en-GB" sz="4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24" marR="6324" marT="6324" marB="0" anchor="ctr">
                    <a:lnL>
                      <a:noFill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155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6324" marR="6324" marT="6324" marB="0" anchor="ctr">
                    <a:lnL>
                      <a:noFill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1556">
                <a:tc>
                  <a:txBody>
                    <a:bodyPr/>
                    <a:lstStyle/>
                    <a:p>
                      <a:pPr algn="ctr" fontAlgn="ctr"/>
                      <a:endParaRPr lang="en-GB" sz="4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24" marR="6324" marT="6324" marB="0" anchor="ctr">
                    <a:lnL>
                      <a:noFill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(2000 + 0)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1556">
                <a:tc>
                  <a:txBody>
                    <a:bodyPr/>
                    <a:lstStyle/>
                    <a:p>
                      <a:pPr algn="ctr" fontAlgn="ctr"/>
                      <a:endParaRPr lang="en-GB" sz="4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24" marR="6324" marT="6324" marB="0" anchor="ctr">
                    <a:lnL>
                      <a:noFill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(800 + 200)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1556">
                <a:tc>
                  <a:txBody>
                    <a:bodyPr/>
                    <a:lstStyle/>
                    <a:p>
                      <a:pPr algn="ctr" fontAlgn="ctr"/>
                      <a:endParaRPr lang="en-GB" sz="4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24" marR="6324" marT="6324" marB="0" anchor="ctr">
                    <a:lnL>
                      <a:noFill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(10 + 40)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155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6324" marR="6324" marT="6324" marB="0" anchor="ctr">
                    <a:lnL>
                      <a:noFill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>
                          <a:solidFill>
                            <a:srgbClr val="00B0F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(3 + 0)</a:t>
                      </a:r>
                    </a:p>
                  </a:txBody>
                  <a:tcPr marL="6324" marR="6324" marT="6324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1556">
                <a:tc>
                  <a:txBody>
                    <a:bodyPr/>
                    <a:lstStyle/>
                    <a:p>
                      <a:pPr algn="ctr" fontAlgn="ctr"/>
                      <a:endParaRPr lang="en-GB" sz="4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24" marR="6324" marT="63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>
                          <a:solidFill>
                            <a:srgbClr val="7030A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24" marR="6324" marT="63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>
                          <a:solidFill>
                            <a:srgbClr val="7030A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24" marR="6324" marT="63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7030A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324" marR="6324" marT="63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400" b="0" i="0" u="none" strike="noStrike" dirty="0">
                          <a:solidFill>
                            <a:srgbClr val="7030A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24" marR="6324" marT="63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24" marR="6324" marT="6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1174</Words>
  <Application>Microsoft Office PowerPoint</Application>
  <PresentationFormat>On-screen Show (4:3)</PresentationFormat>
  <Paragraphs>865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LO: I can multiply a two digit number by another two digit number using the Grid Method.</vt:lpstr>
      <vt:lpstr>Can you work this out by using the grid method?</vt:lpstr>
      <vt:lpstr>Did you get it right?</vt:lpstr>
      <vt:lpstr>If no, here is a recap..!</vt:lpstr>
      <vt:lpstr>If no, here is a recap..!</vt:lpstr>
      <vt:lpstr>What next?</vt:lpstr>
      <vt:lpstr>Try this one…</vt:lpstr>
      <vt:lpstr>71 x 43 =</vt:lpstr>
      <vt:lpstr>71 x 43 =</vt:lpstr>
      <vt:lpstr>PowerPoint Presentation</vt:lpstr>
      <vt:lpstr>PowerPoint Presentation</vt:lpstr>
      <vt:lpstr>Can you multiply three digit numbers?</vt:lpstr>
      <vt:lpstr>124 x 45 = </vt:lpstr>
      <vt:lpstr>Assessment</vt:lpstr>
      <vt:lpstr>Assessment Answers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LO: I can multiply a two digit number by another two digit number using the Grid Method.</dc:title>
  <dc:creator>Richard</dc:creator>
  <cp:lastModifiedBy>Gareth Pitchford</cp:lastModifiedBy>
  <cp:revision>20</cp:revision>
  <dcterms:created xsi:type="dcterms:W3CDTF">2013-09-29T12:19:31Z</dcterms:created>
  <dcterms:modified xsi:type="dcterms:W3CDTF">2013-10-02T11:55:54Z</dcterms:modified>
</cp:coreProperties>
</file>