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5" r:id="rId8"/>
    <p:sldId id="266" r:id="rId9"/>
    <p:sldId id="260" r:id="rId10"/>
    <p:sldId id="267" r:id="rId11"/>
    <p:sldId id="268" r:id="rId12"/>
    <p:sldId id="269" r:id="rId13"/>
    <p:sldId id="270" r:id="rId14"/>
    <p:sldId id="271" r:id="rId15"/>
    <p:sldId id="263" r:id="rId16"/>
    <p:sldId id="264" r:id="rId17"/>
    <p:sldId id="273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2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uds fly trough rain,loop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1250"/>
          <a:stretch/>
        </p:blipFill>
        <p:spPr>
          <a:xfrm>
            <a:off x="0" y="0"/>
            <a:ext cx="9144000" cy="480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5709" y="685800"/>
            <a:ext cx="6578291" cy="55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686800" cy="1470025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657600"/>
            <a:ext cx="3886200" cy="2133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3411-CA7E-46A2-AB39-093F4BCE9485}" type="datetimeFigureOut">
              <a:rPr lang="en-GB" smtClean="0"/>
              <a:t>01/04/2014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0C51-84D4-45C4-B435-B7AFD6E978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71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133600"/>
            <a:ext cx="8686800" cy="4191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3411-CA7E-46A2-AB39-093F4BCE9485}" type="datetimeFigureOut">
              <a:rPr lang="en-GB" smtClean="0"/>
              <a:t>01/04/2014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0C51-84D4-45C4-B435-B7AFD6E978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688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2165874"/>
            <a:ext cx="1905000" cy="419100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752600"/>
            <a:ext cx="6629400" cy="45909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3411-CA7E-46A2-AB39-093F4BCE9485}" type="datetimeFigureOut">
              <a:rPr lang="en-GB" smtClean="0"/>
              <a:t>01/04/2014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0C51-84D4-45C4-B435-B7AFD6E978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737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3411-CA7E-46A2-AB39-093F4BCE9485}" type="datetimeFigureOut">
              <a:rPr lang="en-GB" smtClean="0"/>
              <a:t>01/04/2014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0C51-84D4-45C4-B435-B7AFD6E978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404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24325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2413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3411-CA7E-46A2-AB39-093F4BCE9485}" type="datetimeFigureOut">
              <a:rPr lang="en-GB" smtClean="0"/>
              <a:t>01/04/2014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0C51-84D4-45C4-B435-B7AFD6E978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56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057400"/>
            <a:ext cx="4267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267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3411-CA7E-46A2-AB39-093F4BCE9485}" type="datetimeFigureOut">
              <a:rPr lang="en-GB" smtClean="0"/>
              <a:t>01/04/2014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0C51-84D4-45C4-B435-B7AFD6E978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24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88595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525712"/>
            <a:ext cx="4268788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8595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25712"/>
            <a:ext cx="4270375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3411-CA7E-46A2-AB39-093F4BCE9485}" type="datetimeFigureOut">
              <a:rPr lang="en-GB" smtClean="0"/>
              <a:t>01/04/2014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0C51-84D4-45C4-B435-B7AFD6E978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762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3411-CA7E-46A2-AB39-093F4BCE9485}" type="datetimeFigureOut">
              <a:rPr lang="en-GB" smtClean="0"/>
              <a:t>01/04/2014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0C51-84D4-45C4-B435-B7AFD6E978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880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3411-CA7E-46A2-AB39-093F4BCE9485}" type="datetimeFigureOut">
              <a:rPr lang="en-GB" smtClean="0"/>
              <a:t>01/04/2014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0C51-84D4-45C4-B435-B7AFD6E978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11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1200"/>
            <a:ext cx="32369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81200"/>
            <a:ext cx="5340350" cy="4343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143251"/>
            <a:ext cx="3236913" cy="318135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3411-CA7E-46A2-AB39-093F4BCE9485}" type="datetimeFigureOut">
              <a:rPr lang="en-GB" smtClean="0"/>
              <a:t>01/04/2014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0C51-84D4-45C4-B435-B7AFD6E978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574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645025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457200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2117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3411-CA7E-46A2-AB39-093F4BCE9485}" type="datetimeFigureOut">
              <a:rPr lang="en-GB" smtClean="0"/>
              <a:t>01/04/2014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0C51-84D4-45C4-B435-B7AFD6E978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6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uds fly trough rain,loop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5"/>
          <a:srcRect t="21250"/>
          <a:stretch/>
        </p:blipFill>
        <p:spPr>
          <a:xfrm>
            <a:off x="0" y="0"/>
            <a:ext cx="9144000" cy="480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D3411-CA7E-46A2-AB39-093F4BCE9485}" type="datetimeFigureOut">
              <a:rPr lang="en-GB" smtClean="0"/>
              <a:t>01/04/2014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400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40C51-84D4-45C4-B435-B7AFD6E978F9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3200" y="0"/>
            <a:ext cx="2590800" cy="22098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64548"/>
            <a:ext cx="7010400" cy="1154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52600"/>
            <a:ext cx="86868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7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Volume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28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 the missing lengths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923928" y="26365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5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1846" y="418884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4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166015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?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21007" y="312211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9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99167" y="425391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35125" y="20132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?cm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4921" y="4804739"/>
            <a:ext cx="2736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V = l </a:t>
            </a:r>
            <a:r>
              <a:rPr lang="en-GB" dirty="0" smtClean="0">
                <a:solidFill>
                  <a:schemeClr val="bg1"/>
                </a:solidFill>
              </a:rPr>
              <a:t>x</a:t>
            </a:r>
            <a:r>
              <a:rPr lang="en-GB" i="1" dirty="0" smtClean="0">
                <a:solidFill>
                  <a:schemeClr val="bg1"/>
                </a:solidFill>
              </a:rPr>
              <a:t> w </a:t>
            </a:r>
            <a:r>
              <a:rPr lang="en-GB" dirty="0" smtClean="0">
                <a:solidFill>
                  <a:schemeClr val="bg1"/>
                </a:solidFill>
              </a:rPr>
              <a:t>x</a:t>
            </a:r>
            <a:r>
              <a:rPr lang="en-GB" i="1" dirty="0" smtClean="0">
                <a:solidFill>
                  <a:schemeClr val="bg1"/>
                </a:solidFill>
              </a:rPr>
              <a:t> h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140= </a:t>
            </a:r>
            <a:r>
              <a:rPr lang="en-GB" i="1" dirty="0" smtClean="0">
                <a:solidFill>
                  <a:schemeClr val="bg1"/>
                </a:solidFill>
              </a:rPr>
              <a:t>l</a:t>
            </a:r>
            <a:r>
              <a:rPr lang="en-GB" dirty="0" smtClean="0">
                <a:solidFill>
                  <a:schemeClr val="bg1"/>
                </a:solidFill>
              </a:rPr>
              <a:t> x 5 x </a:t>
            </a:r>
            <a:r>
              <a:rPr lang="en-GB" dirty="0">
                <a:solidFill>
                  <a:schemeClr val="bg1"/>
                </a:solidFill>
              </a:rPr>
              <a:t>4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140 = </a:t>
            </a:r>
            <a:r>
              <a:rPr lang="en-GB" i="1" dirty="0" smtClean="0">
                <a:solidFill>
                  <a:schemeClr val="bg1"/>
                </a:solidFill>
              </a:rPr>
              <a:t>l </a:t>
            </a:r>
            <a:r>
              <a:rPr lang="en-GB" dirty="0">
                <a:solidFill>
                  <a:schemeClr val="bg1"/>
                </a:solidFill>
              </a:rPr>
              <a:t>x</a:t>
            </a:r>
            <a:r>
              <a:rPr lang="en-GB" dirty="0" smtClean="0">
                <a:solidFill>
                  <a:schemeClr val="bg1"/>
                </a:solidFill>
              </a:rPr>
              <a:t> 20</a:t>
            </a:r>
          </a:p>
          <a:p>
            <a:r>
              <a:rPr lang="en-GB" i="1" dirty="0" smtClean="0">
                <a:solidFill>
                  <a:schemeClr val="bg1"/>
                </a:solidFill>
              </a:rPr>
              <a:t>l</a:t>
            </a:r>
            <a:r>
              <a:rPr lang="en-GB" dirty="0" smtClean="0">
                <a:solidFill>
                  <a:schemeClr val="bg1"/>
                </a:solidFill>
              </a:rPr>
              <a:t> =7cm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19451" y="5178153"/>
            <a:ext cx="2736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V = l </a:t>
            </a:r>
            <a:r>
              <a:rPr lang="en-GB" dirty="0" smtClean="0">
                <a:solidFill>
                  <a:schemeClr val="bg1"/>
                </a:solidFill>
              </a:rPr>
              <a:t>x</a:t>
            </a:r>
            <a:r>
              <a:rPr lang="en-GB" i="1" dirty="0" smtClean="0">
                <a:solidFill>
                  <a:schemeClr val="bg1"/>
                </a:solidFill>
              </a:rPr>
              <a:t> w </a:t>
            </a:r>
            <a:r>
              <a:rPr lang="en-GB" dirty="0" smtClean="0">
                <a:solidFill>
                  <a:schemeClr val="bg1"/>
                </a:solidFill>
              </a:rPr>
              <a:t>x</a:t>
            </a:r>
            <a:r>
              <a:rPr lang="en-GB" i="1" dirty="0" smtClean="0">
                <a:solidFill>
                  <a:schemeClr val="bg1"/>
                </a:solidFill>
              </a:rPr>
              <a:t> h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72 = </a:t>
            </a:r>
            <a:r>
              <a:rPr lang="en-GB" i="1" dirty="0">
                <a:solidFill>
                  <a:schemeClr val="bg1"/>
                </a:solidFill>
              </a:rPr>
              <a:t>l</a:t>
            </a:r>
            <a:r>
              <a:rPr lang="en-GB" dirty="0" smtClean="0">
                <a:solidFill>
                  <a:schemeClr val="bg1"/>
                </a:solidFill>
              </a:rPr>
              <a:t> x </a:t>
            </a:r>
            <a:r>
              <a:rPr lang="en-GB" dirty="0">
                <a:solidFill>
                  <a:schemeClr val="bg1"/>
                </a:solidFill>
              </a:rPr>
              <a:t>2</a:t>
            </a:r>
            <a:r>
              <a:rPr lang="en-GB" dirty="0" smtClean="0">
                <a:solidFill>
                  <a:schemeClr val="bg1"/>
                </a:solidFill>
              </a:rPr>
              <a:t> x 9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72 = </a:t>
            </a:r>
            <a:r>
              <a:rPr lang="en-GB" i="1" dirty="0" smtClean="0">
                <a:solidFill>
                  <a:schemeClr val="bg1"/>
                </a:solidFill>
              </a:rPr>
              <a:t>l</a:t>
            </a:r>
            <a:r>
              <a:rPr lang="en-GB" dirty="0" smtClean="0">
                <a:solidFill>
                  <a:schemeClr val="bg1"/>
                </a:solidFill>
              </a:rPr>
              <a:t> x 18</a:t>
            </a:r>
          </a:p>
          <a:p>
            <a:r>
              <a:rPr lang="en-GB" i="1" dirty="0">
                <a:solidFill>
                  <a:schemeClr val="bg1"/>
                </a:solidFill>
              </a:rPr>
              <a:t>l</a:t>
            </a:r>
            <a:r>
              <a:rPr lang="en-GB" dirty="0" smtClean="0">
                <a:solidFill>
                  <a:schemeClr val="bg1"/>
                </a:solidFill>
              </a:rPr>
              <a:t> = 4cm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76891" y="155217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Volume =72cm</a:t>
            </a:r>
            <a:r>
              <a:rPr lang="en-GB" baseline="30000" dirty="0" smtClean="0">
                <a:solidFill>
                  <a:schemeClr val="bg1"/>
                </a:solidFill>
              </a:rPr>
              <a:t>3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Cube 9"/>
          <p:cNvSpPr/>
          <p:nvPr/>
        </p:nvSpPr>
        <p:spPr>
          <a:xfrm>
            <a:off x="835931" y="2174977"/>
            <a:ext cx="3103023" cy="226360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343327" y="31074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Volume =140cm</a:t>
            </a:r>
            <a:r>
              <a:rPr lang="en-GB" baseline="30000" dirty="0" smtClean="0">
                <a:solidFill>
                  <a:schemeClr val="bg1"/>
                </a:solidFill>
              </a:rPr>
              <a:t>3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Cube 18"/>
          <p:cNvSpPr/>
          <p:nvPr/>
        </p:nvSpPr>
        <p:spPr>
          <a:xfrm>
            <a:off x="5170269" y="2317522"/>
            <a:ext cx="1771963" cy="2055984"/>
          </a:xfrm>
          <a:prstGeom prst="cube">
            <a:avLst/>
          </a:prstGeom>
          <a:solidFill>
            <a:schemeClr val="accent6"/>
          </a:solidFill>
          <a:scene3d>
            <a:camera prst="isometricOffAxis1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48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 the edge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cube has a volume of 64cm</a:t>
            </a:r>
            <a:r>
              <a:rPr lang="en-GB" baseline="30000" dirty="0" smtClean="0"/>
              <a:t>3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What is the length of one edge?</a:t>
            </a:r>
            <a:endParaRPr lang="en-GB" dirty="0"/>
          </a:p>
        </p:txBody>
      </p:sp>
      <p:sp>
        <p:nvSpPr>
          <p:cNvPr id="4" name="Cube 3"/>
          <p:cNvSpPr/>
          <p:nvPr/>
        </p:nvSpPr>
        <p:spPr>
          <a:xfrm>
            <a:off x="3563888" y="3645024"/>
            <a:ext cx="1368152" cy="1656184"/>
          </a:xfrm>
          <a:prstGeom prst="cub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732240" y="364502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4cm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(4 x 4 x 4=64)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62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 the edge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cube has a volume of 125cm</a:t>
            </a:r>
            <a:r>
              <a:rPr lang="en-GB" baseline="30000" dirty="0" smtClean="0"/>
              <a:t>3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What is the length of one edge?</a:t>
            </a:r>
            <a:endParaRPr lang="en-GB" dirty="0"/>
          </a:p>
        </p:txBody>
      </p:sp>
      <p:sp>
        <p:nvSpPr>
          <p:cNvPr id="4" name="Cube 3"/>
          <p:cNvSpPr/>
          <p:nvPr/>
        </p:nvSpPr>
        <p:spPr>
          <a:xfrm>
            <a:off x="3563888" y="3645024"/>
            <a:ext cx="1368152" cy="1656184"/>
          </a:xfrm>
          <a:prstGeom prst="cub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732240" y="364502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5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(5 x 5x 5=125)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66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 the volume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7367736" cy="4572000"/>
          </a:xfrm>
        </p:spPr>
        <p:txBody>
          <a:bodyPr/>
          <a:lstStyle/>
          <a:p>
            <a:r>
              <a:rPr lang="en-GB" dirty="0" smtClean="0"/>
              <a:t>From the areas of the faces, work out the length, width &amp; height.</a:t>
            </a:r>
          </a:p>
          <a:p>
            <a:r>
              <a:rPr lang="en-GB" dirty="0" smtClean="0"/>
              <a:t>Then calculate the volume.</a:t>
            </a:r>
          </a:p>
          <a:p>
            <a:endParaRPr lang="en-GB" dirty="0"/>
          </a:p>
        </p:txBody>
      </p:sp>
      <p:sp>
        <p:nvSpPr>
          <p:cNvPr id="4" name="Cube 3"/>
          <p:cNvSpPr/>
          <p:nvPr/>
        </p:nvSpPr>
        <p:spPr>
          <a:xfrm>
            <a:off x="2339752" y="3789040"/>
            <a:ext cx="3459687" cy="2376264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635896" y="3953943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30cm</a:t>
            </a:r>
            <a:r>
              <a:rPr lang="en-GB" baseline="30000" dirty="0" smtClean="0">
                <a:solidFill>
                  <a:schemeClr val="bg1"/>
                </a:solidFill>
              </a:rPr>
              <a:t>2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497717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20cm</a:t>
            </a:r>
            <a:r>
              <a:rPr lang="en-GB" baseline="30000" dirty="0" smtClean="0">
                <a:solidFill>
                  <a:schemeClr val="bg1"/>
                </a:solidFill>
              </a:rPr>
              <a:t>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479250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6cm</a:t>
            </a:r>
            <a:r>
              <a:rPr lang="en-GB" baseline="30000" dirty="0" smtClean="0">
                <a:solidFill>
                  <a:schemeClr val="bg1"/>
                </a:solidFill>
              </a:rPr>
              <a:t>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364502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10 x 3 x 2 = 60</a:t>
            </a:r>
            <a:r>
              <a:rPr lang="en-GB" dirty="0">
                <a:solidFill>
                  <a:schemeClr val="bg1"/>
                </a:solidFill>
              </a:rPr>
              <a:t>cm</a:t>
            </a:r>
            <a:r>
              <a:rPr lang="en-GB" baseline="30000" dirty="0">
                <a:solidFill>
                  <a:schemeClr val="bg1"/>
                </a:solidFill>
              </a:rPr>
              <a:t>3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70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 the volume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7367736" cy="4572000"/>
          </a:xfrm>
        </p:spPr>
        <p:txBody>
          <a:bodyPr/>
          <a:lstStyle/>
          <a:p>
            <a:r>
              <a:rPr lang="en-GB" dirty="0" smtClean="0"/>
              <a:t>From the areas of the faces, work out the length, width &amp; height.</a:t>
            </a:r>
          </a:p>
          <a:p>
            <a:r>
              <a:rPr lang="en-GB" dirty="0" smtClean="0"/>
              <a:t>Then calculate the volume.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444208" y="364502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8</a:t>
            </a:r>
            <a:r>
              <a:rPr lang="en-GB" dirty="0" smtClean="0">
                <a:solidFill>
                  <a:schemeClr val="bg1"/>
                </a:solidFill>
              </a:rPr>
              <a:t> x 5 x 4 = 160cm</a:t>
            </a:r>
            <a:r>
              <a:rPr lang="en-GB" baseline="30000" dirty="0" smtClean="0">
                <a:solidFill>
                  <a:schemeClr val="bg1"/>
                </a:solidFill>
              </a:rPr>
              <a:t>3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>
            <a:off x="2450461" y="3513927"/>
            <a:ext cx="2664296" cy="2557155"/>
          </a:xfrm>
          <a:prstGeom prst="cub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499992" y="442317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20cm</a:t>
            </a:r>
            <a:r>
              <a:rPr lang="en-GB" baseline="30000" dirty="0" smtClean="0">
                <a:solidFill>
                  <a:schemeClr val="bg1"/>
                </a:solidFill>
              </a:rPr>
              <a:t>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9380" y="362293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4</a:t>
            </a:r>
            <a:r>
              <a:rPr lang="en-GB" dirty="0" smtClean="0">
                <a:solidFill>
                  <a:schemeClr val="bg1"/>
                </a:solidFill>
              </a:rPr>
              <a:t>0cm</a:t>
            </a:r>
            <a:r>
              <a:rPr lang="en-GB" baseline="30000" dirty="0" smtClean="0">
                <a:solidFill>
                  <a:schemeClr val="bg1"/>
                </a:solidFill>
              </a:rPr>
              <a:t>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4575357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32cm</a:t>
            </a:r>
            <a:r>
              <a:rPr lang="en-GB" baseline="30000" dirty="0" smtClean="0">
                <a:solidFill>
                  <a:schemeClr val="bg1"/>
                </a:solidFill>
              </a:rPr>
              <a:t>2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Finding the volume of compound shapes.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710819" y="2783007"/>
            <a:ext cx="2669287" cy="2717194"/>
            <a:chOff x="1979712" y="2780928"/>
            <a:chExt cx="2669287" cy="2717194"/>
          </a:xfrm>
          <a:solidFill>
            <a:schemeClr val="accent1"/>
          </a:solidFill>
        </p:grpSpPr>
        <p:sp>
          <p:nvSpPr>
            <p:cNvPr id="4" name="Cube 3"/>
            <p:cNvSpPr/>
            <p:nvPr/>
          </p:nvSpPr>
          <p:spPr>
            <a:xfrm>
              <a:off x="1979712" y="3717031"/>
              <a:ext cx="2664296" cy="1781091"/>
            </a:xfrm>
            <a:prstGeom prst="cub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Cube 4"/>
            <p:cNvSpPr/>
            <p:nvPr/>
          </p:nvSpPr>
          <p:spPr>
            <a:xfrm>
              <a:off x="2123728" y="2780928"/>
              <a:ext cx="2525271" cy="1255150"/>
            </a:xfrm>
            <a:prstGeom prst="cub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47664" y="558924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10cm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Content Placeholder 10"/>
          <p:cNvSpPr txBox="1">
            <a:spLocks noGrp="1"/>
          </p:cNvSpPr>
          <p:nvPr>
            <p:ph idx="1"/>
          </p:nvPr>
        </p:nvSpPr>
        <p:spPr>
          <a:xfrm>
            <a:off x="228600" y="1752600"/>
            <a:ext cx="4026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Split up the shape first.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840" y="531553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6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880" y="385349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9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564" y="334977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4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272477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4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075331" y="2186613"/>
            <a:ext cx="4855223" cy="4115027"/>
            <a:chOff x="4075331" y="2186613"/>
            <a:chExt cx="4855223" cy="4115027"/>
          </a:xfrm>
        </p:grpSpPr>
        <p:sp>
          <p:nvSpPr>
            <p:cNvPr id="18" name="Cube 17"/>
            <p:cNvSpPr/>
            <p:nvPr/>
          </p:nvSpPr>
          <p:spPr>
            <a:xfrm>
              <a:off x="5552388" y="4051134"/>
              <a:ext cx="2699506" cy="1781091"/>
            </a:xfrm>
            <a:prstGeom prst="cub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075331" y="2186613"/>
              <a:ext cx="4855223" cy="4115027"/>
              <a:chOff x="4075331" y="2186613"/>
              <a:chExt cx="4855223" cy="4115027"/>
            </a:xfrm>
          </p:grpSpPr>
          <p:sp>
            <p:nvSpPr>
              <p:cNvPr id="16" name="Right Arrow 15"/>
              <p:cNvSpPr/>
              <p:nvPr/>
            </p:nvSpPr>
            <p:spPr>
              <a:xfrm>
                <a:off x="4075331" y="3714121"/>
                <a:ext cx="1000362" cy="64807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010883" y="2908662"/>
                <a:ext cx="583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</a:rPr>
                  <a:t>4</a:t>
                </a:r>
                <a:r>
                  <a:rPr lang="en-GB" dirty="0" smtClean="0">
                    <a:solidFill>
                      <a:schemeClr val="bg1"/>
                    </a:solidFill>
                  </a:rPr>
                  <a:t>cm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220072" y="2186613"/>
                <a:ext cx="583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</a:rPr>
                  <a:t>4</a:t>
                </a:r>
                <a:r>
                  <a:rPr lang="en-GB" dirty="0" smtClean="0">
                    <a:solidFill>
                      <a:schemeClr val="bg1"/>
                    </a:solidFill>
                  </a:rPr>
                  <a:t>cm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516216" y="5932308"/>
                <a:ext cx="7008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chemeClr val="bg1"/>
                    </a:solidFill>
                  </a:rPr>
                  <a:t>10cm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100392" y="5604262"/>
                <a:ext cx="583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chemeClr val="bg1"/>
                    </a:solidFill>
                  </a:rPr>
                  <a:t>6cm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346740" y="4509120"/>
                <a:ext cx="583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chemeClr val="bg1"/>
                    </a:solidFill>
                  </a:rPr>
                  <a:t>5cm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672699" y="3681802"/>
                <a:ext cx="7008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chemeClr val="bg1"/>
                    </a:solidFill>
                  </a:rPr>
                  <a:t>10cm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Cube 18"/>
              <p:cNvSpPr/>
              <p:nvPr/>
            </p:nvSpPr>
            <p:spPr>
              <a:xfrm>
                <a:off x="5657110" y="2371279"/>
                <a:ext cx="2525271" cy="1255150"/>
              </a:xfrm>
              <a:prstGeom prst="cub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dirty="0" smtClean="0">
                    <a:solidFill>
                      <a:schemeClr val="bg1"/>
                    </a:solidFill>
                  </a:rPr>
                  <a:t> 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4815199" y="2783007"/>
            <a:ext cx="3577099" cy="4164964"/>
            <a:chOff x="4815199" y="2783007"/>
            <a:chExt cx="3577099" cy="4164964"/>
          </a:xfrm>
        </p:grpSpPr>
        <p:sp>
          <p:nvSpPr>
            <p:cNvPr id="28" name="TextBox 27"/>
            <p:cNvSpPr txBox="1"/>
            <p:nvPr/>
          </p:nvSpPr>
          <p:spPr>
            <a:xfrm>
              <a:off x="5803885" y="2783007"/>
              <a:ext cx="25884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solidFill>
                    <a:schemeClr val="bg1"/>
                  </a:solidFill>
                </a:rPr>
                <a:t>V = l </a:t>
              </a:r>
              <a:r>
                <a:rPr lang="en-GB" dirty="0">
                  <a:solidFill>
                    <a:schemeClr val="bg1"/>
                  </a:solidFill>
                </a:rPr>
                <a:t>x</a:t>
              </a:r>
              <a:r>
                <a:rPr lang="en-GB" i="1" dirty="0">
                  <a:solidFill>
                    <a:schemeClr val="bg1"/>
                  </a:solidFill>
                </a:rPr>
                <a:t> w </a:t>
              </a:r>
              <a:r>
                <a:rPr lang="en-GB" dirty="0">
                  <a:solidFill>
                    <a:schemeClr val="bg1"/>
                  </a:solidFill>
                </a:rPr>
                <a:t>x</a:t>
              </a:r>
              <a:r>
                <a:rPr lang="en-GB" i="1" dirty="0">
                  <a:solidFill>
                    <a:schemeClr val="bg1"/>
                  </a:solidFill>
                </a:rPr>
                <a:t> h</a:t>
              </a:r>
            </a:p>
            <a:p>
              <a:r>
                <a:rPr lang="en-GB" dirty="0">
                  <a:solidFill>
                    <a:schemeClr val="bg1"/>
                  </a:solidFill>
                </a:rPr>
                <a:t>v= 10 x 4 x </a:t>
              </a:r>
              <a:r>
                <a:rPr lang="en-GB" dirty="0" smtClean="0">
                  <a:solidFill>
                    <a:schemeClr val="bg1"/>
                  </a:solidFill>
                </a:rPr>
                <a:t>4=160cm</a:t>
              </a:r>
              <a:r>
                <a:rPr lang="en-GB" baseline="30000" dirty="0" smtClean="0">
                  <a:solidFill>
                    <a:schemeClr val="bg1"/>
                  </a:solidFill>
                </a:rPr>
                <a:t>3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803885" y="4693786"/>
              <a:ext cx="2378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solidFill>
                    <a:schemeClr val="bg1"/>
                  </a:solidFill>
                </a:rPr>
                <a:t>V = l </a:t>
              </a:r>
              <a:r>
                <a:rPr lang="en-GB" dirty="0">
                  <a:solidFill>
                    <a:schemeClr val="bg1"/>
                  </a:solidFill>
                </a:rPr>
                <a:t>x</a:t>
              </a:r>
              <a:r>
                <a:rPr lang="en-GB" i="1" dirty="0">
                  <a:solidFill>
                    <a:schemeClr val="bg1"/>
                  </a:solidFill>
                </a:rPr>
                <a:t> w </a:t>
              </a:r>
              <a:r>
                <a:rPr lang="en-GB" dirty="0">
                  <a:solidFill>
                    <a:schemeClr val="bg1"/>
                  </a:solidFill>
                </a:rPr>
                <a:t>x</a:t>
              </a:r>
              <a:r>
                <a:rPr lang="en-GB" i="1" dirty="0">
                  <a:solidFill>
                    <a:schemeClr val="bg1"/>
                  </a:solidFill>
                </a:rPr>
                <a:t> h</a:t>
              </a:r>
            </a:p>
            <a:p>
              <a:r>
                <a:rPr lang="en-GB" dirty="0">
                  <a:solidFill>
                    <a:schemeClr val="bg1"/>
                  </a:solidFill>
                </a:rPr>
                <a:t>v= 10 x </a:t>
              </a:r>
              <a:r>
                <a:rPr lang="en-GB" dirty="0" smtClean="0">
                  <a:solidFill>
                    <a:schemeClr val="bg1"/>
                  </a:solidFill>
                </a:rPr>
                <a:t>5 </a:t>
              </a:r>
              <a:r>
                <a:rPr lang="en-GB" dirty="0">
                  <a:solidFill>
                    <a:schemeClr val="bg1"/>
                  </a:solidFill>
                </a:rPr>
                <a:t>x </a:t>
              </a:r>
              <a:r>
                <a:rPr lang="en-GB" dirty="0" smtClean="0">
                  <a:solidFill>
                    <a:schemeClr val="bg1"/>
                  </a:solidFill>
                </a:rPr>
                <a:t>6=300cm</a:t>
              </a:r>
              <a:r>
                <a:rPr lang="en-GB" baseline="30000" dirty="0" smtClean="0">
                  <a:solidFill>
                    <a:schemeClr val="bg1"/>
                  </a:solidFill>
                </a:rPr>
                <a:t>3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15199" y="6301640"/>
              <a:ext cx="35248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Total volume = 160 + 300 = 460</a:t>
              </a:r>
              <a:r>
                <a:rPr lang="en-GB" dirty="0">
                  <a:solidFill>
                    <a:schemeClr val="bg1"/>
                  </a:solidFill>
                </a:rPr>
                <a:t>cm</a:t>
              </a:r>
              <a:r>
                <a:rPr lang="en-GB" baseline="30000" dirty="0">
                  <a:solidFill>
                    <a:schemeClr val="bg1"/>
                  </a:solidFill>
                </a:rPr>
                <a:t>3</a:t>
              </a:r>
              <a:endParaRPr lang="en-GB" dirty="0">
                <a:solidFill>
                  <a:schemeClr val="bg1"/>
                </a:solidFill>
              </a:endParaRPr>
            </a:p>
            <a:p>
              <a:endParaRPr lang="en-GB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895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Find the volume of this shape.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755576" y="4005064"/>
            <a:ext cx="2592288" cy="2160240"/>
            <a:chOff x="755576" y="4005064"/>
            <a:chExt cx="2592288" cy="2160240"/>
          </a:xfrm>
        </p:grpSpPr>
        <p:sp>
          <p:nvSpPr>
            <p:cNvPr id="5" name="Cube 4"/>
            <p:cNvSpPr/>
            <p:nvPr/>
          </p:nvSpPr>
          <p:spPr>
            <a:xfrm>
              <a:off x="755576" y="4005064"/>
              <a:ext cx="2016224" cy="2160240"/>
            </a:xfrm>
            <a:prstGeom prst="cub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Cube 5"/>
            <p:cNvSpPr/>
            <p:nvPr/>
          </p:nvSpPr>
          <p:spPr>
            <a:xfrm>
              <a:off x="2555776" y="4005064"/>
              <a:ext cx="792088" cy="1872208"/>
            </a:xfrm>
            <a:prstGeom prst="cub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31003" y="35730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12cm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 txBox="1">
            <a:spLocks noGrp="1"/>
          </p:cNvSpPr>
          <p:nvPr>
            <p:ph idx="1"/>
          </p:nvPr>
        </p:nvSpPr>
        <p:spPr>
          <a:xfrm>
            <a:off x="228600" y="17526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394234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7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4939" y="61843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8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3848" y="578503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3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082648" y="3388350"/>
            <a:ext cx="5526708" cy="2632938"/>
            <a:chOff x="4139952" y="3388350"/>
            <a:chExt cx="5526708" cy="2632938"/>
          </a:xfrm>
        </p:grpSpPr>
        <p:sp>
          <p:nvSpPr>
            <p:cNvPr id="14" name="Right Arrow 13"/>
            <p:cNvSpPr/>
            <p:nvPr/>
          </p:nvSpPr>
          <p:spPr>
            <a:xfrm>
              <a:off x="4139952" y="4725144"/>
              <a:ext cx="720080" cy="432048"/>
            </a:xfrm>
            <a:prstGeom prst="right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Cube 15"/>
            <p:cNvSpPr/>
            <p:nvPr/>
          </p:nvSpPr>
          <p:spPr>
            <a:xfrm>
              <a:off x="5148064" y="3861048"/>
              <a:ext cx="2016224" cy="2160240"/>
            </a:xfrm>
            <a:prstGeom prst="cub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Cube 16"/>
            <p:cNvSpPr/>
            <p:nvPr/>
          </p:nvSpPr>
          <p:spPr>
            <a:xfrm>
              <a:off x="7740352" y="3835639"/>
              <a:ext cx="792088" cy="1872208"/>
            </a:xfrm>
            <a:prstGeom prst="cub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44008" y="3861048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7</a:t>
              </a:r>
              <a:r>
                <a:rPr lang="en-GB" dirty="0" smtClean="0">
                  <a:solidFill>
                    <a:schemeClr val="bg1"/>
                  </a:solidFill>
                </a:rPr>
                <a:t>cm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832980" y="3388350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8cm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72000" y="5085184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8cm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956376" y="3420758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4cm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62404" y="3665769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3cm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514532" y="4587077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8cm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491880" y="458707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8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88960" y="2774427"/>
            <a:ext cx="5021797" cy="4173544"/>
            <a:chOff x="4288960" y="2774427"/>
            <a:chExt cx="5021797" cy="4173544"/>
          </a:xfrm>
        </p:grpSpPr>
        <p:sp>
          <p:nvSpPr>
            <p:cNvPr id="24" name="TextBox 23"/>
            <p:cNvSpPr txBox="1"/>
            <p:nvPr/>
          </p:nvSpPr>
          <p:spPr>
            <a:xfrm>
              <a:off x="4288960" y="2774427"/>
              <a:ext cx="2378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solidFill>
                    <a:schemeClr val="bg1"/>
                  </a:solidFill>
                </a:rPr>
                <a:t>V = l </a:t>
              </a:r>
              <a:r>
                <a:rPr lang="en-GB" dirty="0">
                  <a:solidFill>
                    <a:schemeClr val="bg1"/>
                  </a:solidFill>
                </a:rPr>
                <a:t>x</a:t>
              </a:r>
              <a:r>
                <a:rPr lang="en-GB" i="1" dirty="0">
                  <a:solidFill>
                    <a:schemeClr val="bg1"/>
                  </a:solidFill>
                </a:rPr>
                <a:t> w </a:t>
              </a:r>
              <a:r>
                <a:rPr lang="en-GB" dirty="0">
                  <a:solidFill>
                    <a:schemeClr val="bg1"/>
                  </a:solidFill>
                </a:rPr>
                <a:t>x</a:t>
              </a:r>
              <a:r>
                <a:rPr lang="en-GB" i="1" dirty="0">
                  <a:solidFill>
                    <a:schemeClr val="bg1"/>
                  </a:solidFill>
                </a:rPr>
                <a:t> h</a:t>
              </a:r>
            </a:p>
            <a:p>
              <a:r>
                <a:rPr lang="en-GB" dirty="0">
                  <a:solidFill>
                    <a:schemeClr val="bg1"/>
                  </a:solidFill>
                </a:rPr>
                <a:t>v= 8</a:t>
              </a:r>
              <a:r>
                <a:rPr lang="en-GB" dirty="0" smtClean="0">
                  <a:solidFill>
                    <a:schemeClr val="bg1"/>
                  </a:solidFill>
                </a:rPr>
                <a:t> </a:t>
              </a:r>
              <a:r>
                <a:rPr lang="en-GB" dirty="0">
                  <a:solidFill>
                    <a:schemeClr val="bg1"/>
                  </a:solidFill>
                </a:rPr>
                <a:t>x 7</a:t>
              </a:r>
              <a:r>
                <a:rPr lang="en-GB" dirty="0" smtClean="0">
                  <a:solidFill>
                    <a:schemeClr val="bg1"/>
                  </a:solidFill>
                </a:rPr>
                <a:t> </a:t>
              </a:r>
              <a:r>
                <a:rPr lang="en-GB" dirty="0">
                  <a:solidFill>
                    <a:schemeClr val="bg1"/>
                  </a:solidFill>
                </a:rPr>
                <a:t>x </a:t>
              </a:r>
              <a:r>
                <a:rPr lang="en-GB" dirty="0" smtClean="0">
                  <a:solidFill>
                    <a:schemeClr val="bg1"/>
                  </a:solidFill>
                </a:rPr>
                <a:t>8=448cm</a:t>
              </a:r>
              <a:r>
                <a:rPr lang="en-GB" baseline="30000" dirty="0" smtClean="0">
                  <a:solidFill>
                    <a:schemeClr val="bg1"/>
                  </a:solidFill>
                </a:rPr>
                <a:t>3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32261" y="2774427"/>
              <a:ext cx="2378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solidFill>
                    <a:schemeClr val="bg1"/>
                  </a:solidFill>
                </a:rPr>
                <a:t>V = l </a:t>
              </a:r>
              <a:r>
                <a:rPr lang="en-GB" dirty="0">
                  <a:solidFill>
                    <a:schemeClr val="bg1"/>
                  </a:solidFill>
                </a:rPr>
                <a:t>x</a:t>
              </a:r>
              <a:r>
                <a:rPr lang="en-GB" i="1" dirty="0">
                  <a:solidFill>
                    <a:schemeClr val="bg1"/>
                  </a:solidFill>
                </a:rPr>
                <a:t> w </a:t>
              </a:r>
              <a:r>
                <a:rPr lang="en-GB" dirty="0">
                  <a:solidFill>
                    <a:schemeClr val="bg1"/>
                  </a:solidFill>
                </a:rPr>
                <a:t>x</a:t>
              </a:r>
              <a:r>
                <a:rPr lang="en-GB" i="1" dirty="0">
                  <a:solidFill>
                    <a:schemeClr val="bg1"/>
                  </a:solidFill>
                </a:rPr>
                <a:t> h</a:t>
              </a:r>
            </a:p>
            <a:p>
              <a:r>
                <a:rPr lang="en-GB" dirty="0">
                  <a:solidFill>
                    <a:schemeClr val="bg1"/>
                  </a:solidFill>
                </a:rPr>
                <a:t>v= </a:t>
              </a:r>
              <a:r>
                <a:rPr lang="en-GB" dirty="0" smtClean="0">
                  <a:solidFill>
                    <a:schemeClr val="bg1"/>
                  </a:solidFill>
                </a:rPr>
                <a:t>4 x </a:t>
              </a:r>
              <a:r>
                <a:rPr lang="en-GB" dirty="0">
                  <a:solidFill>
                    <a:schemeClr val="bg1"/>
                  </a:solidFill>
                </a:rPr>
                <a:t>3</a:t>
              </a:r>
              <a:r>
                <a:rPr lang="en-GB" dirty="0" smtClean="0">
                  <a:solidFill>
                    <a:schemeClr val="bg1"/>
                  </a:solidFill>
                </a:rPr>
                <a:t> </a:t>
              </a:r>
              <a:r>
                <a:rPr lang="en-GB" dirty="0">
                  <a:solidFill>
                    <a:schemeClr val="bg1"/>
                  </a:solidFill>
                </a:rPr>
                <a:t>x </a:t>
              </a:r>
              <a:r>
                <a:rPr lang="en-GB" dirty="0" smtClean="0">
                  <a:solidFill>
                    <a:schemeClr val="bg1"/>
                  </a:solidFill>
                </a:rPr>
                <a:t>8=96cm</a:t>
              </a:r>
              <a:r>
                <a:rPr lang="en-GB" baseline="30000" dirty="0" smtClean="0">
                  <a:solidFill>
                    <a:schemeClr val="bg1"/>
                  </a:solidFill>
                </a:rPr>
                <a:t>3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57895" y="6301640"/>
              <a:ext cx="35248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Total volume = 448 + 96 = 544cm</a:t>
              </a:r>
              <a:r>
                <a:rPr lang="en-GB" baseline="30000" dirty="0" smtClean="0">
                  <a:solidFill>
                    <a:schemeClr val="bg1"/>
                  </a:solidFill>
                </a:rPr>
                <a:t>3</a:t>
              </a:r>
              <a:endParaRPr lang="en-GB" dirty="0">
                <a:solidFill>
                  <a:schemeClr val="bg1"/>
                </a:solidFill>
              </a:endParaRPr>
            </a:p>
            <a:p>
              <a:endParaRPr lang="en-GB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363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Find the volume of this shape.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399916" y="323609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3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 txBox="1">
            <a:spLocks noGrp="1"/>
          </p:cNvSpPr>
          <p:nvPr>
            <p:ph idx="1"/>
          </p:nvPr>
        </p:nvSpPr>
        <p:spPr>
          <a:xfrm>
            <a:off x="228600" y="17526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057" y="450292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8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3852" y="340257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2cm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2441" y="60212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15cm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20178" y="3562208"/>
            <a:ext cx="2555802" cy="2404432"/>
            <a:chOff x="329367" y="3573016"/>
            <a:chExt cx="2555802" cy="2404432"/>
          </a:xfrm>
          <a:solidFill>
            <a:schemeClr val="accent5"/>
          </a:solidFill>
        </p:grpSpPr>
        <p:sp>
          <p:nvSpPr>
            <p:cNvPr id="3" name="Cube 2"/>
            <p:cNvSpPr/>
            <p:nvPr/>
          </p:nvSpPr>
          <p:spPr>
            <a:xfrm>
              <a:off x="329367" y="3920129"/>
              <a:ext cx="731411" cy="2042078"/>
            </a:xfrm>
            <a:prstGeom prst="cub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Cube 3"/>
            <p:cNvSpPr/>
            <p:nvPr/>
          </p:nvSpPr>
          <p:spPr>
            <a:xfrm>
              <a:off x="899593" y="4956409"/>
              <a:ext cx="1512168" cy="1013290"/>
            </a:xfrm>
            <a:prstGeom prst="cub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Cube 26"/>
            <p:cNvSpPr/>
            <p:nvPr/>
          </p:nvSpPr>
          <p:spPr>
            <a:xfrm>
              <a:off x="2153758" y="3573016"/>
              <a:ext cx="731411" cy="2404432"/>
            </a:xfrm>
            <a:prstGeom prst="cub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45951" y="358391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4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31585" y="471101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6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22015" y="42270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3cm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596945" y="3481103"/>
            <a:ext cx="6069715" cy="2801456"/>
            <a:chOff x="3596945" y="3481103"/>
            <a:chExt cx="6069715" cy="2801456"/>
          </a:xfrm>
        </p:grpSpPr>
        <p:sp>
          <p:nvSpPr>
            <p:cNvPr id="14" name="Right Arrow 13"/>
            <p:cNvSpPr/>
            <p:nvPr/>
          </p:nvSpPr>
          <p:spPr>
            <a:xfrm>
              <a:off x="3596945" y="4524361"/>
              <a:ext cx="720080" cy="432048"/>
            </a:xfrm>
            <a:prstGeom prst="rightArrow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88174" y="3621945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2cm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04562" y="3481103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4</a:t>
              </a:r>
              <a:r>
                <a:rPr lang="en-GB" dirty="0" smtClean="0">
                  <a:solidFill>
                    <a:schemeClr val="bg1"/>
                  </a:solidFill>
                </a:rPr>
                <a:t>cm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95936" y="4902248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6</a:t>
              </a:r>
              <a:r>
                <a:rPr lang="en-GB" dirty="0" smtClean="0">
                  <a:solidFill>
                    <a:schemeClr val="bg1"/>
                  </a:solidFill>
                </a:rPr>
                <a:t>cm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913842" y="3536747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3cm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514532" y="4587077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8cm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31" name="Cube 30"/>
            <p:cNvSpPr/>
            <p:nvPr/>
          </p:nvSpPr>
          <p:spPr>
            <a:xfrm>
              <a:off x="4541309" y="3790090"/>
              <a:ext cx="731411" cy="2042078"/>
            </a:xfrm>
            <a:prstGeom prst="cub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Cube 31"/>
            <p:cNvSpPr/>
            <p:nvPr/>
          </p:nvSpPr>
          <p:spPr>
            <a:xfrm>
              <a:off x="5535512" y="4411702"/>
              <a:ext cx="1512168" cy="1013290"/>
            </a:xfrm>
            <a:prstGeom prst="cub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Cube 32"/>
            <p:cNvSpPr/>
            <p:nvPr/>
          </p:nvSpPr>
          <p:spPr>
            <a:xfrm>
              <a:off x="7783121" y="3878127"/>
              <a:ext cx="731411" cy="2404432"/>
            </a:xfrm>
            <a:prstGeom prst="cub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084168" y="4042370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8</a:t>
              </a:r>
              <a:r>
                <a:rPr lang="en-GB" dirty="0" smtClean="0">
                  <a:solidFill>
                    <a:schemeClr val="bg1"/>
                  </a:solidFill>
                </a:rPr>
                <a:t>cm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292449" y="3724655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2</a:t>
              </a:r>
              <a:r>
                <a:rPr lang="en-GB" dirty="0" smtClean="0">
                  <a:solidFill>
                    <a:schemeClr val="bg1"/>
                  </a:solidFill>
                </a:rPr>
                <a:t>cm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019718" y="4602154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3cm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28561" y="5226024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2</a:t>
              </a:r>
              <a:r>
                <a:rPr lang="en-GB" dirty="0" smtClean="0">
                  <a:solidFill>
                    <a:schemeClr val="bg1"/>
                  </a:solidFill>
                </a:rPr>
                <a:t>cm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705672" y="2756241"/>
            <a:ext cx="5823656" cy="4191730"/>
            <a:chOff x="3705672" y="2756241"/>
            <a:chExt cx="5823656" cy="4191730"/>
          </a:xfrm>
        </p:grpSpPr>
        <p:sp>
          <p:nvSpPr>
            <p:cNvPr id="24" name="TextBox 23"/>
            <p:cNvSpPr txBox="1"/>
            <p:nvPr/>
          </p:nvSpPr>
          <p:spPr>
            <a:xfrm>
              <a:off x="3705672" y="2756241"/>
              <a:ext cx="2378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solidFill>
                    <a:schemeClr val="bg1"/>
                  </a:solidFill>
                </a:rPr>
                <a:t>V = l </a:t>
              </a:r>
              <a:r>
                <a:rPr lang="en-GB" dirty="0">
                  <a:solidFill>
                    <a:schemeClr val="bg1"/>
                  </a:solidFill>
                </a:rPr>
                <a:t>x</a:t>
              </a:r>
              <a:r>
                <a:rPr lang="en-GB" i="1" dirty="0">
                  <a:solidFill>
                    <a:schemeClr val="bg1"/>
                  </a:solidFill>
                </a:rPr>
                <a:t> w </a:t>
              </a:r>
              <a:r>
                <a:rPr lang="en-GB" dirty="0">
                  <a:solidFill>
                    <a:schemeClr val="bg1"/>
                  </a:solidFill>
                </a:rPr>
                <a:t>x</a:t>
              </a:r>
              <a:r>
                <a:rPr lang="en-GB" i="1" dirty="0">
                  <a:solidFill>
                    <a:schemeClr val="bg1"/>
                  </a:solidFill>
                </a:rPr>
                <a:t> h</a:t>
              </a:r>
            </a:p>
            <a:p>
              <a:r>
                <a:rPr lang="en-GB" dirty="0">
                  <a:solidFill>
                    <a:schemeClr val="bg1"/>
                  </a:solidFill>
                </a:rPr>
                <a:t>v= </a:t>
              </a:r>
              <a:r>
                <a:rPr lang="en-GB" dirty="0" smtClean="0">
                  <a:solidFill>
                    <a:schemeClr val="bg1"/>
                  </a:solidFill>
                </a:rPr>
                <a:t>4 </a:t>
              </a:r>
              <a:r>
                <a:rPr lang="en-GB" dirty="0">
                  <a:solidFill>
                    <a:schemeClr val="bg1"/>
                  </a:solidFill>
                </a:rPr>
                <a:t>x </a:t>
              </a:r>
              <a:r>
                <a:rPr lang="en-GB" dirty="0" smtClean="0">
                  <a:solidFill>
                    <a:schemeClr val="bg1"/>
                  </a:solidFill>
                </a:rPr>
                <a:t>2 </a:t>
              </a:r>
              <a:r>
                <a:rPr lang="en-GB" dirty="0">
                  <a:solidFill>
                    <a:schemeClr val="bg1"/>
                  </a:solidFill>
                </a:rPr>
                <a:t>x </a:t>
              </a:r>
              <a:r>
                <a:rPr lang="en-GB" dirty="0" smtClean="0">
                  <a:solidFill>
                    <a:schemeClr val="bg1"/>
                  </a:solidFill>
                </a:rPr>
                <a:t>6=48cm</a:t>
              </a:r>
              <a:r>
                <a:rPr lang="en-GB" baseline="30000" dirty="0" smtClean="0">
                  <a:solidFill>
                    <a:schemeClr val="bg1"/>
                  </a:solidFill>
                </a:rPr>
                <a:t>3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150832" y="2834772"/>
              <a:ext cx="2378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solidFill>
                    <a:schemeClr val="bg1"/>
                  </a:solidFill>
                </a:rPr>
                <a:t>V = l </a:t>
              </a:r>
              <a:r>
                <a:rPr lang="en-GB" dirty="0">
                  <a:solidFill>
                    <a:schemeClr val="bg1"/>
                  </a:solidFill>
                </a:rPr>
                <a:t>x</a:t>
              </a:r>
              <a:r>
                <a:rPr lang="en-GB" i="1" dirty="0">
                  <a:solidFill>
                    <a:schemeClr val="bg1"/>
                  </a:solidFill>
                </a:rPr>
                <a:t> w </a:t>
              </a:r>
              <a:r>
                <a:rPr lang="en-GB" dirty="0">
                  <a:solidFill>
                    <a:schemeClr val="bg1"/>
                  </a:solidFill>
                </a:rPr>
                <a:t>x</a:t>
              </a:r>
              <a:r>
                <a:rPr lang="en-GB" i="1" dirty="0">
                  <a:solidFill>
                    <a:schemeClr val="bg1"/>
                  </a:solidFill>
                </a:rPr>
                <a:t> h</a:t>
              </a:r>
            </a:p>
            <a:p>
              <a:r>
                <a:rPr lang="en-GB" dirty="0">
                  <a:solidFill>
                    <a:schemeClr val="bg1"/>
                  </a:solidFill>
                </a:rPr>
                <a:t>v= 3</a:t>
              </a:r>
              <a:r>
                <a:rPr lang="en-GB" dirty="0" smtClean="0">
                  <a:solidFill>
                    <a:schemeClr val="bg1"/>
                  </a:solidFill>
                </a:rPr>
                <a:t> x 2 </a:t>
              </a:r>
              <a:r>
                <a:rPr lang="en-GB" dirty="0">
                  <a:solidFill>
                    <a:schemeClr val="bg1"/>
                  </a:solidFill>
                </a:rPr>
                <a:t>x </a:t>
              </a:r>
              <a:r>
                <a:rPr lang="en-GB" dirty="0" smtClean="0">
                  <a:solidFill>
                    <a:schemeClr val="bg1"/>
                  </a:solidFill>
                </a:rPr>
                <a:t>8=48cm</a:t>
              </a:r>
              <a:r>
                <a:rPr lang="en-GB" baseline="30000" dirty="0" smtClean="0">
                  <a:solidFill>
                    <a:schemeClr val="bg1"/>
                  </a:solidFill>
                </a:rPr>
                <a:t>3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15199" y="6301640"/>
              <a:ext cx="41492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Total volume = 48 + 48 +48 = 144cm</a:t>
              </a:r>
              <a:r>
                <a:rPr lang="en-GB" baseline="30000" dirty="0" smtClean="0">
                  <a:solidFill>
                    <a:schemeClr val="bg1"/>
                  </a:solidFill>
                </a:rPr>
                <a:t>3</a:t>
              </a:r>
              <a:endParaRPr lang="en-GB" dirty="0">
                <a:solidFill>
                  <a:schemeClr val="bg1"/>
                </a:solidFill>
              </a:endParaRPr>
            </a:p>
            <a:p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70984" y="3466924"/>
              <a:ext cx="2378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solidFill>
                    <a:schemeClr val="bg1"/>
                  </a:solidFill>
                </a:rPr>
                <a:t>V = l </a:t>
              </a:r>
              <a:r>
                <a:rPr lang="en-GB" dirty="0">
                  <a:solidFill>
                    <a:schemeClr val="bg1"/>
                  </a:solidFill>
                </a:rPr>
                <a:t>x</a:t>
              </a:r>
              <a:r>
                <a:rPr lang="en-GB" i="1" dirty="0">
                  <a:solidFill>
                    <a:schemeClr val="bg1"/>
                  </a:solidFill>
                </a:rPr>
                <a:t> w </a:t>
              </a:r>
              <a:r>
                <a:rPr lang="en-GB" dirty="0">
                  <a:solidFill>
                    <a:schemeClr val="bg1"/>
                  </a:solidFill>
                </a:rPr>
                <a:t>x</a:t>
              </a:r>
              <a:r>
                <a:rPr lang="en-GB" i="1" dirty="0">
                  <a:solidFill>
                    <a:schemeClr val="bg1"/>
                  </a:solidFill>
                </a:rPr>
                <a:t> h</a:t>
              </a:r>
            </a:p>
            <a:p>
              <a:r>
                <a:rPr lang="en-GB" dirty="0">
                  <a:solidFill>
                    <a:schemeClr val="bg1"/>
                  </a:solidFill>
                </a:rPr>
                <a:t>v= </a:t>
              </a:r>
              <a:r>
                <a:rPr lang="en-GB" dirty="0" smtClean="0">
                  <a:solidFill>
                    <a:schemeClr val="bg1"/>
                  </a:solidFill>
                </a:rPr>
                <a:t>8 </a:t>
              </a:r>
              <a:r>
                <a:rPr lang="en-GB" dirty="0">
                  <a:solidFill>
                    <a:schemeClr val="bg1"/>
                  </a:solidFill>
                </a:rPr>
                <a:t>x </a:t>
              </a:r>
              <a:r>
                <a:rPr lang="en-GB" dirty="0" smtClean="0">
                  <a:solidFill>
                    <a:schemeClr val="bg1"/>
                  </a:solidFill>
                </a:rPr>
                <a:t>2 </a:t>
              </a:r>
              <a:r>
                <a:rPr lang="en-GB" dirty="0">
                  <a:solidFill>
                    <a:schemeClr val="bg1"/>
                  </a:solidFill>
                </a:rPr>
                <a:t>x </a:t>
              </a:r>
              <a:r>
                <a:rPr lang="en-GB" dirty="0" smtClean="0">
                  <a:solidFill>
                    <a:schemeClr val="bg1"/>
                  </a:solidFill>
                </a:rPr>
                <a:t>3=48cm</a:t>
              </a:r>
              <a:r>
                <a:rPr lang="en-GB" baseline="30000" dirty="0" smtClean="0">
                  <a:solidFill>
                    <a:schemeClr val="bg1"/>
                  </a:solidFill>
                </a:rPr>
                <a:t>3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811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Finding the volume of irregular shapes.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Part fill a measuring cylinder.</a:t>
            </a:r>
          </a:p>
          <a:p>
            <a:r>
              <a:rPr lang="en-GB" dirty="0" smtClean="0"/>
              <a:t>Measure the water.</a:t>
            </a:r>
          </a:p>
          <a:p>
            <a:r>
              <a:rPr lang="en-GB" dirty="0" smtClean="0"/>
              <a:t>Lower object into the water</a:t>
            </a:r>
          </a:p>
          <a:p>
            <a:r>
              <a:rPr lang="en-GB" dirty="0" smtClean="0"/>
              <a:t>Measure new level.</a:t>
            </a:r>
          </a:p>
          <a:p>
            <a:r>
              <a:rPr lang="en-GB" dirty="0" smtClean="0"/>
              <a:t>Volume = 70 – 50 = 20cm</a:t>
            </a:r>
            <a:r>
              <a:rPr lang="en-GB" baseline="30000" dirty="0" smtClean="0"/>
              <a:t>3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Cloud 6"/>
          <p:cNvSpPr/>
          <p:nvPr/>
        </p:nvSpPr>
        <p:spPr>
          <a:xfrm>
            <a:off x="5556444" y="1614721"/>
            <a:ext cx="396044" cy="698376"/>
          </a:xfrm>
          <a:prstGeom prst="cloud">
            <a:avLst/>
          </a:prstGeom>
          <a:solidFill>
            <a:srgbClr val="6B23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5178402" y="2426249"/>
            <a:ext cx="1152128" cy="4176464"/>
            <a:chOff x="2051720" y="2276872"/>
            <a:chExt cx="1152128" cy="4176464"/>
          </a:xfrm>
        </p:grpSpPr>
        <p:grpSp>
          <p:nvGrpSpPr>
            <p:cNvPr id="9" name="Group 8"/>
            <p:cNvGrpSpPr/>
            <p:nvPr/>
          </p:nvGrpSpPr>
          <p:grpSpPr>
            <a:xfrm>
              <a:off x="2051720" y="2276872"/>
              <a:ext cx="1152128" cy="4176464"/>
              <a:chOff x="5364088" y="2060848"/>
              <a:chExt cx="1152128" cy="4176464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5364088" y="5733256"/>
                <a:ext cx="1152128" cy="504056"/>
              </a:xfrm>
              <a:prstGeom prst="ellipse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Can 5"/>
              <p:cNvSpPr/>
              <p:nvPr/>
            </p:nvSpPr>
            <p:spPr>
              <a:xfrm>
                <a:off x="5580112" y="2060848"/>
                <a:ext cx="720080" cy="3960440"/>
              </a:xfrm>
              <a:prstGeom prst="can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" name="Can 9"/>
            <p:cNvSpPr/>
            <p:nvPr/>
          </p:nvSpPr>
          <p:spPr>
            <a:xfrm>
              <a:off x="2267744" y="4149080"/>
              <a:ext cx="720080" cy="20882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114506" y="422180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50cm</a:t>
            </a:r>
            <a:r>
              <a:rPr lang="en-GB" baseline="30000" dirty="0" smtClean="0">
                <a:solidFill>
                  <a:schemeClr val="bg1"/>
                </a:solidFill>
              </a:rPr>
              <a:t>3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050610" y="2413673"/>
            <a:ext cx="1152128" cy="4176464"/>
            <a:chOff x="7596336" y="2431365"/>
            <a:chExt cx="1152128" cy="4176464"/>
          </a:xfrm>
        </p:grpSpPr>
        <p:grpSp>
          <p:nvGrpSpPr>
            <p:cNvPr id="14" name="Group 13"/>
            <p:cNvGrpSpPr/>
            <p:nvPr/>
          </p:nvGrpSpPr>
          <p:grpSpPr>
            <a:xfrm>
              <a:off x="7596336" y="2431365"/>
              <a:ext cx="1152128" cy="4176464"/>
              <a:chOff x="5364088" y="2060848"/>
              <a:chExt cx="1152128" cy="4176464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5364088" y="5733256"/>
                <a:ext cx="1152128" cy="504056"/>
              </a:xfrm>
              <a:prstGeom prst="ellipse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Can 16"/>
              <p:cNvSpPr/>
              <p:nvPr/>
            </p:nvSpPr>
            <p:spPr>
              <a:xfrm>
                <a:off x="5580112" y="2060848"/>
                <a:ext cx="720080" cy="3960440"/>
              </a:xfrm>
              <a:prstGeom prst="can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Can 14"/>
            <p:cNvSpPr/>
            <p:nvPr/>
          </p:nvSpPr>
          <p:spPr>
            <a:xfrm>
              <a:off x="7812360" y="3789040"/>
              <a:ext cx="720080" cy="260276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Cloud 17"/>
          <p:cNvSpPr/>
          <p:nvPr/>
        </p:nvSpPr>
        <p:spPr>
          <a:xfrm>
            <a:off x="7428652" y="4591135"/>
            <a:ext cx="396044" cy="698376"/>
          </a:xfrm>
          <a:prstGeom prst="cloud">
            <a:avLst/>
          </a:prstGeom>
          <a:solidFill>
            <a:srgbClr val="6B23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8017133" y="367094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7</a:t>
            </a:r>
            <a:r>
              <a:rPr lang="en-GB" dirty="0" smtClean="0">
                <a:solidFill>
                  <a:schemeClr val="bg1"/>
                </a:solidFill>
              </a:rPr>
              <a:t>0cm</a:t>
            </a:r>
            <a:r>
              <a:rPr lang="en-GB" baseline="30000" dirty="0" smtClean="0">
                <a:solidFill>
                  <a:schemeClr val="bg1"/>
                </a:solidFill>
              </a:rPr>
              <a:t>3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22" name="Straight Connector 21"/>
          <p:cNvCxnSpPr>
            <a:stCxn id="18" idx="3"/>
          </p:cNvCxnSpPr>
          <p:nvPr/>
        </p:nvCxnSpPr>
        <p:spPr>
          <a:xfrm flipV="1">
            <a:off x="7626674" y="2313097"/>
            <a:ext cx="0" cy="23179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25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Find the volume of this irregular shape.</a:t>
            </a:r>
            <a:endParaRPr lang="en-GB" dirty="0"/>
          </a:p>
        </p:txBody>
      </p:sp>
      <p:sp>
        <p:nvSpPr>
          <p:cNvPr id="7" name="Cloud 6"/>
          <p:cNvSpPr/>
          <p:nvPr/>
        </p:nvSpPr>
        <p:spPr>
          <a:xfrm>
            <a:off x="1223628" y="2413673"/>
            <a:ext cx="396044" cy="1238215"/>
          </a:xfrm>
          <a:prstGeom prst="cloud">
            <a:avLst/>
          </a:prstGeom>
          <a:solidFill>
            <a:srgbClr val="6B23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1619672" y="2197649"/>
            <a:ext cx="1152128" cy="4176464"/>
            <a:chOff x="2051720" y="2276872"/>
            <a:chExt cx="1152128" cy="4176464"/>
          </a:xfrm>
        </p:grpSpPr>
        <p:grpSp>
          <p:nvGrpSpPr>
            <p:cNvPr id="9" name="Group 8"/>
            <p:cNvGrpSpPr/>
            <p:nvPr/>
          </p:nvGrpSpPr>
          <p:grpSpPr>
            <a:xfrm>
              <a:off x="2051720" y="2276872"/>
              <a:ext cx="1152128" cy="4176464"/>
              <a:chOff x="5364088" y="2060848"/>
              <a:chExt cx="1152128" cy="4176464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5364088" y="5733256"/>
                <a:ext cx="1152128" cy="504056"/>
              </a:xfrm>
              <a:prstGeom prst="ellipse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Can 5"/>
              <p:cNvSpPr/>
              <p:nvPr/>
            </p:nvSpPr>
            <p:spPr>
              <a:xfrm>
                <a:off x="5580112" y="2060848"/>
                <a:ext cx="720080" cy="3960440"/>
              </a:xfrm>
              <a:prstGeom prst="can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" name="Can 9"/>
            <p:cNvSpPr/>
            <p:nvPr/>
          </p:nvSpPr>
          <p:spPr>
            <a:xfrm>
              <a:off x="2267744" y="4149080"/>
              <a:ext cx="720080" cy="20882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627784" y="399320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50cm</a:t>
            </a:r>
            <a:r>
              <a:rPr lang="en-GB" baseline="30000" dirty="0" smtClean="0">
                <a:solidFill>
                  <a:schemeClr val="bg1"/>
                </a:solidFill>
              </a:rPr>
              <a:t>3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788024" y="2197649"/>
            <a:ext cx="1152128" cy="4176464"/>
            <a:chOff x="7596336" y="2431365"/>
            <a:chExt cx="1152128" cy="4176464"/>
          </a:xfrm>
        </p:grpSpPr>
        <p:grpSp>
          <p:nvGrpSpPr>
            <p:cNvPr id="14" name="Group 13"/>
            <p:cNvGrpSpPr/>
            <p:nvPr/>
          </p:nvGrpSpPr>
          <p:grpSpPr>
            <a:xfrm>
              <a:off x="7596336" y="2431365"/>
              <a:ext cx="1152128" cy="4176464"/>
              <a:chOff x="5364088" y="2060848"/>
              <a:chExt cx="1152128" cy="4176464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5364088" y="5733256"/>
                <a:ext cx="1152128" cy="504056"/>
              </a:xfrm>
              <a:prstGeom prst="ellipse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Can 16"/>
              <p:cNvSpPr/>
              <p:nvPr/>
            </p:nvSpPr>
            <p:spPr>
              <a:xfrm>
                <a:off x="5580112" y="2060848"/>
                <a:ext cx="720080" cy="3960440"/>
              </a:xfrm>
              <a:prstGeom prst="can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Can 14"/>
            <p:cNvSpPr/>
            <p:nvPr/>
          </p:nvSpPr>
          <p:spPr>
            <a:xfrm>
              <a:off x="7812360" y="3789040"/>
              <a:ext cx="720080" cy="260276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796136" y="337065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83cm</a:t>
            </a:r>
            <a:r>
              <a:rPr lang="en-GB" baseline="30000" dirty="0" smtClean="0">
                <a:solidFill>
                  <a:schemeClr val="bg1"/>
                </a:solidFill>
              </a:rPr>
              <a:t>3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5364088" y="1722313"/>
            <a:ext cx="0" cy="23179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7661" y="3957096"/>
            <a:ext cx="432854" cy="126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4168" y="4790807"/>
            <a:ext cx="30598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Volume = 83 – 50 = 33</a:t>
            </a:r>
            <a:r>
              <a:rPr lang="en-GB" sz="2000" dirty="0">
                <a:solidFill>
                  <a:schemeClr val="bg1"/>
                </a:solidFill>
              </a:rPr>
              <a:t>cm</a:t>
            </a:r>
            <a:r>
              <a:rPr lang="en-GB" sz="2000" baseline="30000" dirty="0">
                <a:solidFill>
                  <a:schemeClr val="bg1"/>
                </a:solidFill>
              </a:rPr>
              <a:t>3</a:t>
            </a:r>
            <a:endParaRPr lang="en-GB" sz="2000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4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Length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7467600" cy="5061176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Length is measured in mm, cm, m or km.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27584" y="2420888"/>
            <a:ext cx="64087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1840" y="4005064"/>
            <a:ext cx="4320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88432" y="41253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1cm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67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be 12"/>
          <p:cNvSpPr/>
          <p:nvPr/>
        </p:nvSpPr>
        <p:spPr>
          <a:xfrm>
            <a:off x="791579" y="4797151"/>
            <a:ext cx="1692189" cy="1277659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ube 2"/>
          <p:cNvSpPr/>
          <p:nvPr/>
        </p:nvSpPr>
        <p:spPr>
          <a:xfrm>
            <a:off x="791580" y="3295141"/>
            <a:ext cx="1728192" cy="2808312"/>
          </a:xfrm>
          <a:prstGeom prst="cube">
            <a:avLst/>
          </a:prstGeom>
          <a:solidFill>
            <a:schemeClr val="bg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Cube 24"/>
          <p:cNvSpPr/>
          <p:nvPr/>
        </p:nvSpPr>
        <p:spPr>
          <a:xfrm>
            <a:off x="5436096" y="4437112"/>
            <a:ext cx="1728192" cy="1621829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Find the volume of this irregular shape.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483768" y="431980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10cm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6300192" y="2759131"/>
            <a:ext cx="0" cy="23179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888928" y="4613987"/>
            <a:ext cx="706578" cy="126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48776" y="6175414"/>
            <a:ext cx="35913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Volume = 150 – 100 = 50cm</a:t>
            </a:r>
            <a:r>
              <a:rPr lang="en-GB" sz="2000" baseline="30000" dirty="0" smtClean="0">
                <a:solidFill>
                  <a:schemeClr val="bg1"/>
                </a:solidFill>
              </a:rPr>
              <a:t>3</a:t>
            </a:r>
            <a:endParaRPr lang="en-GB" sz="2000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3528" y="325062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5cm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9503" y="288129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6cm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84482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The container below is </a:t>
            </a:r>
            <a:r>
              <a:rPr lang="en-GB" dirty="0">
                <a:solidFill>
                  <a:schemeClr val="bg1"/>
                </a:solidFill>
              </a:rPr>
              <a:t>⅓</a:t>
            </a:r>
            <a:r>
              <a:rPr lang="en-GB" dirty="0" smtClean="0">
                <a:solidFill>
                  <a:schemeClr val="bg1"/>
                </a:solidFill>
              </a:rPr>
              <a:t> filled with water.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6" name="Cube 25"/>
          <p:cNvSpPr/>
          <p:nvPr/>
        </p:nvSpPr>
        <p:spPr>
          <a:xfrm>
            <a:off x="5436096" y="3250629"/>
            <a:ext cx="1728192" cy="2808312"/>
          </a:xfrm>
          <a:prstGeom prst="cube">
            <a:avLst/>
          </a:prstGeom>
          <a:solidFill>
            <a:schemeClr val="bg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932040" y="1988840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An object is lowered into the water and the container is now ½ full. What is the volume of the object?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1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Area is measured in mm</a:t>
            </a:r>
            <a:r>
              <a:rPr lang="en-GB" baseline="30000" dirty="0" smtClean="0"/>
              <a:t>2 </a:t>
            </a:r>
            <a:r>
              <a:rPr lang="en-GB" dirty="0"/>
              <a:t>, cm</a:t>
            </a:r>
            <a:r>
              <a:rPr lang="en-GB" baseline="30000" dirty="0"/>
              <a:t>2</a:t>
            </a:r>
            <a:r>
              <a:rPr lang="en-GB" dirty="0"/>
              <a:t>, m</a:t>
            </a:r>
            <a:r>
              <a:rPr lang="en-GB" baseline="30000" dirty="0"/>
              <a:t>2</a:t>
            </a:r>
            <a:r>
              <a:rPr lang="en-GB" dirty="0"/>
              <a:t> or km</a:t>
            </a:r>
            <a:r>
              <a:rPr lang="en-GB" baseline="30000" dirty="0"/>
              <a:t>2</a:t>
            </a:r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    3cm</a:t>
            </a:r>
          </a:p>
          <a:p>
            <a:endParaRPr lang="en-GB" dirty="0"/>
          </a:p>
          <a:p>
            <a:endParaRPr lang="en-GB" dirty="0" smtClean="0"/>
          </a:p>
          <a:p>
            <a:pPr marL="0" lvl="8" indent="0">
              <a:buClr>
                <a:schemeClr val="accent1"/>
              </a:buClr>
              <a:buSzPct val="70000"/>
              <a:buNone/>
            </a:pP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                              </a:t>
            </a:r>
            <a:r>
              <a:rPr lang="en-GB" sz="3200" dirty="0">
                <a:solidFill>
                  <a:schemeClr val="bg1"/>
                </a:solidFill>
              </a:rPr>
              <a:t>8cm</a:t>
            </a:r>
          </a:p>
          <a:p>
            <a:endParaRPr lang="en-GB" dirty="0" smtClean="0"/>
          </a:p>
          <a:p>
            <a:r>
              <a:rPr lang="en-GB" dirty="0" smtClean="0"/>
              <a:t>Area = length x width</a:t>
            </a:r>
          </a:p>
          <a:p>
            <a:r>
              <a:rPr lang="en-GB" dirty="0" smtClean="0"/>
              <a:t>Area = 8 x 3 = 24</a:t>
            </a:r>
            <a:r>
              <a:rPr lang="en-GB" dirty="0"/>
              <a:t> cm</a:t>
            </a:r>
            <a:r>
              <a:rPr lang="en-GB" baseline="30000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Area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259632" y="2708920"/>
            <a:ext cx="4248472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444208" y="4581128"/>
            <a:ext cx="3600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912495" y="4670104"/>
            <a:ext cx="716307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GB" sz="2000" dirty="0">
                <a:solidFill>
                  <a:schemeClr val="bg1"/>
                </a:solidFill>
              </a:rPr>
              <a:t>1cm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5593" y="5121116"/>
            <a:ext cx="716307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GB" sz="2000" dirty="0">
                <a:solidFill>
                  <a:schemeClr val="bg1"/>
                </a:solidFill>
              </a:rPr>
              <a:t>1cm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72671" y="5696616"/>
            <a:ext cx="1079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1cm</a:t>
            </a:r>
            <a:r>
              <a:rPr lang="en-GB" sz="2400" baseline="30000" dirty="0" smtClean="0">
                <a:solidFill>
                  <a:schemeClr val="bg1"/>
                </a:solidFill>
              </a:rPr>
              <a:t>2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52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Volume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Volume is measured in mm</a:t>
            </a:r>
            <a:r>
              <a:rPr lang="en-GB" baseline="30000" dirty="0" smtClean="0"/>
              <a:t>3</a:t>
            </a:r>
            <a:r>
              <a:rPr lang="en-GB" dirty="0" smtClean="0"/>
              <a:t>, </a:t>
            </a:r>
            <a:r>
              <a:rPr lang="en-GB" dirty="0"/>
              <a:t>cm</a:t>
            </a:r>
            <a:r>
              <a:rPr lang="en-GB" baseline="30000" dirty="0"/>
              <a:t>3</a:t>
            </a:r>
            <a:r>
              <a:rPr lang="en-GB" dirty="0"/>
              <a:t>, m</a:t>
            </a:r>
            <a:r>
              <a:rPr lang="en-GB" baseline="30000" dirty="0"/>
              <a:t>3</a:t>
            </a:r>
            <a:r>
              <a:rPr lang="en-GB" dirty="0"/>
              <a:t> or km</a:t>
            </a:r>
            <a:r>
              <a:rPr lang="en-GB" baseline="30000" dirty="0"/>
              <a:t>3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sz="2600" dirty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Volume = length x width x height</a:t>
            </a:r>
          </a:p>
          <a:p>
            <a:r>
              <a:rPr lang="en-GB" dirty="0" smtClean="0"/>
              <a:t>Volume = 4 x 4 x 4 = 64cm</a:t>
            </a:r>
            <a:r>
              <a:rPr lang="en-GB" baseline="30000" dirty="0" smtClean="0"/>
              <a:t>3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146286" y="3141675"/>
            <a:ext cx="720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bg1"/>
                </a:solidFill>
              </a:rPr>
              <a:t>4cm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6246" y="4499828"/>
            <a:ext cx="720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bg1"/>
                </a:solidFill>
              </a:rPr>
              <a:t>4cm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9019" y="4899657"/>
            <a:ext cx="720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bg1"/>
                </a:solidFill>
              </a:rPr>
              <a:t>4cm</a:t>
            </a:r>
          </a:p>
        </p:txBody>
      </p:sp>
      <p:sp>
        <p:nvSpPr>
          <p:cNvPr id="6" name="Cube 5"/>
          <p:cNvSpPr/>
          <p:nvPr/>
        </p:nvSpPr>
        <p:spPr>
          <a:xfrm>
            <a:off x="6660232" y="4658489"/>
            <a:ext cx="529154" cy="52915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ube 7"/>
          <p:cNvSpPr/>
          <p:nvPr/>
        </p:nvSpPr>
        <p:spPr>
          <a:xfrm>
            <a:off x="2858979" y="2178859"/>
            <a:ext cx="2160240" cy="266429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730570" y="4206223"/>
            <a:ext cx="716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1cm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89386" y="4658489"/>
            <a:ext cx="716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1cm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09584" y="5111644"/>
            <a:ext cx="716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1cm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60232" y="5733256"/>
            <a:ext cx="124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1cm</a:t>
            </a:r>
            <a:r>
              <a:rPr lang="en-GB" sz="2400" baseline="30000" dirty="0" smtClean="0">
                <a:solidFill>
                  <a:schemeClr val="bg1"/>
                </a:solidFill>
              </a:rPr>
              <a:t>3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Find the volume of these cuboids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270892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6cm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0152" y="353946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3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5936" y="432785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2cm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73838" y="252425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10cm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02676" y="337905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4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1936" y="486916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7" y="5238492"/>
            <a:ext cx="2736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V = l </a:t>
            </a:r>
            <a:r>
              <a:rPr lang="en-GB" dirty="0">
                <a:solidFill>
                  <a:schemeClr val="bg1"/>
                </a:solidFill>
              </a:rPr>
              <a:t>x</a:t>
            </a:r>
            <a:r>
              <a:rPr lang="en-GB" i="1" dirty="0">
                <a:solidFill>
                  <a:schemeClr val="bg1"/>
                </a:solidFill>
              </a:rPr>
              <a:t> w </a:t>
            </a:r>
            <a:r>
              <a:rPr lang="en-GB" dirty="0">
                <a:solidFill>
                  <a:schemeClr val="bg1"/>
                </a:solidFill>
              </a:rPr>
              <a:t>x</a:t>
            </a:r>
            <a:r>
              <a:rPr lang="en-GB" i="1" dirty="0">
                <a:solidFill>
                  <a:schemeClr val="bg1"/>
                </a:solidFill>
              </a:rPr>
              <a:t> h</a:t>
            </a:r>
          </a:p>
          <a:p>
            <a:r>
              <a:rPr lang="en-GB" i="1" dirty="0" smtClean="0">
                <a:solidFill>
                  <a:schemeClr val="bg1"/>
                </a:solidFill>
              </a:rPr>
              <a:t>V</a:t>
            </a:r>
            <a:r>
              <a:rPr lang="en-GB" dirty="0" smtClean="0">
                <a:solidFill>
                  <a:schemeClr val="bg1"/>
                </a:solidFill>
              </a:rPr>
              <a:t> = 6 x 3 x 2 = 36cm</a:t>
            </a:r>
            <a:r>
              <a:rPr lang="en-GB" baseline="30000" dirty="0" smtClean="0">
                <a:solidFill>
                  <a:schemeClr val="bg1"/>
                </a:solidFill>
              </a:rPr>
              <a:t>3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946536" y="5269145"/>
            <a:ext cx="2736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V = l </a:t>
            </a:r>
            <a:r>
              <a:rPr lang="en-GB" dirty="0">
                <a:solidFill>
                  <a:schemeClr val="bg1"/>
                </a:solidFill>
              </a:rPr>
              <a:t>x</a:t>
            </a:r>
            <a:r>
              <a:rPr lang="en-GB" i="1" dirty="0">
                <a:solidFill>
                  <a:schemeClr val="bg1"/>
                </a:solidFill>
              </a:rPr>
              <a:t> w </a:t>
            </a:r>
            <a:r>
              <a:rPr lang="en-GB" dirty="0">
                <a:solidFill>
                  <a:schemeClr val="bg1"/>
                </a:solidFill>
              </a:rPr>
              <a:t>x</a:t>
            </a:r>
            <a:r>
              <a:rPr lang="en-GB" i="1" dirty="0">
                <a:solidFill>
                  <a:schemeClr val="bg1"/>
                </a:solidFill>
              </a:rPr>
              <a:t> h</a:t>
            </a:r>
          </a:p>
          <a:p>
            <a:r>
              <a:rPr lang="en-GB" i="1" dirty="0" smtClean="0">
                <a:solidFill>
                  <a:schemeClr val="bg1"/>
                </a:solidFill>
              </a:rPr>
              <a:t>V</a:t>
            </a:r>
            <a:r>
              <a:rPr lang="en-GB" dirty="0" smtClean="0">
                <a:solidFill>
                  <a:schemeClr val="bg1"/>
                </a:solidFill>
              </a:rPr>
              <a:t> = 10 x 4 x 2 = 80cm</a:t>
            </a:r>
            <a:r>
              <a:rPr lang="en-GB" baseline="30000" dirty="0" smtClean="0">
                <a:solidFill>
                  <a:schemeClr val="bg1"/>
                </a:solidFill>
              </a:rPr>
              <a:t>3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3" name="Cube 2"/>
          <p:cNvSpPr/>
          <p:nvPr/>
        </p:nvSpPr>
        <p:spPr>
          <a:xfrm>
            <a:off x="683566" y="3221169"/>
            <a:ext cx="2426585" cy="137524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ube 5"/>
          <p:cNvSpPr/>
          <p:nvPr/>
        </p:nvSpPr>
        <p:spPr>
          <a:xfrm>
            <a:off x="4427984" y="2893586"/>
            <a:ext cx="3304293" cy="1988267"/>
          </a:xfrm>
          <a:prstGeom prst="cube">
            <a:avLst/>
          </a:prstGeom>
          <a:solidFill>
            <a:schemeClr val="accent2"/>
          </a:solid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4273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Find the volume of these shapes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507426" y="326001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5cm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442112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5cm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22534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4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6256" y="344839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5cm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18860" y="192612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8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6889" y="462177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7" y="5238492"/>
            <a:ext cx="2736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V = l </a:t>
            </a:r>
            <a:r>
              <a:rPr lang="en-GB" dirty="0" smtClean="0">
                <a:solidFill>
                  <a:schemeClr val="bg1"/>
                </a:solidFill>
              </a:rPr>
              <a:t>x</a:t>
            </a:r>
            <a:r>
              <a:rPr lang="en-GB" i="1" dirty="0" smtClean="0">
                <a:solidFill>
                  <a:schemeClr val="bg1"/>
                </a:solidFill>
              </a:rPr>
              <a:t> w </a:t>
            </a:r>
            <a:r>
              <a:rPr lang="en-GB" dirty="0" smtClean="0">
                <a:solidFill>
                  <a:schemeClr val="bg1"/>
                </a:solidFill>
              </a:rPr>
              <a:t>x</a:t>
            </a:r>
            <a:r>
              <a:rPr lang="en-GB" i="1" dirty="0" smtClean="0">
                <a:solidFill>
                  <a:schemeClr val="bg1"/>
                </a:solidFill>
              </a:rPr>
              <a:t> h</a:t>
            </a:r>
          </a:p>
          <a:p>
            <a:r>
              <a:rPr lang="en-GB" i="1" dirty="0" smtClean="0">
                <a:solidFill>
                  <a:schemeClr val="bg1"/>
                </a:solidFill>
              </a:rPr>
              <a:t>V</a:t>
            </a:r>
            <a:r>
              <a:rPr lang="en-GB" dirty="0" smtClean="0">
                <a:solidFill>
                  <a:schemeClr val="bg1"/>
                </a:solidFill>
              </a:rPr>
              <a:t> = 5 x 4 x 5 = 100cm</a:t>
            </a:r>
            <a:r>
              <a:rPr lang="en-GB" baseline="30000" dirty="0" smtClean="0">
                <a:solidFill>
                  <a:schemeClr val="bg1"/>
                </a:solidFill>
              </a:rPr>
              <a:t>3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701296" y="5390892"/>
            <a:ext cx="2736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V = l </a:t>
            </a:r>
            <a:r>
              <a:rPr lang="en-GB" dirty="0" smtClean="0">
                <a:solidFill>
                  <a:schemeClr val="bg1"/>
                </a:solidFill>
              </a:rPr>
              <a:t>x</a:t>
            </a:r>
            <a:r>
              <a:rPr lang="en-GB" i="1" dirty="0" smtClean="0">
                <a:solidFill>
                  <a:schemeClr val="bg1"/>
                </a:solidFill>
              </a:rPr>
              <a:t> w </a:t>
            </a:r>
            <a:r>
              <a:rPr lang="en-GB" dirty="0" smtClean="0">
                <a:solidFill>
                  <a:schemeClr val="bg1"/>
                </a:solidFill>
              </a:rPr>
              <a:t>x</a:t>
            </a:r>
            <a:r>
              <a:rPr lang="en-GB" i="1" dirty="0" smtClean="0">
                <a:solidFill>
                  <a:schemeClr val="bg1"/>
                </a:solidFill>
              </a:rPr>
              <a:t> h</a:t>
            </a:r>
          </a:p>
          <a:p>
            <a:r>
              <a:rPr lang="en-GB" i="1" dirty="0" smtClean="0">
                <a:solidFill>
                  <a:schemeClr val="bg1"/>
                </a:solidFill>
              </a:rPr>
              <a:t>V</a:t>
            </a:r>
            <a:r>
              <a:rPr lang="en-GB" dirty="0" smtClean="0">
                <a:solidFill>
                  <a:schemeClr val="bg1"/>
                </a:solidFill>
              </a:rPr>
              <a:t> = 8 x 2 x 5 = 80cm</a:t>
            </a:r>
            <a:r>
              <a:rPr lang="en-GB" baseline="30000" dirty="0" smtClean="0">
                <a:solidFill>
                  <a:schemeClr val="bg1"/>
                </a:solidFill>
              </a:rPr>
              <a:t>3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6" name="Cube 5"/>
          <p:cNvSpPr/>
          <p:nvPr/>
        </p:nvSpPr>
        <p:spPr>
          <a:xfrm>
            <a:off x="899592" y="2636912"/>
            <a:ext cx="1574262" cy="1984866"/>
          </a:xfrm>
          <a:prstGeom prst="cub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ube 12"/>
          <p:cNvSpPr/>
          <p:nvPr/>
        </p:nvSpPr>
        <p:spPr>
          <a:xfrm>
            <a:off x="3563888" y="2110790"/>
            <a:ext cx="4536504" cy="2352310"/>
          </a:xfrm>
          <a:prstGeom prst="cube">
            <a:avLst/>
          </a:prstGeom>
          <a:scene3d>
            <a:camera prst="isometricOffAxis1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23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010400" cy="115465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could be the measurements of this cuboid?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3446"/>
            <a:ext cx="7467600" cy="5050505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The length, width and height of a cuboid are all whole numbers of cm. Its volume is 48cm</a:t>
            </a:r>
            <a:r>
              <a:rPr lang="en-GB" baseline="30000" dirty="0" smtClean="0"/>
              <a:t>3</a:t>
            </a:r>
            <a:r>
              <a:rPr lang="en-GB" dirty="0" smtClean="0"/>
              <a:t>. How many different sets of dimensions can you find?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835696" y="3717032"/>
            <a:ext cx="4777732" cy="3808804"/>
            <a:chOff x="1835696" y="3717032"/>
            <a:chExt cx="4777732" cy="3808804"/>
          </a:xfrm>
        </p:grpSpPr>
        <p:sp>
          <p:nvSpPr>
            <p:cNvPr id="4" name="TextBox 3"/>
            <p:cNvSpPr txBox="1"/>
            <p:nvPr/>
          </p:nvSpPr>
          <p:spPr>
            <a:xfrm>
              <a:off x="4381180" y="4138755"/>
              <a:ext cx="2232248" cy="338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70000"/>
              </a:pPr>
              <a:r>
                <a:rPr lang="en-GB" sz="2800" dirty="0" smtClean="0">
                  <a:solidFill>
                    <a:schemeClr val="bg1"/>
                  </a:solidFill>
                </a:rPr>
                <a:t>12 x 4 x 1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70000"/>
              </a:pPr>
              <a:r>
                <a:rPr lang="en-GB" sz="2800" dirty="0" smtClean="0">
                  <a:solidFill>
                    <a:schemeClr val="bg1"/>
                  </a:solidFill>
                </a:rPr>
                <a:t>8 x 6 x 1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70000"/>
              </a:pPr>
              <a:r>
                <a:rPr lang="en-GB" sz="2800" dirty="0" smtClean="0">
                  <a:solidFill>
                    <a:schemeClr val="bg1"/>
                  </a:solidFill>
                </a:rPr>
                <a:t>8 x 3 x 2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70000"/>
              </a:pPr>
              <a:r>
                <a:rPr lang="en-GB" sz="2800" dirty="0" smtClean="0">
                  <a:solidFill>
                    <a:schemeClr val="bg1"/>
                  </a:solidFill>
                </a:rPr>
                <a:t>6 </a:t>
              </a:r>
              <a:r>
                <a:rPr lang="en-GB" sz="2800" dirty="0">
                  <a:solidFill>
                    <a:schemeClr val="bg1"/>
                  </a:solidFill>
                </a:rPr>
                <a:t>x 4 x </a:t>
              </a:r>
              <a:r>
                <a:rPr lang="en-GB" sz="2800" dirty="0" smtClean="0">
                  <a:solidFill>
                    <a:schemeClr val="bg1"/>
                  </a:solidFill>
                </a:rPr>
                <a:t>2</a:t>
              </a:r>
              <a:endParaRPr lang="en-GB" sz="2800" dirty="0">
                <a:solidFill>
                  <a:schemeClr val="bg1"/>
                </a:solidFill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70000"/>
              </a:pPr>
              <a:r>
                <a:rPr lang="en-GB" sz="2800" dirty="0">
                  <a:solidFill>
                    <a:schemeClr val="bg1"/>
                  </a:solidFill>
                </a:rPr>
                <a:t>4 x 4 x 3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70000"/>
              </a:pPr>
              <a:endParaRPr lang="en-GB" sz="2700" dirty="0">
                <a:solidFill>
                  <a:schemeClr val="bg1"/>
                </a:solidFill>
              </a:endParaRPr>
            </a:p>
            <a:p>
              <a:endParaRPr lang="en-GB" dirty="0"/>
            </a:p>
            <a:p>
              <a:endParaRPr lang="en-GB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35696" y="3717032"/>
              <a:ext cx="2016224" cy="2591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20000"/>
                </a:spcBef>
              </a:pPr>
              <a:endParaRPr lang="en-GB" sz="2800" dirty="0">
                <a:solidFill>
                  <a:prstClr val="white"/>
                </a:solidFill>
              </a:endParaRPr>
            </a:p>
            <a:p>
              <a:pPr lvl="0">
                <a:spcBef>
                  <a:spcPct val="20000"/>
                </a:spcBef>
              </a:pPr>
              <a:r>
                <a:rPr lang="en-GB" sz="2800" dirty="0">
                  <a:solidFill>
                    <a:prstClr val="white"/>
                  </a:solidFill>
                </a:rPr>
                <a:t>48 x 1 x </a:t>
              </a:r>
              <a:r>
                <a:rPr lang="en-GB" sz="2800" dirty="0" smtClean="0">
                  <a:solidFill>
                    <a:prstClr val="white"/>
                  </a:solidFill>
                </a:rPr>
                <a:t>1</a:t>
              </a:r>
            </a:p>
            <a:p>
              <a:pPr lvl="0">
                <a:spcBef>
                  <a:spcPct val="20000"/>
                </a:spcBef>
              </a:pPr>
              <a:r>
                <a:rPr lang="en-GB" sz="2800" dirty="0" smtClean="0">
                  <a:solidFill>
                    <a:prstClr val="white"/>
                  </a:solidFill>
                </a:rPr>
                <a:t>24 x 2 x 1</a:t>
              </a:r>
              <a:endParaRPr lang="en-GB" sz="2800" dirty="0">
                <a:solidFill>
                  <a:prstClr val="white"/>
                </a:solidFill>
              </a:endParaRPr>
            </a:p>
            <a:p>
              <a:pPr lvl="0">
                <a:spcBef>
                  <a:spcPct val="20000"/>
                </a:spcBef>
              </a:pPr>
              <a:r>
                <a:rPr lang="en-GB" sz="2800" dirty="0">
                  <a:solidFill>
                    <a:prstClr val="white"/>
                  </a:solidFill>
                </a:rPr>
                <a:t>16 x 3 x 1</a:t>
              </a:r>
            </a:p>
            <a:p>
              <a:pPr lvl="0">
                <a:spcBef>
                  <a:spcPct val="20000"/>
                </a:spcBef>
              </a:pPr>
              <a:r>
                <a:rPr lang="en-GB" sz="2800" dirty="0">
                  <a:solidFill>
                    <a:prstClr val="white"/>
                  </a:solidFill>
                </a:rPr>
                <a:t>12 x 2 </a:t>
              </a:r>
              <a:r>
                <a:rPr lang="en-GB" sz="2800" dirty="0" smtClean="0">
                  <a:solidFill>
                    <a:prstClr val="white"/>
                  </a:solidFill>
                </a:rPr>
                <a:t>x 2 </a:t>
              </a:r>
              <a:endParaRPr lang="en-GB" sz="28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470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could be the measurements of this cuboid?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3446"/>
            <a:ext cx="7467600" cy="5050505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sz="2800" dirty="0" smtClean="0"/>
              <a:t>The length, width and height of a cuboid are all whole numbers of cm. Its volume is 72cm</a:t>
            </a:r>
            <a:r>
              <a:rPr lang="en-GB" sz="2800" baseline="30000" dirty="0" smtClean="0"/>
              <a:t>3</a:t>
            </a:r>
            <a:r>
              <a:rPr lang="en-GB" sz="2800" dirty="0" smtClean="0"/>
              <a:t>. How many different sets of dimensions can you find?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172400" y="306896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676584" y="3340100"/>
            <a:ext cx="4248234" cy="3517900"/>
            <a:chOff x="2676584" y="3340100"/>
            <a:chExt cx="4248234" cy="3517900"/>
          </a:xfrm>
        </p:grpSpPr>
        <p:sp>
          <p:nvSpPr>
            <p:cNvPr id="4" name="TextBox 3"/>
            <p:cNvSpPr txBox="1"/>
            <p:nvPr/>
          </p:nvSpPr>
          <p:spPr>
            <a:xfrm>
              <a:off x="4644008" y="3394822"/>
              <a:ext cx="228081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1"/>
                </a:buClr>
                <a:buSzPct val="70000"/>
              </a:pPr>
              <a:r>
                <a:rPr lang="en-GB" sz="2800" dirty="0" smtClean="0">
                  <a:solidFill>
                    <a:schemeClr val="bg1"/>
                  </a:solidFill>
                </a:rPr>
                <a:t>12 </a:t>
              </a:r>
              <a:r>
                <a:rPr lang="en-GB" sz="2800" dirty="0">
                  <a:solidFill>
                    <a:schemeClr val="bg1"/>
                  </a:solidFill>
                </a:rPr>
                <a:t>x </a:t>
              </a:r>
              <a:r>
                <a:rPr lang="en-GB" sz="2800" dirty="0" smtClean="0">
                  <a:solidFill>
                    <a:schemeClr val="bg1"/>
                  </a:solidFill>
                </a:rPr>
                <a:t>3 </a:t>
              </a:r>
              <a:r>
                <a:rPr lang="en-GB" sz="2800" dirty="0">
                  <a:solidFill>
                    <a:schemeClr val="bg1"/>
                  </a:solidFill>
                </a:rPr>
                <a:t>x 2</a:t>
              </a:r>
            </a:p>
            <a:p>
              <a:pPr>
                <a:spcBef>
                  <a:spcPts val="600"/>
                </a:spcBef>
                <a:buClr>
                  <a:schemeClr val="accent1"/>
                </a:buClr>
                <a:buSzPct val="70000"/>
              </a:pPr>
              <a:r>
                <a:rPr lang="en-GB" sz="2800" dirty="0">
                  <a:solidFill>
                    <a:schemeClr val="bg1"/>
                  </a:solidFill>
                </a:rPr>
                <a:t>9</a:t>
              </a:r>
              <a:r>
                <a:rPr lang="en-GB" sz="2800" dirty="0" smtClean="0">
                  <a:solidFill>
                    <a:schemeClr val="bg1"/>
                  </a:solidFill>
                </a:rPr>
                <a:t> </a:t>
              </a:r>
              <a:r>
                <a:rPr lang="en-GB" sz="2800" dirty="0">
                  <a:solidFill>
                    <a:schemeClr val="bg1"/>
                  </a:solidFill>
                </a:rPr>
                <a:t>x </a:t>
              </a:r>
              <a:r>
                <a:rPr lang="en-GB" sz="2800" dirty="0" smtClean="0">
                  <a:solidFill>
                    <a:schemeClr val="bg1"/>
                  </a:solidFill>
                </a:rPr>
                <a:t>8 </a:t>
              </a:r>
              <a:r>
                <a:rPr lang="en-GB" sz="2800" dirty="0">
                  <a:solidFill>
                    <a:schemeClr val="bg1"/>
                  </a:solidFill>
                </a:rPr>
                <a:t>x 1</a:t>
              </a:r>
            </a:p>
            <a:p>
              <a:pPr>
                <a:spcBef>
                  <a:spcPts val="600"/>
                </a:spcBef>
                <a:buClr>
                  <a:schemeClr val="accent1"/>
                </a:buClr>
                <a:buSzPct val="70000"/>
              </a:pPr>
              <a:r>
                <a:rPr lang="en-GB" sz="2800" dirty="0" smtClean="0">
                  <a:solidFill>
                    <a:schemeClr val="bg1"/>
                  </a:solidFill>
                </a:rPr>
                <a:t>9 </a:t>
              </a:r>
              <a:r>
                <a:rPr lang="en-GB" sz="2800" dirty="0">
                  <a:solidFill>
                    <a:schemeClr val="bg1"/>
                  </a:solidFill>
                </a:rPr>
                <a:t>x 4 x </a:t>
              </a:r>
              <a:r>
                <a:rPr lang="en-GB" sz="2800" dirty="0" smtClean="0">
                  <a:solidFill>
                    <a:schemeClr val="bg1"/>
                  </a:solidFill>
                </a:rPr>
                <a:t>2</a:t>
              </a:r>
            </a:p>
            <a:p>
              <a:pPr>
                <a:spcBef>
                  <a:spcPts val="600"/>
                </a:spcBef>
                <a:buClr>
                  <a:schemeClr val="accent1"/>
                </a:buClr>
                <a:buSzPct val="70000"/>
              </a:pPr>
              <a:r>
                <a:rPr lang="en-GB" sz="2800" dirty="0" smtClean="0">
                  <a:solidFill>
                    <a:schemeClr val="bg1"/>
                  </a:solidFill>
                </a:rPr>
                <a:t>8 x 3 x 3</a:t>
              </a:r>
            </a:p>
            <a:p>
              <a:pPr marL="342900" indent="-342900">
                <a:spcBef>
                  <a:spcPts val="600"/>
                </a:spcBef>
                <a:buClr>
                  <a:schemeClr val="accent1"/>
                </a:buClr>
                <a:buSzPct val="70000"/>
                <a:buFont typeface="Arial" panose="020B0604020202020204" pitchFamily="34" charset="0"/>
                <a:buChar char="•"/>
              </a:pPr>
              <a:endParaRPr lang="en-GB" sz="2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dirty="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6584" y="3340100"/>
              <a:ext cx="1865313" cy="3517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740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ube 9"/>
          <p:cNvSpPr/>
          <p:nvPr/>
        </p:nvSpPr>
        <p:spPr>
          <a:xfrm>
            <a:off x="827584" y="2636568"/>
            <a:ext cx="3096344" cy="162517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 the missing lengths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30059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1846" y="405738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6707" y="220486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?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3327" y="31074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Volume =36</a:t>
            </a:r>
            <a:r>
              <a:rPr lang="en-GB" dirty="0">
                <a:solidFill>
                  <a:schemeClr val="bg1"/>
                </a:solidFill>
              </a:rPr>
              <a:t>cm</a:t>
            </a:r>
            <a:r>
              <a:rPr lang="en-GB" baseline="30000" dirty="0">
                <a:solidFill>
                  <a:schemeClr val="bg1"/>
                </a:solidFill>
              </a:rPr>
              <a:t>3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8931" y="341653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5cm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38891" y="472935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18811" y="183553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?cm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4921" y="4804739"/>
            <a:ext cx="2736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V = l </a:t>
            </a:r>
            <a:r>
              <a:rPr lang="en-GB" dirty="0" smtClean="0">
                <a:solidFill>
                  <a:schemeClr val="bg1"/>
                </a:solidFill>
              </a:rPr>
              <a:t>x</a:t>
            </a:r>
            <a:r>
              <a:rPr lang="en-GB" i="1" dirty="0" smtClean="0">
                <a:solidFill>
                  <a:schemeClr val="bg1"/>
                </a:solidFill>
              </a:rPr>
              <a:t> w </a:t>
            </a:r>
            <a:r>
              <a:rPr lang="en-GB" dirty="0" smtClean="0">
                <a:solidFill>
                  <a:schemeClr val="bg1"/>
                </a:solidFill>
              </a:rPr>
              <a:t>x</a:t>
            </a:r>
            <a:r>
              <a:rPr lang="en-GB" i="1" dirty="0" smtClean="0">
                <a:solidFill>
                  <a:schemeClr val="bg1"/>
                </a:solidFill>
              </a:rPr>
              <a:t> h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36= </a:t>
            </a:r>
            <a:r>
              <a:rPr lang="en-GB" i="1" dirty="0" smtClean="0">
                <a:solidFill>
                  <a:schemeClr val="bg1"/>
                </a:solidFill>
              </a:rPr>
              <a:t>l</a:t>
            </a:r>
            <a:r>
              <a:rPr lang="en-GB" dirty="0" smtClean="0">
                <a:solidFill>
                  <a:schemeClr val="bg1"/>
                </a:solidFill>
              </a:rPr>
              <a:t> x 2 x </a:t>
            </a:r>
            <a:r>
              <a:rPr lang="en-GB" dirty="0">
                <a:solidFill>
                  <a:schemeClr val="bg1"/>
                </a:solidFill>
              </a:rPr>
              <a:t>2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36 = </a:t>
            </a:r>
            <a:r>
              <a:rPr lang="en-GB" i="1" dirty="0" smtClean="0">
                <a:solidFill>
                  <a:schemeClr val="bg1"/>
                </a:solidFill>
              </a:rPr>
              <a:t>l </a:t>
            </a:r>
            <a:r>
              <a:rPr lang="en-GB" dirty="0">
                <a:solidFill>
                  <a:schemeClr val="bg1"/>
                </a:solidFill>
              </a:rPr>
              <a:t>x</a:t>
            </a:r>
            <a:r>
              <a:rPr lang="en-GB" dirty="0" smtClean="0">
                <a:solidFill>
                  <a:schemeClr val="bg1"/>
                </a:solidFill>
              </a:rPr>
              <a:t> 4</a:t>
            </a:r>
          </a:p>
          <a:p>
            <a:r>
              <a:rPr lang="en-GB" i="1" dirty="0" smtClean="0">
                <a:solidFill>
                  <a:schemeClr val="bg1"/>
                </a:solidFill>
              </a:rPr>
              <a:t>l</a:t>
            </a:r>
            <a:r>
              <a:rPr lang="en-GB" dirty="0" smtClean="0">
                <a:solidFill>
                  <a:schemeClr val="bg1"/>
                </a:solidFill>
              </a:rPr>
              <a:t> =9cm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19451" y="5178153"/>
            <a:ext cx="2736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V = l </a:t>
            </a:r>
            <a:r>
              <a:rPr lang="en-GB" dirty="0" smtClean="0">
                <a:solidFill>
                  <a:schemeClr val="bg1"/>
                </a:solidFill>
              </a:rPr>
              <a:t>x</a:t>
            </a:r>
            <a:r>
              <a:rPr lang="en-GB" i="1" dirty="0" smtClean="0">
                <a:solidFill>
                  <a:schemeClr val="bg1"/>
                </a:solidFill>
              </a:rPr>
              <a:t> w </a:t>
            </a:r>
            <a:r>
              <a:rPr lang="en-GB" dirty="0" smtClean="0">
                <a:solidFill>
                  <a:schemeClr val="bg1"/>
                </a:solidFill>
              </a:rPr>
              <a:t>x</a:t>
            </a:r>
            <a:r>
              <a:rPr lang="en-GB" i="1" dirty="0" smtClean="0">
                <a:solidFill>
                  <a:schemeClr val="bg1"/>
                </a:solidFill>
              </a:rPr>
              <a:t> h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70 = </a:t>
            </a:r>
            <a:r>
              <a:rPr lang="en-GB" i="1" dirty="0">
                <a:solidFill>
                  <a:schemeClr val="bg1"/>
                </a:solidFill>
              </a:rPr>
              <a:t>l</a:t>
            </a:r>
            <a:r>
              <a:rPr lang="en-GB" dirty="0" smtClean="0">
                <a:solidFill>
                  <a:schemeClr val="bg1"/>
                </a:solidFill>
              </a:rPr>
              <a:t> x </a:t>
            </a:r>
            <a:r>
              <a:rPr lang="en-GB" dirty="0">
                <a:solidFill>
                  <a:schemeClr val="bg1"/>
                </a:solidFill>
              </a:rPr>
              <a:t>2</a:t>
            </a:r>
            <a:r>
              <a:rPr lang="en-GB" dirty="0" smtClean="0">
                <a:solidFill>
                  <a:schemeClr val="bg1"/>
                </a:solidFill>
              </a:rPr>
              <a:t> x 5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70 = </a:t>
            </a:r>
            <a:r>
              <a:rPr lang="en-GB" i="1" dirty="0" smtClean="0">
                <a:solidFill>
                  <a:schemeClr val="bg1"/>
                </a:solidFill>
              </a:rPr>
              <a:t>l</a:t>
            </a:r>
            <a:r>
              <a:rPr lang="en-GB" dirty="0" smtClean="0">
                <a:solidFill>
                  <a:schemeClr val="bg1"/>
                </a:solidFill>
              </a:rPr>
              <a:t> x 10</a:t>
            </a:r>
          </a:p>
          <a:p>
            <a:r>
              <a:rPr lang="en-GB" i="1" dirty="0">
                <a:solidFill>
                  <a:schemeClr val="bg1"/>
                </a:solidFill>
              </a:rPr>
              <a:t>l</a:t>
            </a:r>
            <a:r>
              <a:rPr lang="en-GB" dirty="0" smtClean="0">
                <a:solidFill>
                  <a:schemeClr val="bg1"/>
                </a:solidFill>
              </a:rPr>
              <a:t> = 7cm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Cube 16"/>
          <p:cNvSpPr/>
          <p:nvPr/>
        </p:nvSpPr>
        <p:spPr>
          <a:xfrm>
            <a:off x="4619311" y="1908813"/>
            <a:ext cx="3174410" cy="2787262"/>
          </a:xfrm>
          <a:prstGeom prst="cube">
            <a:avLst/>
          </a:prstGeom>
          <a:solidFill>
            <a:schemeClr val="accent2"/>
          </a:solidFill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5149185" y="316507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Volume =70cm</a:t>
            </a:r>
            <a:r>
              <a:rPr lang="en-GB" baseline="30000" dirty="0" smtClean="0">
                <a:solidFill>
                  <a:schemeClr val="bg1"/>
                </a:solidFill>
              </a:rPr>
              <a:t>3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theme/theme1.xml><?xml version="1.0" encoding="utf-8"?>
<a:theme xmlns:a="http://schemas.openxmlformats.org/drawingml/2006/main" name="TS10188135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TS101881356</Template>
  <TotalTime>1383</TotalTime>
  <Words>852</Words>
  <Application>Microsoft Office PowerPoint</Application>
  <PresentationFormat>On-screen Show (4:3)</PresentationFormat>
  <Paragraphs>226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TS101881356</vt:lpstr>
      <vt:lpstr>Volume</vt:lpstr>
      <vt:lpstr>Length</vt:lpstr>
      <vt:lpstr>Area</vt:lpstr>
      <vt:lpstr>Volume</vt:lpstr>
      <vt:lpstr>Find the volume of these cuboids</vt:lpstr>
      <vt:lpstr>Find the volume of these shapes</vt:lpstr>
      <vt:lpstr>What could be the measurements of this cuboid?</vt:lpstr>
      <vt:lpstr>What could be the measurements of this cuboid?</vt:lpstr>
      <vt:lpstr>Find the missing lengths</vt:lpstr>
      <vt:lpstr>Find the missing lengths</vt:lpstr>
      <vt:lpstr>Find the edge</vt:lpstr>
      <vt:lpstr>Find the edge</vt:lpstr>
      <vt:lpstr>Find the volume</vt:lpstr>
      <vt:lpstr>Find the volume</vt:lpstr>
      <vt:lpstr>Finding the volume of compound shapes.</vt:lpstr>
      <vt:lpstr>Find the volume of this shape.</vt:lpstr>
      <vt:lpstr>Find the volume of this shape.</vt:lpstr>
      <vt:lpstr>Finding the volume of irregular shapes.</vt:lpstr>
      <vt:lpstr>Find the volume of this irregular shape.</vt:lpstr>
      <vt:lpstr>Find the volume of this irregular shape.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</dc:creator>
  <cp:lastModifiedBy>Gareth Pitchford</cp:lastModifiedBy>
  <cp:revision>51</cp:revision>
  <dcterms:created xsi:type="dcterms:W3CDTF">2014-03-24T14:11:23Z</dcterms:created>
  <dcterms:modified xsi:type="dcterms:W3CDTF">2014-04-01T20:12:32Z</dcterms:modified>
</cp:coreProperties>
</file>