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Layouts/slideLayout10.xml" ContentType="application/vnd.openxmlformats-officedocument.presentationml.slideLayout+xml"/>
  <Default Extension="gif" ContentType="image/gif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61" r:id="rId6"/>
    <p:sldId id="274" r:id="rId7"/>
    <p:sldId id="276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8" r:id="rId17"/>
    <p:sldId id="270" r:id="rId18"/>
    <p:sldId id="271" r:id="rId19"/>
    <p:sldId id="277" r:id="rId20"/>
    <p:sldId id="272" r:id="rId21"/>
    <p:sldId id="273" r:id="rId22"/>
    <p:sldId id="275" r:id="rId23"/>
    <p:sldId id="279" r:id="rId2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72" y="-1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9E6D-6F36-486D-A301-1CB936AD2186}" type="datetimeFigureOut">
              <a:rPr lang="fr-FR" smtClean="0"/>
              <a:pPr/>
              <a:t>22/04/2016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B2649-A1F8-4DE8-A036-601479968A82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9E6D-6F36-486D-A301-1CB936AD2186}" type="datetimeFigureOut">
              <a:rPr lang="fr-FR" smtClean="0"/>
              <a:pPr/>
              <a:t>22/04/2016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B2649-A1F8-4DE8-A036-601479968A82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9E6D-6F36-486D-A301-1CB936AD2186}" type="datetimeFigureOut">
              <a:rPr lang="fr-FR" smtClean="0"/>
              <a:pPr/>
              <a:t>22/04/2016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B2649-A1F8-4DE8-A036-601479968A82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9E6D-6F36-486D-A301-1CB936AD2186}" type="datetimeFigureOut">
              <a:rPr lang="fr-FR" smtClean="0"/>
              <a:pPr/>
              <a:t>22/04/2016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B2649-A1F8-4DE8-A036-601479968A82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9E6D-6F36-486D-A301-1CB936AD2186}" type="datetimeFigureOut">
              <a:rPr lang="fr-FR" smtClean="0"/>
              <a:pPr/>
              <a:t>22/04/2016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B2649-A1F8-4DE8-A036-601479968A82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9E6D-6F36-486D-A301-1CB936AD2186}" type="datetimeFigureOut">
              <a:rPr lang="fr-FR" smtClean="0"/>
              <a:pPr/>
              <a:t>22/04/2016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B2649-A1F8-4DE8-A036-601479968A82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9E6D-6F36-486D-A301-1CB936AD2186}" type="datetimeFigureOut">
              <a:rPr lang="fr-FR" smtClean="0"/>
              <a:pPr/>
              <a:t>22/04/2016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B2649-A1F8-4DE8-A036-601479968A82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9E6D-6F36-486D-A301-1CB936AD2186}" type="datetimeFigureOut">
              <a:rPr lang="fr-FR" smtClean="0"/>
              <a:pPr/>
              <a:t>22/04/2016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B2649-A1F8-4DE8-A036-601479968A82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9E6D-6F36-486D-A301-1CB936AD2186}" type="datetimeFigureOut">
              <a:rPr lang="fr-FR" smtClean="0"/>
              <a:pPr/>
              <a:t>22/04/2016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B2649-A1F8-4DE8-A036-601479968A82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9E6D-6F36-486D-A301-1CB936AD2186}" type="datetimeFigureOut">
              <a:rPr lang="fr-FR" smtClean="0"/>
              <a:pPr/>
              <a:t>22/04/2016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B2649-A1F8-4DE8-A036-601479968A82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9E6D-6F36-486D-A301-1CB936AD2186}" type="datetimeFigureOut">
              <a:rPr lang="fr-FR" smtClean="0"/>
              <a:pPr/>
              <a:t>22/04/2016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B2649-A1F8-4DE8-A036-601479968A82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49E6D-6F36-486D-A301-1CB936AD2186}" type="datetimeFigureOut">
              <a:rPr lang="fr-FR" smtClean="0"/>
              <a:pPr/>
              <a:t>22/04/2016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B2649-A1F8-4DE8-A036-601479968A82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JANET\Music\wave\french\pronoms%20relatifs%20simples%202.wav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7664" y="476672"/>
            <a:ext cx="576311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Jokerman" pitchFamily="82" charset="0"/>
              </a:rPr>
              <a:t>Pronoms relatifs</a:t>
            </a:r>
          </a:p>
          <a:p>
            <a:pPr algn="ctr"/>
            <a:r>
              <a:rPr lang="fr-F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Jokerman" pitchFamily="82" charset="0"/>
              </a:rPr>
              <a:t>simples 2</a:t>
            </a:r>
            <a:endParaRPr lang="fr-F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Jokerman" pitchFamily="82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259632" y="4221088"/>
            <a:ext cx="69847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u="sng" dirty="0" smtClean="0">
                <a:latin typeface="Kristen ITC" pitchFamily="66" charset="0"/>
              </a:rPr>
              <a:t>Exemple: </a:t>
            </a:r>
          </a:p>
          <a:p>
            <a:endParaRPr lang="fr-FR" sz="3600" u="sng" dirty="0" smtClean="0">
              <a:latin typeface="Kristen ITC" pitchFamily="66" charset="0"/>
            </a:endParaRPr>
          </a:p>
          <a:p>
            <a:r>
              <a:rPr lang="fr-FR" sz="3600" dirty="0" smtClean="0">
                <a:latin typeface="Kristen ITC" pitchFamily="66" charset="0"/>
              </a:rPr>
              <a:t> </a:t>
            </a:r>
          </a:p>
          <a:p>
            <a:r>
              <a:rPr lang="fr-FR" sz="3600" dirty="0" smtClean="0">
                <a:latin typeface="Kristen ITC" pitchFamily="66" charset="0"/>
              </a:rPr>
              <a:t>Voici le livre </a:t>
            </a:r>
            <a:r>
              <a:rPr lang="fr-FR" sz="3600" b="1" i="1" u="sng" dirty="0" smtClean="0">
                <a:solidFill>
                  <a:srgbClr val="FF0000"/>
                </a:solidFill>
                <a:latin typeface="Kristen ITC" pitchFamily="66" charset="0"/>
              </a:rPr>
              <a:t>dont</a:t>
            </a:r>
            <a:r>
              <a:rPr lang="fr-FR" sz="3600" dirty="0" smtClean="0">
                <a:latin typeface="Kristen ITC" pitchFamily="66" charset="0"/>
              </a:rPr>
              <a:t>  j’ai besoin.</a:t>
            </a:r>
          </a:p>
          <a:p>
            <a:endParaRPr lang="fr-FR" sz="3600" dirty="0" smtClean="0">
              <a:latin typeface="Kristen ITC" pitchFamily="66" charset="0"/>
            </a:endParaRPr>
          </a:p>
        </p:txBody>
      </p:sp>
      <p:pic>
        <p:nvPicPr>
          <p:cNvPr id="7" name="Image 6" descr="book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2996952"/>
            <a:ext cx="3570312" cy="2195742"/>
          </a:xfrm>
          <a:prstGeom prst="rect">
            <a:avLst/>
          </a:prstGeom>
        </p:spPr>
      </p:pic>
      <p:pic>
        <p:nvPicPr>
          <p:cNvPr id="8" name="pronoms relatifs simples 2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9900592" y="3212976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138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71600" y="188641"/>
            <a:ext cx="662473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Kristen ITC" pitchFamily="66" charset="0"/>
              </a:rPr>
              <a:t>Pour chaque phrase mettez le pronom relatif qui convient:</a:t>
            </a:r>
          </a:p>
          <a:p>
            <a:pPr algn="ctr"/>
            <a:r>
              <a:rPr lang="fr-FR" sz="1600" dirty="0" smtClean="0">
                <a:solidFill>
                  <a:srgbClr val="FF0000"/>
                </a:solidFill>
                <a:latin typeface="Kristen ITC" pitchFamily="66" charset="0"/>
              </a:rPr>
              <a:t>qui; que; où; quoi; dont; ce qui; ce que; ce dont</a:t>
            </a:r>
          </a:p>
          <a:p>
            <a:pPr algn="ctr"/>
            <a:endParaRPr lang="fr-FR" sz="3600" dirty="0">
              <a:latin typeface="Kristen ITC" pitchFamily="66" charset="0"/>
            </a:endParaRPr>
          </a:p>
          <a:p>
            <a:pPr algn="ctr"/>
            <a:endParaRPr lang="fr-FR" sz="3600" dirty="0">
              <a:latin typeface="Kristen ITC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39552" y="5517232"/>
            <a:ext cx="8064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Kristen ITC" pitchFamily="66" charset="0"/>
              </a:rPr>
              <a:t>Montrez-moi le livre</a:t>
            </a:r>
          </a:p>
          <a:p>
            <a:pPr algn="ctr"/>
            <a:r>
              <a:rPr lang="fr-FR" sz="3200" dirty="0" smtClean="0">
                <a:latin typeface="Kristen ITC" pitchFamily="66" charset="0"/>
              </a:rPr>
              <a:t>________ tu te sers.</a:t>
            </a:r>
            <a:endParaRPr lang="fr-FR" sz="3200" dirty="0">
              <a:latin typeface="Kristen ITC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339752" y="5949280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F0000"/>
                </a:solidFill>
                <a:latin typeface="Kristen ITC" pitchFamily="66" charset="0"/>
              </a:rPr>
              <a:t>dont</a:t>
            </a:r>
            <a:endParaRPr lang="fr-FR" sz="3200" dirty="0">
              <a:solidFill>
                <a:srgbClr val="FF0000"/>
              </a:solidFill>
              <a:latin typeface="Kristen ITC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39752" y="3068960"/>
            <a:ext cx="936104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" name="Image 8" descr="lire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5696" y="980728"/>
            <a:ext cx="5328592" cy="426287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42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71600" y="188641"/>
            <a:ext cx="662473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Kristen ITC" pitchFamily="66" charset="0"/>
              </a:rPr>
              <a:t>Pour chaque phrase mettez le pronom relatif qui convient:</a:t>
            </a:r>
          </a:p>
          <a:p>
            <a:pPr algn="ctr"/>
            <a:r>
              <a:rPr lang="fr-FR" sz="1600" dirty="0" smtClean="0">
                <a:solidFill>
                  <a:srgbClr val="FF0000"/>
                </a:solidFill>
                <a:latin typeface="Kristen ITC" pitchFamily="66" charset="0"/>
              </a:rPr>
              <a:t>qui; que; où; quoi; dont; ce qui; ce que; ce dont</a:t>
            </a:r>
          </a:p>
          <a:p>
            <a:pPr algn="ctr"/>
            <a:endParaRPr lang="fr-FR" sz="3600" dirty="0">
              <a:latin typeface="Kristen ITC" pitchFamily="66" charset="0"/>
            </a:endParaRPr>
          </a:p>
          <a:p>
            <a:pPr algn="ctr"/>
            <a:endParaRPr lang="fr-FR" sz="3600" dirty="0">
              <a:latin typeface="Kristen ITC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39552" y="5517232"/>
            <a:ext cx="8064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Kristen ITC" pitchFamily="66" charset="0"/>
              </a:rPr>
              <a:t>C’est moi ________ lui ai</a:t>
            </a:r>
          </a:p>
          <a:p>
            <a:pPr algn="ctr"/>
            <a:r>
              <a:rPr lang="fr-FR" sz="3200" dirty="0" smtClean="0">
                <a:latin typeface="Kristen ITC" pitchFamily="66" charset="0"/>
              </a:rPr>
              <a:t>vendu la voiture.</a:t>
            </a:r>
            <a:endParaRPr lang="fr-FR" sz="3200" dirty="0">
              <a:latin typeface="Kristen ITC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995936" y="5517232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F0000"/>
                </a:solidFill>
                <a:latin typeface="Kristen ITC" pitchFamily="66" charset="0"/>
              </a:rPr>
              <a:t>qui</a:t>
            </a:r>
            <a:endParaRPr lang="fr-FR" sz="3200" dirty="0">
              <a:solidFill>
                <a:srgbClr val="FF0000"/>
              </a:solidFill>
              <a:latin typeface="Kristen ITC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39752" y="3068960"/>
            <a:ext cx="936104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8" name="Image 7" descr="auto_03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7" y="1340768"/>
            <a:ext cx="5655901" cy="388843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492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71600" y="188641"/>
            <a:ext cx="662473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Kristen ITC" pitchFamily="66" charset="0"/>
              </a:rPr>
              <a:t>Pour chaque phrase mettez le pronom relatif qui convient:</a:t>
            </a:r>
          </a:p>
          <a:p>
            <a:pPr algn="ctr"/>
            <a:r>
              <a:rPr lang="fr-FR" sz="1600" dirty="0" smtClean="0">
                <a:solidFill>
                  <a:srgbClr val="FF0000"/>
                </a:solidFill>
                <a:latin typeface="Kristen ITC" pitchFamily="66" charset="0"/>
              </a:rPr>
              <a:t>qui; que; où; quoi; dont; ce qui; ce que; ce dont</a:t>
            </a:r>
          </a:p>
          <a:p>
            <a:pPr algn="ctr"/>
            <a:endParaRPr lang="fr-FR" sz="3600" dirty="0">
              <a:latin typeface="Kristen ITC" pitchFamily="66" charset="0"/>
            </a:endParaRPr>
          </a:p>
          <a:p>
            <a:pPr algn="ctr"/>
            <a:endParaRPr lang="fr-FR" sz="3600" dirty="0">
              <a:latin typeface="Kristen ITC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39552" y="5517232"/>
            <a:ext cx="8064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Kristen ITC" pitchFamily="66" charset="0"/>
              </a:rPr>
              <a:t>L’instant _____ sa mère est partie,</a:t>
            </a:r>
          </a:p>
          <a:p>
            <a:pPr algn="ctr"/>
            <a:r>
              <a:rPr lang="fr-FR" sz="3200" dirty="0" smtClean="0">
                <a:latin typeface="Kristen ITC" pitchFamily="66" charset="0"/>
              </a:rPr>
              <a:t>le bébé a commencé à pleurer.</a:t>
            </a:r>
            <a:endParaRPr lang="fr-FR" sz="3200" dirty="0">
              <a:latin typeface="Kristen ITC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483768" y="5517232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F0000"/>
                </a:solidFill>
                <a:latin typeface="Kristen ITC" pitchFamily="66" charset="0"/>
              </a:rPr>
              <a:t>où</a:t>
            </a:r>
            <a:endParaRPr lang="fr-FR" sz="3200" dirty="0">
              <a:solidFill>
                <a:srgbClr val="FF0000"/>
              </a:solidFill>
              <a:latin typeface="Kristen ITC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39752" y="3068960"/>
            <a:ext cx="936104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0" name="Image 9" descr="bébé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1640" y="1052736"/>
            <a:ext cx="5688632" cy="474594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90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71600" y="188641"/>
            <a:ext cx="662473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Kristen ITC" pitchFamily="66" charset="0"/>
              </a:rPr>
              <a:t>Pour chaque phrase mettez le pronom relatif qui convient:</a:t>
            </a:r>
          </a:p>
          <a:p>
            <a:pPr algn="ctr"/>
            <a:r>
              <a:rPr lang="fr-FR" sz="1600" dirty="0" smtClean="0">
                <a:solidFill>
                  <a:srgbClr val="FF0000"/>
                </a:solidFill>
                <a:latin typeface="Kristen ITC" pitchFamily="66" charset="0"/>
              </a:rPr>
              <a:t>qui; que; où; quoi; dont; ce qui; ce que; ce dont</a:t>
            </a:r>
          </a:p>
          <a:p>
            <a:pPr algn="ctr"/>
            <a:endParaRPr lang="fr-FR" sz="3600" dirty="0">
              <a:latin typeface="Kristen ITC" pitchFamily="66" charset="0"/>
            </a:endParaRPr>
          </a:p>
          <a:p>
            <a:pPr algn="ctr"/>
            <a:endParaRPr lang="fr-FR" sz="3600" dirty="0">
              <a:latin typeface="Kristen ITC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39552" y="5517232"/>
            <a:ext cx="8064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Kristen ITC" pitchFamily="66" charset="0"/>
              </a:rPr>
              <a:t>La pièce _______ il a écrite </a:t>
            </a:r>
          </a:p>
          <a:p>
            <a:pPr algn="ctr"/>
            <a:r>
              <a:rPr lang="fr-FR" sz="3200" dirty="0" smtClean="0">
                <a:latin typeface="Kristen ITC" pitchFamily="66" charset="0"/>
              </a:rPr>
              <a:t>n’a jamais été jouée.</a:t>
            </a:r>
            <a:endParaRPr lang="fr-FR" sz="3200" dirty="0">
              <a:latin typeface="Kristen ITC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491880" y="5517232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F0000"/>
                </a:solidFill>
                <a:latin typeface="Kristen ITC" pitchFamily="66" charset="0"/>
              </a:rPr>
              <a:t>qu’</a:t>
            </a:r>
            <a:endParaRPr lang="fr-FR" sz="3200" dirty="0">
              <a:solidFill>
                <a:srgbClr val="FF0000"/>
              </a:solidFill>
              <a:latin typeface="Kristen ITC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39752" y="3068960"/>
            <a:ext cx="936104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8" name="Image 7" descr="théâtre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592" y="1196752"/>
            <a:ext cx="6869768" cy="396044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77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71600" y="188641"/>
            <a:ext cx="662473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Kristen ITC" pitchFamily="66" charset="0"/>
              </a:rPr>
              <a:t>Pour chaque phrase mettez le pronom relatif qui convient:</a:t>
            </a:r>
          </a:p>
          <a:p>
            <a:pPr algn="ctr"/>
            <a:r>
              <a:rPr lang="fr-FR" sz="1600" dirty="0" smtClean="0">
                <a:solidFill>
                  <a:srgbClr val="FF0000"/>
                </a:solidFill>
                <a:latin typeface="Kristen ITC" pitchFamily="66" charset="0"/>
              </a:rPr>
              <a:t>qui; que; où; quoi; dont; ce qui; ce que; ce dont</a:t>
            </a:r>
          </a:p>
          <a:p>
            <a:pPr algn="ctr"/>
            <a:endParaRPr lang="fr-FR" sz="3600" dirty="0">
              <a:latin typeface="Kristen ITC" pitchFamily="66" charset="0"/>
            </a:endParaRPr>
          </a:p>
          <a:p>
            <a:pPr algn="ctr"/>
            <a:endParaRPr lang="fr-FR" sz="3600" dirty="0">
              <a:latin typeface="Kristen ITC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39552" y="5517232"/>
            <a:ext cx="8064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Kristen ITC" pitchFamily="66" charset="0"/>
              </a:rPr>
              <a:t>Où se trouve le magasin </a:t>
            </a:r>
          </a:p>
          <a:p>
            <a:pPr algn="ctr"/>
            <a:r>
              <a:rPr lang="fr-FR" sz="3200" dirty="0" smtClean="0">
                <a:latin typeface="Kristen ITC" pitchFamily="66" charset="0"/>
              </a:rPr>
              <a:t>________ tu m’as parlé.</a:t>
            </a:r>
            <a:endParaRPr lang="fr-FR" sz="3200" dirty="0">
              <a:latin typeface="Kristen ITC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123728" y="6021288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F0000"/>
                </a:solidFill>
                <a:latin typeface="Kristen ITC" pitchFamily="66" charset="0"/>
              </a:rPr>
              <a:t>dont</a:t>
            </a:r>
            <a:endParaRPr lang="fr-FR" sz="3200" dirty="0">
              <a:solidFill>
                <a:srgbClr val="FF0000"/>
              </a:solidFill>
              <a:latin typeface="Kristen ITC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39752" y="3068960"/>
            <a:ext cx="936104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" name="Image 8" descr="craft shop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1124744"/>
            <a:ext cx="6089126" cy="381642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32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71600" y="188641"/>
            <a:ext cx="662473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Kristen ITC" pitchFamily="66" charset="0"/>
              </a:rPr>
              <a:t>Pour chaque phrase mettez le pronom relatif qui convient:</a:t>
            </a:r>
          </a:p>
          <a:p>
            <a:pPr algn="ctr"/>
            <a:r>
              <a:rPr lang="fr-FR" sz="1600" dirty="0" smtClean="0">
                <a:solidFill>
                  <a:srgbClr val="FF0000"/>
                </a:solidFill>
                <a:latin typeface="Kristen ITC" pitchFamily="66" charset="0"/>
              </a:rPr>
              <a:t>qui; que; où; quoi; dont; ce qui; ce que; ce dont</a:t>
            </a:r>
          </a:p>
          <a:p>
            <a:pPr algn="ctr"/>
            <a:endParaRPr lang="fr-FR" sz="3600" dirty="0">
              <a:latin typeface="Kristen ITC" pitchFamily="66" charset="0"/>
            </a:endParaRPr>
          </a:p>
          <a:p>
            <a:pPr algn="ctr"/>
            <a:endParaRPr lang="fr-FR" sz="3600" dirty="0">
              <a:latin typeface="Kristen ITC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39552" y="5517232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Kristen ITC" pitchFamily="66" charset="0"/>
              </a:rPr>
              <a:t>C’est vous ______ êtes responsable.</a:t>
            </a:r>
            <a:endParaRPr lang="fr-FR" sz="3200" dirty="0">
              <a:latin typeface="Kristen ITC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699792" y="5517232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F0000"/>
                </a:solidFill>
                <a:latin typeface="Kristen ITC" pitchFamily="66" charset="0"/>
              </a:rPr>
              <a:t>qui</a:t>
            </a:r>
            <a:endParaRPr lang="fr-FR" sz="3200" dirty="0">
              <a:solidFill>
                <a:srgbClr val="FF0000"/>
              </a:solidFill>
              <a:latin typeface="Kristen ITC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39752" y="3068960"/>
            <a:ext cx="936104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8" name="Image 7" descr="accident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BFDFD"/>
              </a:clrFrom>
              <a:clrTo>
                <a:srgbClr val="FB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00" y="1268760"/>
            <a:ext cx="6867879" cy="367240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60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71600" y="188641"/>
            <a:ext cx="662473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Kristen ITC" pitchFamily="66" charset="0"/>
              </a:rPr>
              <a:t>Pour chaque phrase mettez le pronom relatif qui convient:</a:t>
            </a:r>
          </a:p>
          <a:p>
            <a:pPr algn="ctr"/>
            <a:r>
              <a:rPr lang="fr-FR" sz="1600" dirty="0" smtClean="0">
                <a:solidFill>
                  <a:srgbClr val="FF0000"/>
                </a:solidFill>
                <a:latin typeface="Kristen ITC" pitchFamily="66" charset="0"/>
              </a:rPr>
              <a:t>qui; que; où; quoi; dont; ce qui; ce que; ce dont</a:t>
            </a:r>
          </a:p>
          <a:p>
            <a:pPr algn="ctr"/>
            <a:endParaRPr lang="fr-FR" sz="3600" dirty="0">
              <a:latin typeface="Kristen ITC" pitchFamily="66" charset="0"/>
            </a:endParaRPr>
          </a:p>
          <a:p>
            <a:pPr algn="ctr"/>
            <a:endParaRPr lang="fr-FR" sz="3600" dirty="0">
              <a:latin typeface="Kristen ITC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39552" y="5517232"/>
            <a:ext cx="8064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Kristen ITC" pitchFamily="66" charset="0"/>
              </a:rPr>
              <a:t> _________  il parle, c'est intéressant.</a:t>
            </a:r>
          </a:p>
          <a:p>
            <a:pPr algn="ctr"/>
            <a:endParaRPr lang="fr-FR" sz="3200" dirty="0">
              <a:latin typeface="Kristen ITC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55576" y="5517232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F0000"/>
                </a:solidFill>
                <a:latin typeface="Kristen ITC" pitchFamily="66" charset="0"/>
              </a:rPr>
              <a:t>Ce dont</a:t>
            </a:r>
            <a:endParaRPr lang="fr-FR" sz="3200" dirty="0">
              <a:solidFill>
                <a:srgbClr val="FF0000"/>
              </a:solidFill>
              <a:latin typeface="Kristen ITC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39752" y="3068960"/>
            <a:ext cx="936104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" name="Image 8" descr="1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764704"/>
            <a:ext cx="4752528" cy="475252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45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71600" y="188641"/>
            <a:ext cx="662473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Kristen ITC" pitchFamily="66" charset="0"/>
              </a:rPr>
              <a:t>Pour chaque phrase mettez le pronom relatif qui convient:</a:t>
            </a:r>
          </a:p>
          <a:p>
            <a:pPr algn="ctr"/>
            <a:r>
              <a:rPr lang="fr-FR" sz="1600" dirty="0" smtClean="0">
                <a:solidFill>
                  <a:srgbClr val="FF0000"/>
                </a:solidFill>
                <a:latin typeface="Kristen ITC" pitchFamily="66" charset="0"/>
              </a:rPr>
              <a:t>qui; que; où; quoi; dont; ce qui; ce que; ce dont</a:t>
            </a:r>
          </a:p>
          <a:p>
            <a:pPr algn="ctr"/>
            <a:endParaRPr lang="fr-FR" sz="3600" dirty="0">
              <a:latin typeface="Kristen ITC" pitchFamily="66" charset="0"/>
            </a:endParaRPr>
          </a:p>
          <a:p>
            <a:pPr algn="ctr"/>
            <a:endParaRPr lang="fr-FR" sz="3600" dirty="0">
              <a:latin typeface="Kristen ITC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39552" y="5780782"/>
            <a:ext cx="8064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Kristen ITC" pitchFamily="66" charset="0"/>
              </a:rPr>
              <a:t>Montrez-moi la photo _______</a:t>
            </a:r>
          </a:p>
          <a:p>
            <a:pPr algn="ctr"/>
            <a:r>
              <a:rPr lang="fr-FR" sz="3200" dirty="0" smtClean="0">
                <a:latin typeface="Kristen ITC" pitchFamily="66" charset="0"/>
              </a:rPr>
              <a:t>vous avez prise.</a:t>
            </a:r>
            <a:endParaRPr lang="fr-FR" sz="3200" dirty="0">
              <a:latin typeface="Kristen ITC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796136" y="5733256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F0000"/>
                </a:solidFill>
                <a:latin typeface="Kristen ITC" pitchFamily="66" charset="0"/>
              </a:rPr>
              <a:t>que</a:t>
            </a:r>
            <a:endParaRPr lang="fr-FR" sz="3200" dirty="0">
              <a:solidFill>
                <a:srgbClr val="FF0000"/>
              </a:solidFill>
              <a:latin typeface="Kristen ITC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39752" y="3068960"/>
            <a:ext cx="936104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" name="Image 8" descr="chie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980728"/>
            <a:ext cx="3246120" cy="432816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custDataLst>
      <p:tags r:id="rId1"/>
    </p:custDataLst>
  </p:cSld>
  <p:clrMapOvr>
    <a:masterClrMapping/>
  </p:clrMapOvr>
  <p:transition advTm="181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71600" y="188641"/>
            <a:ext cx="662473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Kristen ITC" pitchFamily="66" charset="0"/>
              </a:rPr>
              <a:t>Pour chaque phrase mettez le pronom relatif qui convient:</a:t>
            </a:r>
          </a:p>
          <a:p>
            <a:pPr algn="ctr"/>
            <a:r>
              <a:rPr lang="fr-FR" sz="1600" dirty="0" smtClean="0">
                <a:solidFill>
                  <a:srgbClr val="FF0000"/>
                </a:solidFill>
                <a:latin typeface="Kristen ITC" pitchFamily="66" charset="0"/>
              </a:rPr>
              <a:t>qui; que; où; quoi; dont; ce qui; ce que; ce dont</a:t>
            </a:r>
          </a:p>
          <a:p>
            <a:pPr algn="ctr"/>
            <a:endParaRPr lang="fr-FR" sz="3600" dirty="0">
              <a:latin typeface="Kristen ITC" pitchFamily="66" charset="0"/>
            </a:endParaRPr>
          </a:p>
          <a:p>
            <a:pPr algn="ctr"/>
            <a:endParaRPr lang="fr-FR" sz="3600" dirty="0">
              <a:latin typeface="Kristen ITC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39552" y="5780782"/>
            <a:ext cx="8064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Kristen ITC" pitchFamily="66" charset="0"/>
              </a:rPr>
              <a:t>C’est vous ______ avez restauré</a:t>
            </a:r>
          </a:p>
          <a:p>
            <a:pPr algn="ctr"/>
            <a:r>
              <a:rPr lang="fr-FR" sz="3200" dirty="0" smtClean="0">
                <a:latin typeface="Kristen ITC" pitchFamily="66" charset="0"/>
              </a:rPr>
              <a:t>cette chaise?</a:t>
            </a:r>
            <a:endParaRPr lang="fr-FR" sz="3200" dirty="0">
              <a:latin typeface="Kristen ITC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131840" y="5733256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F0000"/>
                </a:solidFill>
                <a:latin typeface="Kristen ITC" pitchFamily="66" charset="0"/>
              </a:rPr>
              <a:t>qui</a:t>
            </a:r>
            <a:endParaRPr lang="fr-FR" sz="3200" dirty="0">
              <a:solidFill>
                <a:srgbClr val="FF0000"/>
              </a:solidFill>
              <a:latin typeface="Kristen ITC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39752" y="3068960"/>
            <a:ext cx="936104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8" name="Image 7" descr="chaise-128_1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43808" y="980728"/>
            <a:ext cx="3429000" cy="4572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535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71600" y="188641"/>
            <a:ext cx="662473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Kristen ITC" pitchFamily="66" charset="0"/>
              </a:rPr>
              <a:t>Pour chaque phrase mettez le pronom relatif qui convient:</a:t>
            </a:r>
          </a:p>
          <a:p>
            <a:pPr algn="ctr"/>
            <a:r>
              <a:rPr lang="fr-FR" sz="1600" dirty="0" smtClean="0">
                <a:solidFill>
                  <a:srgbClr val="FF0000"/>
                </a:solidFill>
                <a:latin typeface="Kristen ITC" pitchFamily="66" charset="0"/>
              </a:rPr>
              <a:t>qui; que; où; quoi; dont; ce qui; ce que; ce dont</a:t>
            </a:r>
          </a:p>
          <a:p>
            <a:pPr algn="ctr"/>
            <a:endParaRPr lang="fr-FR" sz="3600" dirty="0">
              <a:latin typeface="Kristen ITC" pitchFamily="66" charset="0"/>
            </a:endParaRPr>
          </a:p>
          <a:p>
            <a:pPr algn="ctr"/>
            <a:endParaRPr lang="fr-FR" sz="3600" dirty="0">
              <a:latin typeface="Kristen ITC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39552" y="5780782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Kristen ITC" pitchFamily="66" charset="0"/>
              </a:rPr>
              <a:t>_________ vous faites c’est bien.</a:t>
            </a:r>
            <a:endParaRPr lang="fr-FR" sz="3200" dirty="0">
              <a:latin typeface="Kristen ITC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259632" y="5733256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F0000"/>
                </a:solidFill>
                <a:latin typeface="Kristen ITC" pitchFamily="66" charset="0"/>
              </a:rPr>
              <a:t>Ce que</a:t>
            </a:r>
            <a:endParaRPr lang="fr-FR" sz="3200" dirty="0">
              <a:solidFill>
                <a:srgbClr val="FF0000"/>
              </a:solidFill>
              <a:latin typeface="Kristen ITC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39752" y="3068960"/>
            <a:ext cx="936104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" name="Image 8" descr="22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11760" y="980728"/>
            <a:ext cx="4320480" cy="432048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50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7664" y="476672"/>
            <a:ext cx="576311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Jokerman" pitchFamily="82" charset="0"/>
              </a:rPr>
              <a:t>Pronoms relatifs</a:t>
            </a:r>
          </a:p>
          <a:p>
            <a:pPr algn="ctr"/>
            <a:r>
              <a:rPr lang="fr-F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Jokerman" pitchFamily="82" charset="0"/>
              </a:rPr>
              <a:t>simples </a:t>
            </a:r>
            <a:endParaRPr lang="fr-F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Jokerman" pitchFamily="82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259632" y="2420888"/>
            <a:ext cx="69847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latin typeface="Tempus Sans ITC" pitchFamily="82" charset="0"/>
              </a:rPr>
              <a:t>Ils relient deux phrases et évitent la répétition d'un mot:</a:t>
            </a:r>
          </a:p>
          <a:p>
            <a:pPr algn="ctr"/>
            <a:r>
              <a:rPr lang="fr-FR" sz="3600" dirty="0" smtClean="0">
                <a:latin typeface="Tempus Sans ITC" pitchFamily="82" charset="0"/>
              </a:rPr>
              <a:t> </a:t>
            </a:r>
            <a:r>
              <a:rPr lang="fr-FR" sz="3600" i="1" dirty="0" smtClean="0">
                <a:latin typeface="Tempus Sans ITC" pitchFamily="82" charset="0"/>
              </a:rPr>
              <a:t>J'attends un email; mon frère doit m'envoyer cet email. </a:t>
            </a:r>
          </a:p>
          <a:p>
            <a:pPr algn="ctr"/>
            <a:r>
              <a:rPr lang="fr-FR" sz="3600" i="1" dirty="0" smtClean="0">
                <a:latin typeface="Tempus Sans ITC" pitchFamily="82" charset="0"/>
              </a:rPr>
              <a:t>= </a:t>
            </a:r>
          </a:p>
          <a:p>
            <a:pPr algn="ctr"/>
            <a:r>
              <a:rPr lang="fr-FR" sz="3600" i="1" dirty="0" smtClean="0">
                <a:latin typeface="Tempus Sans ITC" pitchFamily="82" charset="0"/>
              </a:rPr>
              <a:t>J'attends un email </a:t>
            </a:r>
            <a:r>
              <a:rPr lang="fr-FR" sz="3600" b="1" i="1" u="sng" dirty="0" smtClean="0">
                <a:latin typeface="Tempus Sans ITC" pitchFamily="82" charset="0"/>
              </a:rPr>
              <a:t>que</a:t>
            </a:r>
            <a:r>
              <a:rPr lang="fr-FR" sz="3600" i="1" dirty="0" smtClean="0">
                <a:latin typeface="Tempus Sans ITC" pitchFamily="82" charset="0"/>
              </a:rPr>
              <a:t> mon frère doit m'envoyer.</a:t>
            </a:r>
            <a:endParaRPr lang="fr-FR" sz="5400" dirty="0">
              <a:latin typeface="Tempus Sans ITC" pitchFamily="82" charset="0"/>
            </a:endParaRPr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71600" y="188641"/>
            <a:ext cx="662473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Kristen ITC" pitchFamily="66" charset="0"/>
              </a:rPr>
              <a:t>Pour chaque phrase mettez le pronom relatif qui convient:</a:t>
            </a:r>
          </a:p>
          <a:p>
            <a:pPr algn="ctr"/>
            <a:r>
              <a:rPr lang="fr-FR" sz="1600" dirty="0" smtClean="0">
                <a:solidFill>
                  <a:srgbClr val="FF0000"/>
                </a:solidFill>
                <a:latin typeface="Kristen ITC" pitchFamily="66" charset="0"/>
              </a:rPr>
              <a:t>qui; que; où; quoi; dont; ce qui; ce que; ce dont</a:t>
            </a:r>
          </a:p>
          <a:p>
            <a:pPr algn="ctr"/>
            <a:endParaRPr lang="fr-FR" sz="3600" dirty="0">
              <a:latin typeface="Kristen ITC" pitchFamily="66" charset="0"/>
            </a:endParaRPr>
          </a:p>
          <a:p>
            <a:pPr algn="ctr"/>
            <a:endParaRPr lang="fr-FR" sz="3600" dirty="0">
              <a:latin typeface="Kristen ITC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39552" y="5780782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Kristen ITC" pitchFamily="66" charset="0"/>
              </a:rPr>
              <a:t>Je ne sais pas _______ il est.</a:t>
            </a:r>
            <a:endParaRPr lang="fr-FR" sz="3200" dirty="0">
              <a:latin typeface="Kristen ITC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139952" y="5733256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F0000"/>
                </a:solidFill>
                <a:latin typeface="Kristen ITC" pitchFamily="66" charset="0"/>
              </a:rPr>
              <a:t>qui</a:t>
            </a:r>
            <a:endParaRPr lang="fr-FR" sz="3200" dirty="0">
              <a:solidFill>
                <a:srgbClr val="FF0000"/>
              </a:solidFill>
              <a:latin typeface="Kristen ITC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39752" y="3068960"/>
            <a:ext cx="936104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0" name="Image 9" descr="homme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79712" y="620688"/>
            <a:ext cx="4968552" cy="496855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579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71600" y="188641"/>
            <a:ext cx="662473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Kristen ITC" pitchFamily="66" charset="0"/>
              </a:rPr>
              <a:t>Pour chaque phrase mettez le pronom relatif qui convient:</a:t>
            </a:r>
          </a:p>
          <a:p>
            <a:pPr algn="ctr"/>
            <a:r>
              <a:rPr lang="fr-FR" sz="1600" dirty="0" smtClean="0">
                <a:solidFill>
                  <a:srgbClr val="FF0000"/>
                </a:solidFill>
                <a:latin typeface="Kristen ITC" pitchFamily="66" charset="0"/>
              </a:rPr>
              <a:t>qui; que; où; quoi; dont; ce qui; ce que; ce dont</a:t>
            </a:r>
          </a:p>
          <a:p>
            <a:pPr algn="ctr"/>
            <a:endParaRPr lang="fr-FR" sz="3600" dirty="0">
              <a:latin typeface="Kristen ITC" pitchFamily="66" charset="0"/>
            </a:endParaRPr>
          </a:p>
          <a:p>
            <a:pPr algn="ctr"/>
            <a:endParaRPr lang="fr-FR" sz="3600" dirty="0">
              <a:latin typeface="Kristen ITC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39552" y="5780782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Kristen ITC" pitchFamily="66" charset="0"/>
              </a:rPr>
              <a:t>Tu me parle de ________ ?</a:t>
            </a:r>
            <a:endParaRPr lang="fr-FR" sz="3200" dirty="0">
              <a:latin typeface="Kristen ITC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788024" y="5733256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F0000"/>
                </a:solidFill>
                <a:latin typeface="Kristen ITC" pitchFamily="66" charset="0"/>
              </a:rPr>
              <a:t>quoi</a:t>
            </a:r>
            <a:endParaRPr lang="fr-FR" sz="3200" dirty="0">
              <a:solidFill>
                <a:srgbClr val="FF0000"/>
              </a:solidFill>
              <a:latin typeface="Kristen ITC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39752" y="3068960"/>
            <a:ext cx="936104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8" name="Image 7" descr="quoi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5696" y="980728"/>
            <a:ext cx="5184576" cy="454761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48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71600" y="188641"/>
            <a:ext cx="662473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Kristen ITC" pitchFamily="66" charset="0"/>
              </a:rPr>
              <a:t>Pour chaque phrase mettez le pronom relatif qui convient:</a:t>
            </a:r>
          </a:p>
          <a:p>
            <a:pPr algn="ctr"/>
            <a:r>
              <a:rPr lang="fr-FR" sz="1600" dirty="0" smtClean="0">
                <a:solidFill>
                  <a:srgbClr val="FF0000"/>
                </a:solidFill>
                <a:latin typeface="Kristen ITC" pitchFamily="66" charset="0"/>
              </a:rPr>
              <a:t>qui; que; où; quoi; dont; ce qui; ce que; ce dont</a:t>
            </a:r>
          </a:p>
          <a:p>
            <a:pPr algn="ctr"/>
            <a:endParaRPr lang="fr-FR" sz="3600" dirty="0">
              <a:latin typeface="Kristen ITC" pitchFamily="66" charset="0"/>
            </a:endParaRPr>
          </a:p>
          <a:p>
            <a:pPr algn="ctr"/>
            <a:endParaRPr lang="fr-FR" sz="3600" dirty="0">
              <a:latin typeface="Kristen ITC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39552" y="5780782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Kristen ITC" pitchFamily="66" charset="0"/>
              </a:rPr>
              <a:t>Sais-tu _________ Paul a fait?</a:t>
            </a:r>
            <a:endParaRPr lang="fr-FR" sz="3200" dirty="0">
              <a:latin typeface="Kristen ITC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059832" y="5733256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F0000"/>
                </a:solidFill>
                <a:latin typeface="Kristen ITC" pitchFamily="66" charset="0"/>
              </a:rPr>
              <a:t>ce que</a:t>
            </a:r>
            <a:endParaRPr lang="fr-FR" sz="3200" dirty="0">
              <a:solidFill>
                <a:srgbClr val="FF0000"/>
              </a:solidFill>
              <a:latin typeface="Kristen ITC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39752" y="3068960"/>
            <a:ext cx="936104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" name="Image 8" descr="aeroport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5616" y="980728"/>
            <a:ext cx="6789795" cy="424847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64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 rot="19909555">
            <a:off x="323528" y="3212976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Kristen ITC" pitchFamily="66" charset="0"/>
              </a:rPr>
              <a:t>http://efl-fle-chezvous.monsite-orange.fr/</a:t>
            </a:r>
            <a:endParaRPr lang="fr-FR" sz="3200" dirty="0">
              <a:latin typeface="Kristen ITC" pitchFamily="66" charset="0"/>
            </a:endParaRPr>
          </a:p>
        </p:txBody>
      </p:sp>
      <p:pic>
        <p:nvPicPr>
          <p:cNvPr id="8" name="Image 7" descr="Capt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83852" y="5301208"/>
            <a:ext cx="902694" cy="1311796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6516216" y="616530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Janet Mournard</a:t>
            </a:r>
            <a:endParaRPr lang="fr-FR" dirty="0"/>
          </a:p>
        </p:txBody>
      </p:sp>
    </p:spTree>
  </p:cSld>
  <p:clrMapOvr>
    <a:masterClrMapping/>
  </p:clrMapOvr>
  <p:transition advTm="24828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187624" y="1268760"/>
            <a:ext cx="698477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latin typeface="Kristen ITC" pitchFamily="66" charset="0"/>
              </a:rPr>
              <a:t>Pour chaque phrase mettez le pronom relatif qui convient:</a:t>
            </a:r>
          </a:p>
          <a:p>
            <a:pPr algn="ctr"/>
            <a:endParaRPr lang="fr-FR" sz="3600" dirty="0" smtClean="0">
              <a:latin typeface="Kristen ITC" pitchFamily="66" charset="0"/>
            </a:endParaRPr>
          </a:p>
          <a:p>
            <a:pPr algn="ctr"/>
            <a:r>
              <a:rPr lang="fr-FR" sz="3600" dirty="0" smtClean="0">
                <a:latin typeface="Kristen ITC" pitchFamily="66" charset="0"/>
              </a:rPr>
              <a:t> </a:t>
            </a:r>
            <a:r>
              <a:rPr lang="fr-FR" sz="3600" dirty="0" smtClean="0">
                <a:solidFill>
                  <a:srgbClr val="FF0000"/>
                </a:solidFill>
                <a:latin typeface="Kristen ITC" pitchFamily="66" charset="0"/>
              </a:rPr>
              <a:t>qui; que; où; </a:t>
            </a:r>
          </a:p>
          <a:p>
            <a:pPr algn="ctr"/>
            <a:r>
              <a:rPr lang="fr-FR" sz="3600" dirty="0" smtClean="0">
                <a:solidFill>
                  <a:srgbClr val="FF0000"/>
                </a:solidFill>
                <a:latin typeface="Kristen ITC" pitchFamily="66" charset="0"/>
              </a:rPr>
              <a:t>quoi; dont; </a:t>
            </a:r>
          </a:p>
          <a:p>
            <a:pPr algn="ctr"/>
            <a:r>
              <a:rPr lang="fr-FR" sz="3600" dirty="0" smtClean="0">
                <a:solidFill>
                  <a:srgbClr val="FF0000"/>
                </a:solidFill>
                <a:latin typeface="Kristen ITC" pitchFamily="66" charset="0"/>
              </a:rPr>
              <a:t>ce qui; ce que; </a:t>
            </a:r>
          </a:p>
          <a:p>
            <a:pPr algn="ctr"/>
            <a:r>
              <a:rPr lang="fr-FR" sz="3600" dirty="0" smtClean="0">
                <a:solidFill>
                  <a:srgbClr val="FF0000"/>
                </a:solidFill>
                <a:latin typeface="Kristen ITC" pitchFamily="66" charset="0"/>
              </a:rPr>
              <a:t>ce dont</a:t>
            </a:r>
          </a:p>
          <a:p>
            <a:pPr algn="ctr"/>
            <a:endParaRPr lang="fr-FR" sz="3600" dirty="0">
              <a:latin typeface="Kristen ITC" pitchFamily="66" charset="0"/>
            </a:endParaRPr>
          </a:p>
          <a:p>
            <a:pPr algn="ctr"/>
            <a:endParaRPr lang="fr-FR" sz="3600" dirty="0">
              <a:latin typeface="Kristen ITC" pitchFamily="66" charset="0"/>
            </a:endParaRPr>
          </a:p>
        </p:txBody>
      </p:sp>
    </p:spTree>
  </p:cSld>
  <p:clrMapOvr>
    <a:masterClrMapping/>
  </p:clrMapOvr>
  <p:transition advTm="14953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71600" y="188641"/>
            <a:ext cx="662473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Kristen ITC" pitchFamily="66" charset="0"/>
              </a:rPr>
              <a:t>Pour chaque phrase mettez le pronom relatif qui convient:</a:t>
            </a:r>
          </a:p>
          <a:p>
            <a:pPr algn="ctr"/>
            <a:r>
              <a:rPr lang="fr-FR" sz="1600" dirty="0" smtClean="0">
                <a:solidFill>
                  <a:srgbClr val="FF0000"/>
                </a:solidFill>
                <a:latin typeface="Kristen ITC" pitchFamily="66" charset="0"/>
              </a:rPr>
              <a:t>qui; que; où; quoi; dont; ce qui; ce que; ce dont</a:t>
            </a:r>
          </a:p>
          <a:p>
            <a:pPr algn="ctr"/>
            <a:endParaRPr lang="fr-FR" sz="3600" dirty="0">
              <a:latin typeface="Kristen ITC" pitchFamily="66" charset="0"/>
            </a:endParaRPr>
          </a:p>
          <a:p>
            <a:pPr algn="ctr"/>
            <a:endParaRPr lang="fr-FR" sz="3600" dirty="0">
              <a:latin typeface="Kristen ITC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39552" y="5517232"/>
            <a:ext cx="8064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Kristen ITC" pitchFamily="66" charset="0"/>
              </a:rPr>
              <a:t>________ elle adore, c’est </a:t>
            </a:r>
          </a:p>
          <a:p>
            <a:pPr algn="ctr"/>
            <a:r>
              <a:rPr lang="fr-FR" sz="3200" dirty="0" smtClean="0">
                <a:latin typeface="Kristen ITC" pitchFamily="66" charset="0"/>
              </a:rPr>
              <a:t>acheter des vieilles choses.</a:t>
            </a:r>
            <a:endParaRPr lang="fr-FR" sz="3200" dirty="0">
              <a:latin typeface="Kristen ITC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763688" y="5517232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F0000"/>
                </a:solidFill>
                <a:latin typeface="Kristen ITC" pitchFamily="66" charset="0"/>
              </a:rPr>
              <a:t>Ce qu’</a:t>
            </a:r>
            <a:endParaRPr lang="fr-FR" sz="3200" dirty="0">
              <a:solidFill>
                <a:srgbClr val="FF0000"/>
              </a:solidFill>
              <a:latin typeface="Kristen ITC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39752" y="3068960"/>
            <a:ext cx="936104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" name="Image 8" descr="ventes-debarras_clipart_560x292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9183" y="1268760"/>
            <a:ext cx="7595365" cy="396044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96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71600" y="188641"/>
            <a:ext cx="662473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Kristen ITC" pitchFamily="66" charset="0"/>
              </a:rPr>
              <a:t>Pour chaque phrase mettez le pronom relatif qui convient:</a:t>
            </a:r>
          </a:p>
          <a:p>
            <a:pPr algn="ctr"/>
            <a:r>
              <a:rPr lang="fr-FR" sz="1600" dirty="0" smtClean="0">
                <a:solidFill>
                  <a:srgbClr val="FF0000"/>
                </a:solidFill>
                <a:latin typeface="Kristen ITC" pitchFamily="66" charset="0"/>
              </a:rPr>
              <a:t>qui; que; où; quoi; dont; ce qui; ce que; ce dont</a:t>
            </a:r>
          </a:p>
          <a:p>
            <a:pPr algn="ctr"/>
            <a:endParaRPr lang="fr-FR" sz="3600" dirty="0">
              <a:latin typeface="Kristen ITC" pitchFamily="66" charset="0"/>
            </a:endParaRPr>
          </a:p>
          <a:p>
            <a:pPr algn="ctr"/>
            <a:endParaRPr lang="fr-FR" sz="3600" dirty="0">
              <a:latin typeface="Kristen ITC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39552" y="5517232"/>
            <a:ext cx="8064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Kristen ITC" pitchFamily="66" charset="0"/>
              </a:rPr>
              <a:t>J’adore le photographe ______</a:t>
            </a:r>
          </a:p>
          <a:p>
            <a:pPr algn="ctr"/>
            <a:r>
              <a:rPr lang="fr-FR" sz="3200" dirty="0" smtClean="0">
                <a:latin typeface="Kristen ITC" pitchFamily="66" charset="0"/>
              </a:rPr>
              <a:t>a pris cette photo.</a:t>
            </a:r>
            <a:endParaRPr lang="fr-FR" sz="3200" dirty="0">
              <a:latin typeface="Kristen ITC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796136" y="5517232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F0000"/>
                </a:solidFill>
                <a:latin typeface="Kristen ITC" pitchFamily="66" charset="0"/>
              </a:rPr>
              <a:t>qui</a:t>
            </a:r>
            <a:endParaRPr lang="fr-FR" sz="3200" dirty="0">
              <a:solidFill>
                <a:srgbClr val="FF0000"/>
              </a:solidFill>
              <a:latin typeface="Kristen ITC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39752" y="3068960"/>
            <a:ext cx="936104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8" name="Image 7" descr="photograph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14933" y="1052736"/>
            <a:ext cx="2997227" cy="417646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70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71600" y="188641"/>
            <a:ext cx="662473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Kristen ITC" pitchFamily="66" charset="0"/>
              </a:rPr>
              <a:t>Pour chaque phrase mettez le pronom relatif qui convient:</a:t>
            </a:r>
          </a:p>
          <a:p>
            <a:pPr algn="ctr"/>
            <a:r>
              <a:rPr lang="fr-FR" sz="1600" dirty="0" smtClean="0">
                <a:solidFill>
                  <a:srgbClr val="FF0000"/>
                </a:solidFill>
                <a:latin typeface="Kristen ITC" pitchFamily="66" charset="0"/>
              </a:rPr>
              <a:t>qui; que; où; quoi; dont; ce qui; ce que; ce dont</a:t>
            </a:r>
          </a:p>
          <a:p>
            <a:pPr algn="ctr"/>
            <a:endParaRPr lang="fr-FR" sz="3600" dirty="0">
              <a:latin typeface="Kristen ITC" pitchFamily="66" charset="0"/>
            </a:endParaRPr>
          </a:p>
          <a:p>
            <a:pPr algn="ctr"/>
            <a:endParaRPr lang="fr-FR" sz="3600" dirty="0">
              <a:latin typeface="Kristen ITC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39552" y="5517232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Kristen ITC" pitchFamily="66" charset="0"/>
              </a:rPr>
              <a:t>Le film parle de ________?</a:t>
            </a:r>
            <a:endParaRPr lang="fr-FR" sz="3200" dirty="0">
              <a:latin typeface="Kristen ITC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932040" y="5517232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F0000"/>
                </a:solidFill>
                <a:latin typeface="Kristen ITC" pitchFamily="66" charset="0"/>
              </a:rPr>
              <a:t>quoi</a:t>
            </a:r>
            <a:endParaRPr lang="fr-FR" sz="3200" dirty="0">
              <a:solidFill>
                <a:srgbClr val="FF0000"/>
              </a:solidFill>
              <a:latin typeface="Kristen ITC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39752" y="3068960"/>
            <a:ext cx="936104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" name="Image 8" descr="film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7141" y="1628800"/>
            <a:ext cx="5367869" cy="29523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custDataLst>
      <p:tags r:id="rId1"/>
    </p:custDataLst>
  </p:cSld>
  <p:clrMapOvr>
    <a:masterClrMapping/>
  </p:clrMapOvr>
  <p:transition advTm="135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71600" y="188641"/>
            <a:ext cx="662473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Kristen ITC" pitchFamily="66" charset="0"/>
              </a:rPr>
              <a:t>Pour chaque phrase mettez le pronom relatif qui convient:</a:t>
            </a:r>
          </a:p>
          <a:p>
            <a:pPr algn="ctr"/>
            <a:r>
              <a:rPr lang="fr-FR" sz="1600" dirty="0" smtClean="0">
                <a:solidFill>
                  <a:srgbClr val="FF0000"/>
                </a:solidFill>
                <a:latin typeface="Kristen ITC" pitchFamily="66" charset="0"/>
              </a:rPr>
              <a:t>qui; que; où; quoi; dont; ce qui; ce que; ce dont</a:t>
            </a:r>
          </a:p>
          <a:p>
            <a:pPr algn="ctr"/>
            <a:endParaRPr lang="fr-FR" sz="3600" dirty="0">
              <a:latin typeface="Kristen ITC" pitchFamily="66" charset="0"/>
            </a:endParaRPr>
          </a:p>
          <a:p>
            <a:pPr algn="ctr"/>
            <a:endParaRPr lang="fr-FR" sz="3600" dirty="0">
              <a:latin typeface="Kristen ITC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39552" y="5517232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Kristen ITC" pitchFamily="66" charset="0"/>
              </a:rPr>
              <a:t>_________ l’intéresse, c’est la science.</a:t>
            </a:r>
            <a:endParaRPr lang="fr-FR" sz="3200" dirty="0">
              <a:latin typeface="Kristen ITC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55576" y="5445224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F0000"/>
                </a:solidFill>
                <a:latin typeface="Kristen ITC" pitchFamily="66" charset="0"/>
              </a:rPr>
              <a:t>Ce qui</a:t>
            </a:r>
            <a:endParaRPr lang="fr-FR" sz="3200" dirty="0">
              <a:solidFill>
                <a:srgbClr val="FF0000"/>
              </a:solidFill>
              <a:latin typeface="Kristen ITC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39752" y="3068960"/>
            <a:ext cx="936104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1" name="Image 10" descr="science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836712"/>
            <a:ext cx="4464496" cy="446449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267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71600" y="188641"/>
            <a:ext cx="662473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Kristen ITC" pitchFamily="66" charset="0"/>
              </a:rPr>
              <a:t>Pour chaque phrase mettez le pronom relatif qui convient:</a:t>
            </a:r>
          </a:p>
          <a:p>
            <a:pPr algn="ctr"/>
            <a:r>
              <a:rPr lang="fr-FR" sz="1600" dirty="0" smtClean="0">
                <a:solidFill>
                  <a:srgbClr val="FF0000"/>
                </a:solidFill>
                <a:latin typeface="Kristen ITC" pitchFamily="66" charset="0"/>
              </a:rPr>
              <a:t>qui; que; où; quoi; dont; ce qui; ce que; ce dont</a:t>
            </a:r>
          </a:p>
          <a:p>
            <a:pPr algn="ctr"/>
            <a:endParaRPr lang="fr-FR" sz="3600" dirty="0">
              <a:latin typeface="Kristen ITC" pitchFamily="66" charset="0"/>
            </a:endParaRPr>
          </a:p>
          <a:p>
            <a:pPr algn="ctr"/>
            <a:endParaRPr lang="fr-FR" sz="3600" dirty="0">
              <a:latin typeface="Kristen ITC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39552" y="5517232"/>
            <a:ext cx="8064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Kristen ITC" pitchFamily="66" charset="0"/>
              </a:rPr>
              <a:t>___________  il a envie, c’est</a:t>
            </a:r>
          </a:p>
          <a:p>
            <a:pPr algn="ctr"/>
            <a:r>
              <a:rPr lang="fr-FR" sz="3200" dirty="0" smtClean="0">
                <a:latin typeface="Kristen ITC" pitchFamily="66" charset="0"/>
              </a:rPr>
              <a:t>d’une bonne tasse de thé.</a:t>
            </a:r>
            <a:endParaRPr lang="fr-FR" sz="3200" dirty="0">
              <a:latin typeface="Kristen ITC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979712" y="5445224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F0000"/>
                </a:solidFill>
                <a:latin typeface="Kristen ITC" pitchFamily="66" charset="0"/>
              </a:rPr>
              <a:t>Ce dont</a:t>
            </a:r>
            <a:endParaRPr lang="fr-FR" sz="3200" dirty="0">
              <a:solidFill>
                <a:srgbClr val="FF0000"/>
              </a:solidFill>
              <a:latin typeface="Kristen ITC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39752" y="3068960"/>
            <a:ext cx="936104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" name="Image 8" descr="thé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836712"/>
            <a:ext cx="4032448" cy="453302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432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71600" y="188641"/>
            <a:ext cx="662473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Kristen ITC" pitchFamily="66" charset="0"/>
              </a:rPr>
              <a:t>Pour chaque phrase mettez le pronom relatif qui convient:</a:t>
            </a:r>
          </a:p>
          <a:p>
            <a:pPr algn="ctr"/>
            <a:r>
              <a:rPr lang="fr-FR" sz="1600" dirty="0" smtClean="0">
                <a:solidFill>
                  <a:srgbClr val="FF0000"/>
                </a:solidFill>
                <a:latin typeface="Kristen ITC" pitchFamily="66" charset="0"/>
              </a:rPr>
              <a:t>qui; que; où; quoi; dont; ce qui; ce que; ce dont</a:t>
            </a:r>
          </a:p>
          <a:p>
            <a:pPr algn="ctr"/>
            <a:endParaRPr lang="fr-FR" sz="3600" dirty="0">
              <a:latin typeface="Kristen ITC" pitchFamily="66" charset="0"/>
            </a:endParaRPr>
          </a:p>
          <a:p>
            <a:pPr algn="ctr"/>
            <a:endParaRPr lang="fr-FR" sz="3600" dirty="0">
              <a:latin typeface="Kristen ITC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39552" y="5517232"/>
            <a:ext cx="8064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Kristen ITC" pitchFamily="66" charset="0"/>
              </a:rPr>
              <a:t>L’article ______ elle écrit </a:t>
            </a:r>
          </a:p>
          <a:p>
            <a:pPr algn="ctr"/>
            <a:r>
              <a:rPr lang="fr-FR" sz="3200" dirty="0" smtClean="0">
                <a:latin typeface="Kristen ITC" pitchFamily="66" charset="0"/>
              </a:rPr>
              <a:t>sera publié en mai.</a:t>
            </a:r>
            <a:endParaRPr lang="fr-FR" sz="3200" dirty="0">
              <a:latin typeface="Kristen ITC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419872" y="5517232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F0000"/>
                </a:solidFill>
                <a:latin typeface="Kristen ITC" pitchFamily="66" charset="0"/>
              </a:rPr>
              <a:t>qu’</a:t>
            </a:r>
            <a:endParaRPr lang="fr-FR" sz="3200" dirty="0">
              <a:solidFill>
                <a:srgbClr val="FF0000"/>
              </a:solidFill>
              <a:latin typeface="Kristen ITC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39752" y="3068960"/>
            <a:ext cx="936104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8" name="Image 7" descr="journa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692696"/>
            <a:ext cx="3456384" cy="499890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7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805</Words>
  <Application>Microsoft Office PowerPoint</Application>
  <PresentationFormat>Affichage à l'écran (4:3)</PresentationFormat>
  <Paragraphs>107</Paragraphs>
  <Slides>23</Slides>
  <Notes>0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4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JANET MOURNARD</dc:creator>
  <cp:lastModifiedBy>JANET MOURNARD</cp:lastModifiedBy>
  <cp:revision>8</cp:revision>
  <dcterms:created xsi:type="dcterms:W3CDTF">2016-04-06T16:04:38Z</dcterms:created>
  <dcterms:modified xsi:type="dcterms:W3CDTF">2016-04-22T07:33:27Z</dcterms:modified>
</cp:coreProperties>
</file>