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306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7" r:id="rId24"/>
    <p:sldId id="308" r:id="rId25"/>
    <p:sldId id="309" r:id="rId26"/>
    <p:sldId id="310" r:id="rId27"/>
    <p:sldId id="311" r:id="rId2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1" autoAdjust="0"/>
    <p:restoredTop sz="94728" autoAdjust="0"/>
  </p:normalViewPr>
  <p:slideViewPr>
    <p:cSldViewPr>
      <p:cViewPr varScale="1">
        <p:scale>
          <a:sx n="82" d="100"/>
          <a:sy n="82" d="100"/>
        </p:scale>
        <p:origin x="10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48EF-14D2-47CB-AC66-6060F8A7BA4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1267-B58A-4EB6-9F99-F5F43F0EA58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7609-BA1B-472B-9FFB-C50AB1DE33C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C2D5-95E9-4171-8C4E-906701CC19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AC27-F7CC-4ABA-9779-2CF66890BB7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E370-0695-4EF5-85A1-A8A2CE34C6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0D84-B593-4B90-A1C5-EC9A760F64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8E7B-D726-42A4-8654-7713029C61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B83F-3CDE-4157-AF42-B548AFCD57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4D8C-03C9-4B39-AA37-6A30A721DCC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7441-4CE0-4E0E-8FE9-41D4EBE0393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CA314D-8B28-467A-AA13-19BC5F058C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 advClick="0" advTm="5000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NET\Music\wave\french\pronoms%20relatifs%20compos&#233;s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3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4.gif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7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8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9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0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1.jpe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22.gif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4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28.gif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29.gif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30.pn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31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27784" y="764704"/>
            <a:ext cx="397416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fr-FR" sz="7200" b="1" dirty="0" smtClean="0">
                <a:solidFill>
                  <a:schemeClr val="bg1"/>
                </a:solidFill>
                <a:latin typeface="Tempus Sans ITC" pitchFamily="82" charset="0"/>
              </a:rPr>
              <a:t>les </a:t>
            </a:r>
          </a:p>
          <a:p>
            <a:pPr lvl="0" algn="ctr"/>
            <a:r>
              <a:rPr lang="fr-FR" sz="7200" b="1" dirty="0" smtClean="0">
                <a:solidFill>
                  <a:schemeClr val="bg1"/>
                </a:solidFill>
                <a:latin typeface="Tempus Sans ITC" pitchFamily="82" charset="0"/>
              </a:rPr>
              <a:t>pronoms </a:t>
            </a:r>
          </a:p>
          <a:p>
            <a:pPr lvl="0" algn="ctr"/>
            <a:r>
              <a:rPr lang="fr-FR" sz="7200" b="1" dirty="0" smtClean="0">
                <a:solidFill>
                  <a:schemeClr val="bg1"/>
                </a:solidFill>
                <a:latin typeface="Tempus Sans ITC" pitchFamily="82" charset="0"/>
              </a:rPr>
              <a:t>relatifs </a:t>
            </a:r>
          </a:p>
          <a:p>
            <a:pPr lvl="0" algn="ctr"/>
            <a:r>
              <a:rPr lang="fr-FR" sz="7200" b="1" dirty="0" smtClean="0">
                <a:solidFill>
                  <a:schemeClr val="bg1"/>
                </a:solidFill>
                <a:latin typeface="Tempus Sans ITC" pitchFamily="82" charset="0"/>
              </a:rPr>
              <a:t>composés</a:t>
            </a:r>
          </a:p>
          <a:p>
            <a:pPr lvl="0" algn="ctr"/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6" name="pronoms relatifs composé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332640" y="335699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60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C’est la femme à ______ je pensais.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51920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qui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3" name="Image 12" descr="science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240360" cy="3240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771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Les livres sur ___________ il étudie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sont</a:t>
            </a:r>
            <a:r>
              <a:rPr lang="fr-FR" sz="3200" dirty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en anglais.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7904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lesquels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book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2068056" cy="33507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035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 parc à côté ___________ j’habite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est magnifique.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79912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duquel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0" name="Image 9" descr="parc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2667000" cy="2667000"/>
          </a:xfrm>
          <a:prstGeom prst="rect">
            <a:avLst/>
          </a:prstGeom>
        </p:spPr>
      </p:pic>
      <p:pic>
        <p:nvPicPr>
          <p:cNvPr id="11" name="Image 10" descr="parc2.gif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3415764" cy="26642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63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Les outils avec ______________ il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travaille coutent très cher.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3968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lesquels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2" name="Image 11" descr="boite_a_outil001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3780420" cy="2520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48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Ce sont des exemples grâce ___________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nous avons compris l’exercice.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120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auxquels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cours de françai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3024336" cy="27669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51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 film ___________ je pense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est de James Cameron.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03848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auquel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0" name="Image 9" descr="titanic-gif-5429736f3ffc2 (1)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196037" cy="26642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76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C’est un diamant sur la valeur ___________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les experts sont d’accord.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6136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duquel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diamant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2448272" cy="3264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64088" y="4509120"/>
            <a:ext cx="360040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spd="slow" advClick="0" advTm="163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Les parents avec ____________ le prof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parle sont ceux d’Emma.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67944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lesquels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0" name="Image 9" descr="reunion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611978" cy="2880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205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C’est la table sur ____________ j’ai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écrit toute mon enfance.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55976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laquelle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eleve_et_prof16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2232248" cy="3096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761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Un tas de choses ____________ je n’avais pas pensé me viennent à l’esprit.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23928" y="465313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auxquelles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0" name="Image 9" descr="reflechi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090C9"/>
              </a:clrFrom>
              <a:clrTo>
                <a:srgbClr val="709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2232248" cy="3103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8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19672" y="620688"/>
            <a:ext cx="5822428" cy="52937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lequel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lesquels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</a:t>
            </a:r>
            <a:endParaRPr lang="fr-FR" sz="4000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4000" dirty="0" smtClean="0">
                <a:solidFill>
                  <a:schemeClr val="bg1"/>
                </a:solidFill>
                <a:latin typeface="Tempus Sans ITC" pitchFamily="82" charset="0"/>
              </a:rPr>
              <a:t>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laquelle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lesquelles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</a:t>
            </a:r>
            <a:endParaRPr lang="fr-FR" sz="4000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4000" dirty="0" smtClean="0">
                <a:solidFill>
                  <a:schemeClr val="bg1"/>
                </a:solidFill>
                <a:latin typeface="Tempus Sans ITC" pitchFamily="82" charset="0"/>
              </a:rPr>
              <a:t>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qui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</a:t>
            </a:r>
            <a:endParaRPr lang="fr-FR" sz="4000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4000" dirty="0" smtClean="0">
                <a:solidFill>
                  <a:schemeClr val="bg1"/>
                </a:solidFill>
                <a:latin typeface="Tempus Sans ITC" pitchFamily="82" charset="0"/>
              </a:rPr>
              <a:t>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auquel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auxquels</a:t>
            </a:r>
            <a:r>
              <a:rPr lang="fr-FR" sz="4000" dirty="0" smtClean="0">
                <a:solidFill>
                  <a:schemeClr val="bg1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4000" dirty="0" smtClean="0">
                <a:solidFill>
                  <a:schemeClr val="bg1"/>
                </a:solidFill>
                <a:latin typeface="Tempus Sans ITC" pitchFamily="82" charset="0"/>
              </a:rPr>
              <a:t> "</a:t>
            </a:r>
            <a:r>
              <a:rPr lang="fr-FR" sz="4000" b="1" dirty="0" smtClean="0">
                <a:solidFill>
                  <a:schemeClr val="bg1"/>
                </a:solidFill>
                <a:latin typeface="Tempus Sans ITC" pitchFamily="82" charset="0"/>
              </a:rPr>
              <a:t>à 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laquelle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auxquelles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</a:t>
            </a:r>
            <a:endParaRPr lang="fr-FR" sz="4000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4000" dirty="0" smtClean="0">
                <a:solidFill>
                  <a:schemeClr val="bg1"/>
                </a:solidFill>
                <a:latin typeface="Tempus Sans ITC" pitchFamily="82" charset="0"/>
              </a:rPr>
              <a:t>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duquel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desquels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</a:t>
            </a:r>
            <a:endParaRPr lang="fr-FR" sz="4000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4000" dirty="0" smtClean="0">
                <a:solidFill>
                  <a:schemeClr val="bg1"/>
                </a:solidFill>
                <a:latin typeface="Tempus Sans ITC" pitchFamily="82" charset="0"/>
              </a:rPr>
              <a:t>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de laquelle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", "</a:t>
            </a:r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desquelles</a:t>
            </a:r>
            <a:r>
              <a:rPr lang="fr-FR" sz="4000" dirty="0">
                <a:solidFill>
                  <a:schemeClr val="bg1"/>
                </a:solidFill>
                <a:latin typeface="Tempus Sans ITC" pitchFamily="82" charset="0"/>
              </a:rPr>
              <a:t>" 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sz="4000" dirty="0">
              <a:solidFill>
                <a:schemeClr val="bg1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 advClick="0" advTm="2639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C’est le garçon à _______ elle pense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depuis un an.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23928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qui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cupid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ADE2FF"/>
              </a:clrFrom>
              <a:clrTo>
                <a:srgbClr val="ADE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57" y="1124744"/>
            <a:ext cx="3904994" cy="3672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51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Ce sont les magasins dans ___________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je fais mes courses.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08104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lesquels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1" name="Image 10" descr="butcher'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CE5"/>
              </a:clrFrom>
              <a:clrTo>
                <a:srgbClr val="FEFC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844824"/>
            <a:ext cx="2520280" cy="2634605"/>
          </a:xfrm>
          <a:prstGeom prst="rect">
            <a:avLst/>
          </a:prstGeom>
        </p:spPr>
      </p:pic>
      <p:pic>
        <p:nvPicPr>
          <p:cNvPr id="12" name="Image 11" descr="baker's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2762853" cy="2664296"/>
          </a:xfrm>
          <a:prstGeom prst="rect">
            <a:avLst/>
          </a:prstGeom>
        </p:spPr>
      </p:pic>
      <p:pic>
        <p:nvPicPr>
          <p:cNvPr id="13" name="Image 12" descr="chemist's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44824"/>
            <a:ext cx="2418581" cy="26642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59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 village par __________ nous sommes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passés était très pittoresque.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3848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lequel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4" name="Image 13" descr="village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2"/>
          <a:stretch>
            <a:fillRect/>
          </a:stretch>
        </p:blipFill>
        <p:spPr>
          <a:xfrm>
            <a:off x="2699792" y="1340768"/>
            <a:ext cx="3888432" cy="3382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59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C’est la chanson à ____________ je pensais.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23928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laquelle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chanteur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2376264" cy="34945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61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Voici le collègue avec ________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j’écris le rapport.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48064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qui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1" name="Image 10" descr="employer028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3312368" cy="33123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248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Les fauteuils dans ____________ vous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êtes assis sont en cuir.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3968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lesquels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armchai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r="24751" b="13354"/>
          <a:stretch>
            <a:fillRect/>
          </a:stretch>
        </p:blipFill>
        <p:spPr>
          <a:xfrm>
            <a:off x="1835696" y="1628800"/>
            <a:ext cx="2520280" cy="2880320"/>
          </a:xfrm>
          <a:prstGeom prst="rect">
            <a:avLst/>
          </a:prstGeom>
        </p:spPr>
      </p:pic>
      <p:pic>
        <p:nvPicPr>
          <p:cNvPr id="12" name="Image 11" descr="armchair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r="24751" b="13354"/>
          <a:stretch>
            <a:fillRect/>
          </a:stretch>
        </p:blipFill>
        <p:spPr>
          <a:xfrm flipH="1">
            <a:off x="4355976" y="1628800"/>
            <a:ext cx="2448272" cy="2880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52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 vase à côté ___________ tu as posé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la lampe est très beau.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63888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duquel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0" name="Image 9" descr="vas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732370" cy="3726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239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20319642">
            <a:off x="683568" y="24928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http://efl-fle-chezvous.monsite-orange.fr/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139952" y="51571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French Script MT" pitchFamily="66" charset="0"/>
              </a:rPr>
              <a:t>Janet Mournard</a:t>
            </a:r>
            <a:endParaRPr lang="fr-FR" sz="3600" dirty="0">
              <a:solidFill>
                <a:schemeClr val="bg1"/>
              </a:solidFill>
              <a:latin typeface="French Script MT" pitchFamily="66" charset="0"/>
            </a:endParaRPr>
          </a:p>
        </p:txBody>
      </p:sp>
      <p:pic>
        <p:nvPicPr>
          <p:cNvPr id="11" name="Image 10" descr="Captu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93096"/>
            <a:ext cx="970796" cy="1410763"/>
          </a:xfrm>
          <a:prstGeom prst="rect">
            <a:avLst/>
          </a:prstGeom>
        </p:spPr>
      </p:pic>
    </p:spTree>
  </p:cSld>
  <p:clrMapOvr>
    <a:masterClrMapping/>
  </p:clrMapOvr>
  <p:transition spd="slow" advClick="0" advTm="2651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La réunion _________ elle doit participer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a été annulée.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27784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à laquelle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8" name="Image 7" descr="réunion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3910779" cy="30243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32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C’est une amie sur _______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tu peux compter.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8024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qui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friends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5509509" cy="3096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58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Il lui tendit un morceau de papier sur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_________ il y avait une adresse email.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52292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lequel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0" name="Image 9" descr="email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384376" cy="3384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92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Il y avait deux corridors le long __________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étaient des salles de cours.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40152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desquels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prof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3489618" cy="3240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52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Le champ à côté _________ nous sommes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passés appartient à mon père.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91880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duquel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0" name="Image 9" descr="champ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324408" cy="3240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60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C’était un grand concours _________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ont participé les musiciens.</a:t>
            </a:r>
            <a:endParaRPr lang="fr-FR" sz="3200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08104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auquel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9" name="Image 8" descr="musicien_01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1728192" cy="3116918"/>
          </a:xfrm>
          <a:prstGeom prst="rect">
            <a:avLst/>
          </a:prstGeom>
        </p:spPr>
      </p:pic>
      <p:pic>
        <p:nvPicPr>
          <p:cNvPr id="11" name="Image 10" descr="musicien_004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34" y="1772816"/>
            <a:ext cx="1753022" cy="2398002"/>
          </a:xfrm>
          <a:prstGeom prst="rect">
            <a:avLst/>
          </a:prstGeom>
        </p:spPr>
      </p:pic>
      <p:pic>
        <p:nvPicPr>
          <p:cNvPr id="12" name="Image 11" descr="musicien_016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11787"/>
            <a:ext cx="1800200" cy="32467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43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302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Man met schilderi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5426" r="22417" b="1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4213" y="549274"/>
            <a:ext cx="7632700" cy="5183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600" b="1" dirty="0">
                <a:solidFill>
                  <a:schemeClr val="bg1"/>
                </a:solidFill>
                <a:latin typeface="Tempus Sans ITC" pitchFamily="82" charset="0"/>
              </a:rPr>
              <a:t>Complétez les phrases avec le pronom relatif composé qui convient : </a:t>
            </a:r>
            <a:endParaRPr lang="fr-FR" sz="1600" dirty="0">
              <a:solidFill>
                <a:schemeClr val="bg1"/>
              </a:solidFill>
              <a:latin typeface="Tempus Sans ITC" pitchFamily="82" charset="0"/>
            </a:endParaRPr>
          </a:p>
          <a:p>
            <a:pPr lvl="0" algn="ctr"/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"lequel", "lesquels", "laquelle", "lesquelles", "qui", "auquel", "auxquels</a:t>
            </a:r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",</a:t>
            </a:r>
          </a:p>
          <a:p>
            <a:pPr lvl="0" algn="ctr"/>
            <a:r>
              <a:rPr lang="fr-FR" sz="1600" b="1" dirty="0" smtClean="0">
                <a:solidFill>
                  <a:srgbClr val="FF0000"/>
                </a:solidFill>
                <a:latin typeface="Tempus Sans ITC" pitchFamily="82" charset="0"/>
              </a:rPr>
              <a:t> "à </a:t>
            </a:r>
            <a:r>
              <a:rPr lang="fr-FR" sz="1600" b="1" dirty="0">
                <a:solidFill>
                  <a:srgbClr val="FF0000"/>
                </a:solidFill>
                <a:latin typeface="Tempus Sans ITC" pitchFamily="82" charset="0"/>
              </a:rPr>
              <a:t>laquelle", "auxquelles", "duquel", "desquels", "de laquelle", "desquelles" </a:t>
            </a:r>
          </a:p>
          <a:p>
            <a:r>
              <a:rPr lang="fr-FR" b="1" dirty="0">
                <a:solidFill>
                  <a:schemeClr val="bg1"/>
                </a:solidFill>
                <a:latin typeface="Tempus Sans ITC" pitchFamily="82" charset="0"/>
              </a:rPr>
              <a:t> </a:t>
            </a:r>
            <a:endParaRPr lang="fr-FR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Comment s’appelle le village près ________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latin typeface="Tempus Sans ITC" pitchFamily="82" charset="0"/>
              </a:rPr>
              <a:t>on est resté après le mariage?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84168" y="47251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Tempus Sans ITC" pitchFamily="82" charset="0"/>
              </a:rPr>
              <a:t>duquel</a:t>
            </a:r>
            <a:endParaRPr lang="fr-FR" sz="3200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pic>
        <p:nvPicPr>
          <p:cNvPr id="14" name="Image 13" descr="village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2"/>
          <a:stretch>
            <a:fillRect/>
          </a:stretch>
        </p:blipFill>
        <p:spPr>
          <a:xfrm>
            <a:off x="2699792" y="1340768"/>
            <a:ext cx="3888432" cy="3382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70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584</Words>
  <Application>Microsoft Office PowerPoint</Application>
  <PresentationFormat>On-screen Show (4:3)</PresentationFormat>
  <Paragraphs>182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French Script MT</vt:lpstr>
      <vt:lpstr>Tempus Sans ITC</vt:lpstr>
      <vt:lpstr>Standaardontwerp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Hulst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Vonck</dc:creator>
  <cp:lastModifiedBy>Gareth Pitchford</cp:lastModifiedBy>
  <cp:revision>39</cp:revision>
  <dcterms:created xsi:type="dcterms:W3CDTF">2008-06-09T06:18:41Z</dcterms:created>
  <dcterms:modified xsi:type="dcterms:W3CDTF">2016-05-09T13:33:30Z</dcterms:modified>
</cp:coreProperties>
</file>