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7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CC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88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ED0-798B-472A-8ADC-7B31EFB54FB5}" type="datetimeFigureOut">
              <a:rPr lang="fr-FR" smtClean="0"/>
              <a:pPr/>
              <a:t>05/06/2014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2B45A-783A-4037-B6AB-08A8E9D11E90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ED0-798B-472A-8ADC-7B31EFB54FB5}" type="datetimeFigureOut">
              <a:rPr lang="fr-FR" smtClean="0"/>
              <a:pPr/>
              <a:t>05/06/2014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2B45A-783A-4037-B6AB-08A8E9D11E90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ED0-798B-472A-8ADC-7B31EFB54FB5}" type="datetimeFigureOut">
              <a:rPr lang="fr-FR" smtClean="0"/>
              <a:pPr/>
              <a:t>05/06/2014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2B45A-783A-4037-B6AB-08A8E9D11E90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ED0-798B-472A-8ADC-7B31EFB54FB5}" type="datetimeFigureOut">
              <a:rPr lang="fr-FR" smtClean="0"/>
              <a:pPr/>
              <a:t>05/06/2014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2B45A-783A-4037-B6AB-08A8E9D11E90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ED0-798B-472A-8ADC-7B31EFB54FB5}" type="datetimeFigureOut">
              <a:rPr lang="fr-FR" smtClean="0"/>
              <a:pPr/>
              <a:t>05/06/2014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2B45A-783A-4037-B6AB-08A8E9D11E90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ED0-798B-472A-8ADC-7B31EFB54FB5}" type="datetimeFigureOut">
              <a:rPr lang="fr-FR" smtClean="0"/>
              <a:pPr/>
              <a:t>05/06/2014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2B45A-783A-4037-B6AB-08A8E9D11E90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ED0-798B-472A-8ADC-7B31EFB54FB5}" type="datetimeFigureOut">
              <a:rPr lang="fr-FR" smtClean="0"/>
              <a:pPr/>
              <a:t>05/06/2014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2B45A-783A-4037-B6AB-08A8E9D11E90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ED0-798B-472A-8ADC-7B31EFB54FB5}" type="datetimeFigureOut">
              <a:rPr lang="fr-FR" smtClean="0"/>
              <a:pPr/>
              <a:t>05/06/2014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2B45A-783A-4037-B6AB-08A8E9D11E90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ED0-798B-472A-8ADC-7B31EFB54FB5}" type="datetimeFigureOut">
              <a:rPr lang="fr-FR" smtClean="0"/>
              <a:pPr/>
              <a:t>05/06/2014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2B45A-783A-4037-B6AB-08A8E9D11E90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ED0-798B-472A-8ADC-7B31EFB54FB5}" type="datetimeFigureOut">
              <a:rPr lang="fr-FR" smtClean="0"/>
              <a:pPr/>
              <a:t>05/06/2014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2B45A-783A-4037-B6AB-08A8E9D11E90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ED0-798B-472A-8ADC-7B31EFB54FB5}" type="datetimeFigureOut">
              <a:rPr lang="fr-FR" smtClean="0"/>
              <a:pPr/>
              <a:t>05/06/2014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2B45A-783A-4037-B6AB-08A8E9D11E90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73ED0-798B-472A-8ADC-7B31EFB54FB5}" type="datetimeFigureOut">
              <a:rPr lang="fr-FR" smtClean="0"/>
              <a:pPr/>
              <a:t>05/06/2014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2B45A-783A-4037-B6AB-08A8E9D11E90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0.wav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1.wav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2.wav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3.wav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4.wav"/><Relationship Id="rId4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5.wav"/><Relationship Id="rId4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6.wav"/><Relationship Id="rId4" Type="http://schemas.openxmlformats.org/officeDocument/2006/relationships/image" Target="../media/image3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7.wav"/><Relationship Id="rId4" Type="http://schemas.openxmlformats.org/officeDocument/2006/relationships/image" Target="../media/image3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19.wav"/><Relationship Id="rId1" Type="http://schemas.openxmlformats.org/officeDocument/2006/relationships/audio" Target="../media/audio18.wav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20.wav"/><Relationship Id="rId4" Type="http://schemas.openxmlformats.org/officeDocument/2006/relationships/image" Target="../media/image3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2.wav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21.wav"/><Relationship Id="rId4" Type="http://schemas.openxmlformats.org/officeDocument/2006/relationships/image" Target="../media/image4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22.wav"/><Relationship Id="rId4" Type="http://schemas.openxmlformats.org/officeDocument/2006/relationships/image" Target="../media/image4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23.wav"/><Relationship Id="rId4" Type="http://schemas.openxmlformats.org/officeDocument/2006/relationships/image" Target="../media/image4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3.wav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4.wav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5.wav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6.wav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7.wav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8.wav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9.wav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332656"/>
            <a:ext cx="8352928" cy="6264696"/>
          </a:xfrm>
          <a:prstGeom prst="roundRect">
            <a:avLst/>
          </a:prstGeom>
          <a:solidFill>
            <a:srgbClr val="99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043608" y="2204864"/>
            <a:ext cx="71287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 smtClean="0">
                <a:ln>
                  <a:solidFill>
                    <a:schemeClr val="tx1"/>
                  </a:solidFill>
                </a:ln>
                <a:solidFill>
                  <a:srgbClr val="00FFCC"/>
                </a:solidFill>
                <a:latin typeface="Ravie" pitchFamily="82" charset="0"/>
              </a:rPr>
              <a:t>Le subjonctif</a:t>
            </a:r>
            <a:endParaRPr lang="fr-FR" sz="7200" dirty="0">
              <a:ln>
                <a:solidFill>
                  <a:schemeClr val="tx1"/>
                </a:solidFill>
              </a:ln>
              <a:solidFill>
                <a:srgbClr val="00FFCC"/>
              </a:solidFill>
              <a:latin typeface="Ravie" pitchFamily="82" charset="0"/>
            </a:endParaRPr>
          </a:p>
        </p:txBody>
      </p:sp>
      <p:pic>
        <p:nvPicPr>
          <p:cNvPr id="6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3" cstate="print"/>
          <a:stretch>
            <a:fillRect/>
          </a:stretch>
        </p:blipFill>
        <p:spPr>
          <a:xfrm>
            <a:off x="9612560" y="3284984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9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332656"/>
            <a:ext cx="8352928" cy="6264696"/>
          </a:xfrm>
          <a:prstGeom prst="roundRect">
            <a:avLst/>
          </a:prstGeom>
          <a:solidFill>
            <a:srgbClr val="99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67544" y="5085184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Monotype Corsiva" pitchFamily="66" charset="0"/>
              </a:rPr>
              <a:t>Il aimerait que j’ ___________ (aller) le voir tout de suite.</a:t>
            </a:r>
            <a:endParaRPr lang="fr-FR" sz="4000" b="1" dirty="0">
              <a:latin typeface="Monotype Corsiva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779912" y="5085184"/>
            <a:ext cx="3131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Monotype Corsiva" pitchFamily="66" charset="0"/>
              </a:rPr>
              <a:t>aille</a:t>
            </a:r>
            <a:endParaRPr lang="fr-FR" sz="4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8194" name="Picture 2" descr="C:\Users\JANET\AppData\Local\Microsoft\Windows\Temporary Internet Files\Content.IE5\BXOTVEF5\MC900440633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627784" y="476672"/>
            <a:ext cx="4320480" cy="4320480"/>
          </a:xfrm>
          <a:prstGeom prst="rect">
            <a:avLst/>
          </a:prstGeom>
          <a:noFill/>
        </p:spPr>
      </p:pic>
      <p:pic>
        <p:nvPicPr>
          <p:cNvPr id="7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print"/>
          <a:stretch>
            <a:fillRect/>
          </a:stretch>
        </p:blipFill>
        <p:spPr>
          <a:xfrm>
            <a:off x="9900592" y="3356992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4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3678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332656"/>
            <a:ext cx="8352928" cy="6264696"/>
          </a:xfrm>
          <a:prstGeom prst="roundRect">
            <a:avLst/>
          </a:prstGeom>
          <a:solidFill>
            <a:srgbClr val="99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67544" y="5085184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Monotype Corsiva" pitchFamily="66" charset="0"/>
              </a:rPr>
              <a:t>Il faut que je __________ (voir) si je suis libre ce jour là.</a:t>
            </a:r>
            <a:endParaRPr lang="fr-FR" sz="4000" b="1" dirty="0">
              <a:latin typeface="Monotype Corsiva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843808" y="5085184"/>
            <a:ext cx="3131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Monotype Corsiva" pitchFamily="66" charset="0"/>
              </a:rPr>
              <a:t>voie</a:t>
            </a:r>
            <a:endParaRPr lang="fr-FR" sz="4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9219" name="Picture 3" descr="C:\Users\JANET\AppData\Local\Microsoft\Windows\Temporary Internet Files\Content.IE5\IAXNUEQ2\MC900410407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979712" y="260648"/>
            <a:ext cx="5352137" cy="4536504"/>
          </a:xfrm>
          <a:prstGeom prst="rect">
            <a:avLst/>
          </a:prstGeom>
          <a:noFill/>
        </p:spPr>
      </p:pic>
      <p:pic>
        <p:nvPicPr>
          <p:cNvPr id="10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print"/>
          <a:stretch>
            <a:fillRect/>
          </a:stretch>
        </p:blipFill>
        <p:spPr>
          <a:xfrm>
            <a:off x="9900592" y="3501008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5192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332656"/>
            <a:ext cx="8352928" cy="6264696"/>
          </a:xfrm>
          <a:prstGeom prst="roundRect">
            <a:avLst/>
          </a:prstGeom>
          <a:solidFill>
            <a:srgbClr val="99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67544" y="5085184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Monotype Corsiva" pitchFamily="66" charset="0"/>
              </a:rPr>
              <a:t>Il est essential que nous ____________ (boire)  assez d’eau dans la journée. </a:t>
            </a:r>
            <a:endParaRPr lang="fr-FR" sz="4000" b="1" dirty="0">
              <a:latin typeface="Monotype Corsiva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148064" y="5085184"/>
            <a:ext cx="3131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Monotype Corsiva" pitchFamily="66" charset="0"/>
              </a:rPr>
              <a:t>buvions</a:t>
            </a:r>
            <a:endParaRPr lang="fr-FR" sz="4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10243" name="Picture 3" descr="C:\Users\JANET\AppData\Local\Microsoft\Windows\Temporary Internet Files\Content.IE5\RIE0EK32\MC900440560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131840" y="476672"/>
            <a:ext cx="2952328" cy="4428492"/>
          </a:xfrm>
          <a:prstGeom prst="rect">
            <a:avLst/>
          </a:prstGeom>
          <a:noFill/>
        </p:spPr>
      </p:pic>
      <p:pic>
        <p:nvPicPr>
          <p:cNvPr id="10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print"/>
          <a:stretch>
            <a:fillRect/>
          </a:stretch>
        </p:blipFill>
        <p:spPr>
          <a:xfrm>
            <a:off x="9396536" y="3356992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6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6055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332656"/>
            <a:ext cx="8352928" cy="6264696"/>
          </a:xfrm>
          <a:prstGeom prst="roundRect">
            <a:avLst/>
          </a:prstGeom>
          <a:solidFill>
            <a:srgbClr val="99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67544" y="5085184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Monotype Corsiva" pitchFamily="66" charset="0"/>
              </a:rPr>
              <a:t>Il ne faut pas qu’il ____________ (pleuvoir) demain!</a:t>
            </a:r>
            <a:endParaRPr lang="fr-FR" sz="4000" b="1" dirty="0">
              <a:latin typeface="Monotype Corsiva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788024" y="5085184"/>
            <a:ext cx="3131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Monotype Corsiva" pitchFamily="66" charset="0"/>
              </a:rPr>
              <a:t>pleuve</a:t>
            </a:r>
            <a:endParaRPr lang="fr-FR" sz="4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12291" name="Picture 3" descr="C:\Users\JANET\AppData\Local\Microsoft\Windows\Temporary Internet Files\Content.IE5\V8OUAWA0\MC900239409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131840" y="548680"/>
            <a:ext cx="4176464" cy="4329260"/>
          </a:xfrm>
          <a:prstGeom prst="rect">
            <a:avLst/>
          </a:prstGeom>
          <a:noFill/>
        </p:spPr>
      </p:pic>
      <p:pic>
        <p:nvPicPr>
          <p:cNvPr id="10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print"/>
          <a:stretch>
            <a:fillRect/>
          </a:stretch>
        </p:blipFill>
        <p:spPr>
          <a:xfrm>
            <a:off x="9540552" y="3573016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3973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332656"/>
            <a:ext cx="8352928" cy="6264696"/>
          </a:xfrm>
          <a:prstGeom prst="roundRect">
            <a:avLst/>
          </a:prstGeom>
          <a:solidFill>
            <a:srgbClr val="99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67544" y="5085184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Monotype Corsiva" pitchFamily="66" charset="0"/>
              </a:rPr>
              <a:t>J’aimerais qu’ils  ___________ (avoir) </a:t>
            </a:r>
          </a:p>
          <a:p>
            <a:pPr algn="ctr"/>
            <a:r>
              <a:rPr lang="fr-FR" sz="4000" b="1" dirty="0" smtClean="0">
                <a:latin typeface="Monotype Corsiva" pitchFamily="66" charset="0"/>
              </a:rPr>
              <a:t>plus de temps pour venir nous voir.</a:t>
            </a:r>
            <a:endParaRPr lang="fr-FR" sz="4000" b="1" dirty="0">
              <a:latin typeface="Monotype Corsiva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923928" y="5085184"/>
            <a:ext cx="3131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Monotype Corsiva" pitchFamily="66" charset="0"/>
              </a:rPr>
              <a:t>aient</a:t>
            </a:r>
            <a:endParaRPr lang="fr-FR" sz="4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13314" name="Picture 2" descr="C:\Users\JANET\AppData\Local\Microsoft\Windows\Temporary Internet Files\Content.IE5\S6D1HQWY\MC900436992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835696" y="836712"/>
            <a:ext cx="5802283" cy="3960440"/>
          </a:xfrm>
          <a:prstGeom prst="rect">
            <a:avLst/>
          </a:prstGeom>
          <a:noFill/>
        </p:spPr>
      </p:pic>
      <p:pic>
        <p:nvPicPr>
          <p:cNvPr id="7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print"/>
          <a:stretch>
            <a:fillRect/>
          </a:stretch>
        </p:blipFill>
        <p:spPr>
          <a:xfrm>
            <a:off x="9612560" y="3573016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4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6004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332656"/>
            <a:ext cx="8352928" cy="6264696"/>
          </a:xfrm>
          <a:prstGeom prst="roundRect">
            <a:avLst/>
          </a:prstGeom>
          <a:solidFill>
            <a:srgbClr val="99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67544" y="5085184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Monotype Corsiva" pitchFamily="66" charset="0"/>
              </a:rPr>
              <a:t>Il faudra qu’ils _____________ (aller) à Paris la semaine prochaine.</a:t>
            </a:r>
            <a:endParaRPr lang="fr-FR" sz="4000" b="1" dirty="0">
              <a:latin typeface="Monotype Corsiva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707904" y="5085184"/>
            <a:ext cx="3131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Monotype Corsiva" pitchFamily="66" charset="0"/>
              </a:rPr>
              <a:t>aillent</a:t>
            </a:r>
            <a:endParaRPr lang="fr-FR" sz="4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14338" name="Picture 2" descr="C:\Users\JANET\AppData\Local\Microsoft\Windows\Temporary Internet Files\Content.IE5\XISZQ3N6\MC900361520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059832" y="404664"/>
            <a:ext cx="2880320" cy="4665045"/>
          </a:xfrm>
          <a:prstGeom prst="rect">
            <a:avLst/>
          </a:prstGeom>
          <a:noFill/>
        </p:spPr>
      </p:pic>
      <p:pic>
        <p:nvPicPr>
          <p:cNvPr id="7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print"/>
          <a:stretch>
            <a:fillRect/>
          </a:stretch>
        </p:blipFill>
        <p:spPr>
          <a:xfrm>
            <a:off x="9612560" y="3645024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6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4094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332656"/>
            <a:ext cx="8352928" cy="6264696"/>
          </a:xfrm>
          <a:prstGeom prst="roundRect">
            <a:avLst/>
          </a:prstGeom>
          <a:solidFill>
            <a:srgbClr val="99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67544" y="5085184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Monotype Corsiva" pitchFamily="66" charset="0"/>
              </a:rPr>
              <a:t>Je crains que nous ne ___________ (pouvoir) pas s’asseoir. </a:t>
            </a:r>
            <a:endParaRPr lang="fr-FR" sz="4000" b="1" dirty="0">
              <a:latin typeface="Monotype Corsiva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932040" y="5085184"/>
            <a:ext cx="3131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Monotype Corsiva" pitchFamily="66" charset="0"/>
              </a:rPr>
              <a:t>puissions</a:t>
            </a:r>
            <a:endParaRPr lang="fr-FR" sz="4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15362" name="Picture 2" descr="C:\Users\JANET\AppData\Local\Microsoft\Windows\Temporary Internet Files\Content.IE5\0MTSCJJU\MC900056809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987824" y="620688"/>
            <a:ext cx="3772592" cy="4248472"/>
          </a:xfrm>
          <a:prstGeom prst="rect">
            <a:avLst/>
          </a:prstGeom>
          <a:noFill/>
        </p:spPr>
      </p:pic>
      <p:pic>
        <p:nvPicPr>
          <p:cNvPr id="7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print"/>
          <a:stretch>
            <a:fillRect/>
          </a:stretch>
        </p:blipFill>
        <p:spPr>
          <a:xfrm>
            <a:off x="9612560" y="3284984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8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4724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332656"/>
            <a:ext cx="8352928" cy="6264696"/>
          </a:xfrm>
          <a:prstGeom prst="roundRect">
            <a:avLst/>
          </a:prstGeom>
          <a:solidFill>
            <a:srgbClr val="99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67544" y="5085184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Monotype Corsiva" pitchFamily="66" charset="0"/>
              </a:rPr>
              <a:t>Il est probable que vous ___________ (savoir) plus que vous pensez!</a:t>
            </a:r>
            <a:endParaRPr lang="fr-FR" sz="4000" b="1" dirty="0">
              <a:latin typeface="Monotype Corsiva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220072" y="5085184"/>
            <a:ext cx="3131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Monotype Corsiva" pitchFamily="66" charset="0"/>
              </a:rPr>
              <a:t>sachiez</a:t>
            </a:r>
            <a:endParaRPr lang="fr-FR" sz="4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16387" name="Picture 3" descr="C:\Users\JANET\AppData\Local\Microsoft\Windows\Temporary Internet Files\Content.IE5\41RWTR3Q\MC900397776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907704" y="548680"/>
            <a:ext cx="5091355" cy="4176464"/>
          </a:xfrm>
          <a:prstGeom prst="rect">
            <a:avLst/>
          </a:prstGeom>
          <a:noFill/>
        </p:spPr>
      </p:pic>
      <p:pic>
        <p:nvPicPr>
          <p:cNvPr id="10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print"/>
          <a:stretch>
            <a:fillRect/>
          </a:stretch>
        </p:blipFill>
        <p:spPr>
          <a:xfrm>
            <a:off x="9828584" y="3717032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6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508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332656"/>
            <a:ext cx="8352928" cy="6264696"/>
          </a:xfrm>
          <a:prstGeom prst="roundRect">
            <a:avLst/>
          </a:prstGeom>
          <a:solidFill>
            <a:srgbClr val="99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67544" y="5085184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Monotype Corsiva" pitchFamily="66" charset="0"/>
              </a:rPr>
              <a:t>Que tu le  ___________ (vouloir) ou pas, tu restes à la maison cette après-midi!</a:t>
            </a:r>
            <a:endParaRPr lang="fr-FR" sz="4000" b="1" dirty="0">
              <a:latin typeface="Monotype Corsiva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411760" y="5013176"/>
            <a:ext cx="3131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Monotype Corsiva" pitchFamily="66" charset="0"/>
              </a:rPr>
              <a:t>veuilles</a:t>
            </a:r>
            <a:endParaRPr lang="fr-FR" sz="4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17411" name="Picture 3" descr="C:\Users\JANET\AppData\Local\Microsoft\Windows\Temporary Internet Files\Content.IE5\XISZQ3N6\MC900232100[1].wm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779912" y="260648"/>
            <a:ext cx="1656184" cy="4714723"/>
          </a:xfrm>
          <a:prstGeom prst="rect">
            <a:avLst/>
          </a:prstGeom>
          <a:noFill/>
        </p:spPr>
      </p:pic>
      <p:pic>
        <p:nvPicPr>
          <p:cNvPr id="10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5" cstate="print"/>
          <a:stretch>
            <a:fillRect/>
          </a:stretch>
        </p:blipFill>
        <p:spPr>
          <a:xfrm>
            <a:off x="4449763" y="3306763"/>
            <a:ext cx="244475" cy="244475"/>
          </a:xfrm>
          <a:prstGeom prst="rect">
            <a:avLst/>
          </a:prstGeom>
        </p:spPr>
      </p:pic>
      <p:pic>
        <p:nvPicPr>
          <p:cNvPr id="11" name="Son enregistré">
            <a:hlinkClick r:id="" action="ppaction://media"/>
          </p:cNvPr>
          <p:cNvPicPr>
            <a:picLocks noRot="1" noChangeAspect="1"/>
          </p:cNvPicPr>
          <p:nvPr>
            <a:wavAudioFile r:embed="rId2" name="Son enregistré"/>
          </p:nvPr>
        </p:nvPicPr>
        <p:blipFill>
          <a:blip r:embed="rId6" cstate="print"/>
          <a:stretch>
            <a:fillRect/>
          </a:stretch>
        </p:blipFill>
        <p:spPr>
          <a:xfrm>
            <a:off x="9468544" y="3429000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7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5120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332656"/>
            <a:ext cx="8352928" cy="6264696"/>
          </a:xfrm>
          <a:prstGeom prst="roundRect">
            <a:avLst/>
          </a:prstGeom>
          <a:solidFill>
            <a:srgbClr val="99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67544" y="5085184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Monotype Corsiva" pitchFamily="66" charset="0"/>
              </a:rPr>
              <a:t>Ca risque d’être long, il faut que tu le  __________ (savoir) </a:t>
            </a:r>
            <a:endParaRPr lang="fr-FR" sz="4000" b="1" dirty="0">
              <a:latin typeface="Monotype Corsiva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267744" y="5661248"/>
            <a:ext cx="3131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Monotype Corsiva" pitchFamily="66" charset="0"/>
              </a:rPr>
              <a:t>saches</a:t>
            </a:r>
            <a:endParaRPr lang="fr-FR" sz="4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18434" name="Picture 2" descr="C:\Users\JANET\AppData\Local\Microsoft\Windows\Temporary Internet Files\Content.IE5\41RWTR3Q\MC900383466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987824" y="548680"/>
            <a:ext cx="3096344" cy="4464498"/>
          </a:xfrm>
          <a:prstGeom prst="rect">
            <a:avLst/>
          </a:prstGeom>
          <a:noFill/>
        </p:spPr>
      </p:pic>
      <p:pic>
        <p:nvPicPr>
          <p:cNvPr id="7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print"/>
          <a:stretch>
            <a:fillRect/>
          </a:stretch>
        </p:blipFill>
        <p:spPr>
          <a:xfrm>
            <a:off x="9612560" y="3284984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5009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332656"/>
            <a:ext cx="8352928" cy="6264696"/>
          </a:xfrm>
          <a:prstGeom prst="roundRect">
            <a:avLst/>
          </a:prstGeom>
          <a:solidFill>
            <a:srgbClr val="99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029" name="Picture 5" descr="C:\Users\JANET\AppData\Local\Microsoft\Windows\Temporary Internet Files\Content.IE5\P83PH79L\MC900435987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771800" y="476672"/>
            <a:ext cx="3744416" cy="4292018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>
            <a:off x="467544" y="5085184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Monotype Corsiva" pitchFamily="66" charset="0"/>
              </a:rPr>
              <a:t>Il faut que tu ________ (être) à l’heure </a:t>
            </a:r>
          </a:p>
          <a:p>
            <a:pPr algn="ctr"/>
            <a:r>
              <a:rPr lang="fr-FR" sz="4000" b="1" dirty="0" smtClean="0">
                <a:latin typeface="Monotype Corsiva" pitchFamily="66" charset="0"/>
              </a:rPr>
              <a:t>à ton cours.</a:t>
            </a:r>
            <a:endParaRPr lang="fr-FR" sz="4000" b="1" dirty="0">
              <a:latin typeface="Monotype Corsiva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987824" y="5013176"/>
            <a:ext cx="3131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Monotype Corsiva" pitchFamily="66" charset="0"/>
              </a:rPr>
              <a:t>sois</a:t>
            </a:r>
            <a:endParaRPr lang="fr-FR" sz="4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10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print"/>
          <a:stretch>
            <a:fillRect/>
          </a:stretch>
        </p:blipFill>
        <p:spPr>
          <a:xfrm>
            <a:off x="9396536" y="3212976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4237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332656"/>
            <a:ext cx="8352928" cy="6264696"/>
          </a:xfrm>
          <a:prstGeom prst="roundRect">
            <a:avLst/>
          </a:prstGeom>
          <a:solidFill>
            <a:srgbClr val="99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67544" y="5085184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Monotype Corsiva" pitchFamily="66" charset="0"/>
              </a:rPr>
              <a:t>Il faut que nous ____________ (être) raisonnable, c’est trop cher!</a:t>
            </a:r>
            <a:endParaRPr lang="fr-FR" sz="4000" b="1" dirty="0">
              <a:latin typeface="Monotype Corsiva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995936" y="5013176"/>
            <a:ext cx="3131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Monotype Corsiva" pitchFamily="66" charset="0"/>
              </a:rPr>
              <a:t>soyons</a:t>
            </a:r>
            <a:endParaRPr lang="fr-FR" sz="4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19458" name="Picture 2" descr="C:\Users\JANET\AppData\Local\Microsoft\Windows\Temporary Internet Files\Content.IE5\P83PH79L\MC900435997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411760" y="476672"/>
            <a:ext cx="4676106" cy="4320480"/>
          </a:xfrm>
          <a:prstGeom prst="rect">
            <a:avLst/>
          </a:prstGeom>
          <a:noFill/>
        </p:spPr>
      </p:pic>
      <p:pic>
        <p:nvPicPr>
          <p:cNvPr id="7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print"/>
          <a:stretch>
            <a:fillRect/>
          </a:stretch>
        </p:blipFill>
        <p:spPr>
          <a:xfrm>
            <a:off x="9756576" y="3717032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518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332656"/>
            <a:ext cx="8352928" cy="6264696"/>
          </a:xfrm>
          <a:prstGeom prst="roundRect">
            <a:avLst/>
          </a:prstGeom>
          <a:solidFill>
            <a:srgbClr val="99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67544" y="5085184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Monotype Corsiva" pitchFamily="66" charset="0"/>
              </a:rPr>
              <a:t>Je souhaite que tu __________ (faire) tes devoirs avant de sortir.</a:t>
            </a:r>
            <a:endParaRPr lang="fr-FR" sz="4000" b="1" dirty="0">
              <a:latin typeface="Monotype Corsiva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779912" y="5085184"/>
            <a:ext cx="3131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Monotype Corsiva" pitchFamily="66" charset="0"/>
              </a:rPr>
              <a:t>fasses</a:t>
            </a:r>
            <a:endParaRPr lang="fr-FR" sz="4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20482" name="Picture 2" descr="C:\Users\JANET\AppData\Local\Microsoft\Windows\Temporary Internet Files\Content.IE5\EPWDIZC7\MC900232133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267744" y="332656"/>
            <a:ext cx="4420431" cy="4536504"/>
          </a:xfrm>
          <a:prstGeom prst="rect">
            <a:avLst/>
          </a:prstGeom>
          <a:noFill/>
        </p:spPr>
      </p:pic>
      <p:pic>
        <p:nvPicPr>
          <p:cNvPr id="7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print"/>
          <a:stretch>
            <a:fillRect/>
          </a:stretch>
        </p:blipFill>
        <p:spPr>
          <a:xfrm>
            <a:off x="9612560" y="3501008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508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332656"/>
            <a:ext cx="8352928" cy="6264696"/>
          </a:xfrm>
          <a:prstGeom prst="roundRect">
            <a:avLst/>
          </a:prstGeom>
          <a:solidFill>
            <a:srgbClr val="99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67544" y="5085184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Monotype Corsiva" pitchFamily="66" charset="0"/>
              </a:rPr>
              <a:t>J’ai soif!  Il faut que je _________ (boire)!</a:t>
            </a:r>
            <a:endParaRPr lang="fr-FR" sz="4000" b="1" dirty="0">
              <a:latin typeface="Monotype Corsiva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355976" y="5085184"/>
            <a:ext cx="3131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Monotype Corsiva" pitchFamily="66" charset="0"/>
              </a:rPr>
              <a:t>boive</a:t>
            </a:r>
            <a:endParaRPr lang="fr-FR" sz="4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21506" name="Picture 2" descr="C:\Users\JANET\AppData\Local\Microsoft\Windows\Temporary Internet Files\Content.IE5\XISZQ3N6\MC900441750[1]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55776" y="620688"/>
            <a:ext cx="4248472" cy="4248472"/>
          </a:xfrm>
          <a:prstGeom prst="rect">
            <a:avLst/>
          </a:prstGeom>
          <a:noFill/>
        </p:spPr>
      </p:pic>
      <p:pic>
        <p:nvPicPr>
          <p:cNvPr id="7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print"/>
          <a:stretch>
            <a:fillRect/>
          </a:stretch>
        </p:blipFill>
        <p:spPr>
          <a:xfrm>
            <a:off x="9612560" y="3356992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4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4054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332656"/>
            <a:ext cx="8352928" cy="6264696"/>
          </a:xfrm>
          <a:prstGeom prst="roundRect">
            <a:avLst/>
          </a:prstGeom>
          <a:solidFill>
            <a:srgbClr val="99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67544" y="5085184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Monotype Corsiva" pitchFamily="66" charset="0"/>
              </a:rPr>
              <a:t>Il est peu probable qu’elles  ____________ (venir) passer leurs vacances avec nous.</a:t>
            </a:r>
            <a:endParaRPr lang="fr-FR" sz="4000" b="1" dirty="0">
              <a:latin typeface="Monotype Corsiva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436096" y="5013176"/>
            <a:ext cx="3131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Monotype Corsiva" pitchFamily="66" charset="0"/>
              </a:rPr>
              <a:t>viennent</a:t>
            </a:r>
            <a:endParaRPr lang="fr-FR" sz="4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2051" name="Picture 3" descr="C:\Users\JANET\AppData\Local\Microsoft\Windows\Temporary Internet Files\Content.IE5\RIE0EK32\MC900200425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267744" y="476672"/>
            <a:ext cx="4736835" cy="4104456"/>
          </a:xfrm>
          <a:prstGeom prst="rect">
            <a:avLst/>
          </a:prstGeom>
          <a:noFill/>
        </p:spPr>
      </p:pic>
      <p:pic>
        <p:nvPicPr>
          <p:cNvPr id="10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print"/>
          <a:stretch>
            <a:fillRect/>
          </a:stretch>
        </p:blipFill>
        <p:spPr>
          <a:xfrm>
            <a:off x="9972600" y="3356992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7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6817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332656"/>
            <a:ext cx="8352928" cy="6264696"/>
          </a:xfrm>
          <a:prstGeom prst="roundRect">
            <a:avLst/>
          </a:prstGeom>
          <a:solidFill>
            <a:srgbClr val="99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67544" y="5085184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Monotype Corsiva" pitchFamily="66" charset="0"/>
              </a:rPr>
              <a:t>Je suis heureuse que tu _______ (être) venue me voir.</a:t>
            </a:r>
            <a:endParaRPr lang="fr-FR" sz="4000" b="1" dirty="0">
              <a:latin typeface="Monotype Corsiva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572000" y="5013176"/>
            <a:ext cx="3131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Monotype Corsiva" pitchFamily="66" charset="0"/>
              </a:rPr>
              <a:t>sois</a:t>
            </a:r>
            <a:endParaRPr lang="fr-FR" sz="4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4099" name="Picture 3" descr="C:\Users\JANET\AppData\Local\Microsoft\Windows\Temporary Internet Files\Content.IE5\N5D3RP51\MC900089454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907704" y="476672"/>
            <a:ext cx="5256584" cy="4439900"/>
          </a:xfrm>
          <a:prstGeom prst="rect">
            <a:avLst/>
          </a:prstGeom>
          <a:noFill/>
        </p:spPr>
      </p:pic>
      <p:pic>
        <p:nvPicPr>
          <p:cNvPr id="10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print"/>
          <a:stretch>
            <a:fillRect/>
          </a:stretch>
        </p:blipFill>
        <p:spPr>
          <a:xfrm>
            <a:off x="10188624" y="3501008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4369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332656"/>
            <a:ext cx="8352928" cy="6264696"/>
          </a:xfrm>
          <a:prstGeom prst="roundRect">
            <a:avLst/>
          </a:prstGeom>
          <a:solidFill>
            <a:srgbClr val="99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67544" y="5085184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Monotype Corsiva" pitchFamily="66" charset="0"/>
              </a:rPr>
              <a:t>Le professeur exige qu’ils ____________</a:t>
            </a:r>
          </a:p>
          <a:p>
            <a:pPr algn="ctr"/>
            <a:r>
              <a:rPr lang="fr-FR" sz="4000" b="1" dirty="0" smtClean="0">
                <a:latin typeface="Monotype Corsiva" pitchFamily="66" charset="0"/>
              </a:rPr>
              <a:t>(écrire) au moins ce texte.</a:t>
            </a:r>
            <a:endParaRPr lang="fr-FR" sz="4000" b="1" dirty="0">
              <a:latin typeface="Monotype Corsiva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364088" y="5085184"/>
            <a:ext cx="3131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Monotype Corsiva" pitchFamily="66" charset="0"/>
              </a:rPr>
              <a:t>écrivent</a:t>
            </a:r>
            <a:endParaRPr lang="fr-FR" sz="4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5122" name="Picture 2" descr="C:\Users\JANET\AppData\Local\Microsoft\Windows\Temporary Internet Files\Content.IE5\N5D3RP51\MC900297541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55776" y="404664"/>
            <a:ext cx="4032448" cy="4671252"/>
          </a:xfrm>
          <a:prstGeom prst="rect">
            <a:avLst/>
          </a:prstGeom>
          <a:noFill/>
        </p:spPr>
      </p:pic>
      <p:pic>
        <p:nvPicPr>
          <p:cNvPr id="7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print"/>
          <a:stretch>
            <a:fillRect/>
          </a:stretch>
        </p:blipFill>
        <p:spPr>
          <a:xfrm>
            <a:off x="9612560" y="3789040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7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611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332656"/>
            <a:ext cx="8352928" cy="6264696"/>
          </a:xfrm>
          <a:prstGeom prst="roundRect">
            <a:avLst/>
          </a:prstGeom>
          <a:solidFill>
            <a:srgbClr val="99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67544" y="5085184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Monotype Corsiva" pitchFamily="66" charset="0"/>
              </a:rPr>
              <a:t>Je ne pense pas que ce _________ (être) vrai.</a:t>
            </a:r>
            <a:endParaRPr lang="fr-FR" sz="4000" b="1" dirty="0">
              <a:latin typeface="Monotype Corsiva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427984" y="5085184"/>
            <a:ext cx="3131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Monotype Corsiva" pitchFamily="66" charset="0"/>
              </a:rPr>
              <a:t>soit</a:t>
            </a:r>
            <a:endParaRPr lang="fr-FR" sz="4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6146" name="Picture 2" descr="C:\Users\JANET\AppData\Local\Microsoft\Windows\Temporary Internet Files\Content.IE5\V8OUAWA0\MC900442030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411760" y="476672"/>
            <a:ext cx="3960440" cy="4517254"/>
          </a:xfrm>
          <a:prstGeom prst="rect">
            <a:avLst/>
          </a:prstGeom>
          <a:noFill/>
        </p:spPr>
      </p:pic>
      <p:pic>
        <p:nvPicPr>
          <p:cNvPr id="7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print"/>
          <a:stretch>
            <a:fillRect/>
          </a:stretch>
        </p:blipFill>
        <p:spPr>
          <a:xfrm>
            <a:off x="9396536" y="3573016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3322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332656"/>
            <a:ext cx="8352928" cy="6264696"/>
          </a:xfrm>
          <a:prstGeom prst="roundRect">
            <a:avLst/>
          </a:prstGeom>
          <a:solidFill>
            <a:srgbClr val="99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67544" y="5085184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Monotype Corsiva" pitchFamily="66" charset="0"/>
              </a:rPr>
              <a:t>Je ne pense pas qu’ils ____________</a:t>
            </a:r>
          </a:p>
          <a:p>
            <a:pPr algn="ctr"/>
            <a:r>
              <a:rPr lang="fr-FR" sz="4000" b="1" dirty="0" smtClean="0">
                <a:latin typeface="Monotype Corsiva" pitchFamily="66" charset="0"/>
              </a:rPr>
              <a:t>(venir) ce soir.</a:t>
            </a:r>
            <a:endParaRPr lang="fr-FR" sz="4000" b="1" dirty="0">
              <a:latin typeface="Monotype Corsiva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4048" y="5085184"/>
            <a:ext cx="3131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Monotype Corsiva" pitchFamily="66" charset="0"/>
              </a:rPr>
              <a:t>viennent</a:t>
            </a:r>
            <a:endParaRPr lang="fr-FR" sz="4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3074" name="Picture 2" descr="C:\Users\JANET\AppData\Local\Microsoft\Windows\Temporary Internet Files\Content.IE5\IAXNUEQ2\MC900397576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55576" y="476672"/>
            <a:ext cx="7413213" cy="4392488"/>
          </a:xfrm>
          <a:prstGeom prst="rect">
            <a:avLst/>
          </a:prstGeom>
          <a:noFill/>
        </p:spPr>
      </p:pic>
      <p:pic>
        <p:nvPicPr>
          <p:cNvPr id="7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print"/>
          <a:stretch>
            <a:fillRect/>
          </a:stretch>
        </p:blipFill>
        <p:spPr>
          <a:xfrm>
            <a:off x="9396536" y="3501008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7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3962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332656"/>
            <a:ext cx="8352928" cy="6264696"/>
          </a:xfrm>
          <a:prstGeom prst="roundRect">
            <a:avLst/>
          </a:prstGeom>
          <a:solidFill>
            <a:srgbClr val="99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67544" y="5085184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Monotype Corsiva" pitchFamily="66" charset="0"/>
              </a:rPr>
              <a:t>Je ne pense pas qu’elle ____________ (avoir) plus de 40 ans.</a:t>
            </a:r>
            <a:endParaRPr lang="fr-FR" sz="4000" b="1" dirty="0">
              <a:latin typeface="Monotype Corsiva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932040" y="5085184"/>
            <a:ext cx="3131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Monotype Corsiva" pitchFamily="66" charset="0"/>
              </a:rPr>
              <a:t>ait</a:t>
            </a:r>
            <a:endParaRPr lang="fr-FR" sz="4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7171" name="Picture 3" descr="C:\Users\JANET\AppData\Local\Microsoft\Windows\Temporary Internet Files\Content.IE5\NXGQPUAP\MC900432303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267744" y="476672"/>
            <a:ext cx="5198951" cy="4536504"/>
          </a:xfrm>
          <a:prstGeom prst="rect">
            <a:avLst/>
          </a:prstGeom>
          <a:noFill/>
        </p:spPr>
      </p:pic>
      <p:pic>
        <p:nvPicPr>
          <p:cNvPr id="10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print"/>
          <a:stretch>
            <a:fillRect/>
          </a:stretch>
        </p:blipFill>
        <p:spPr>
          <a:xfrm>
            <a:off x="9540552" y="3789040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4938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332656"/>
            <a:ext cx="8352928" cy="6264696"/>
          </a:xfrm>
          <a:prstGeom prst="roundRect">
            <a:avLst/>
          </a:prstGeom>
          <a:solidFill>
            <a:srgbClr val="99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67544" y="5085184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Monotype Corsiva" pitchFamily="66" charset="0"/>
              </a:rPr>
              <a:t>Il est possible qu’il ___________ (venir) en train.</a:t>
            </a:r>
            <a:endParaRPr lang="fr-FR" sz="4000" b="1" dirty="0">
              <a:latin typeface="Monotype Corsiva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923928" y="5085184"/>
            <a:ext cx="3131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Monotype Corsiva" pitchFamily="66" charset="0"/>
              </a:rPr>
              <a:t>vienne</a:t>
            </a:r>
            <a:endParaRPr lang="fr-FR" sz="4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11266" name="Picture 2" descr="C:\Users\JANET\AppData\Local\Microsoft\Windows\Temporary Internet Files\Content.IE5\NXGQPUAP\MC900415748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95736" y="404664"/>
            <a:ext cx="4608512" cy="4645008"/>
          </a:xfrm>
          <a:prstGeom prst="rect">
            <a:avLst/>
          </a:prstGeom>
          <a:noFill/>
        </p:spPr>
      </p:pic>
      <p:pic>
        <p:nvPicPr>
          <p:cNvPr id="7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print"/>
          <a:stretch>
            <a:fillRect/>
          </a:stretch>
        </p:blipFill>
        <p:spPr>
          <a:xfrm>
            <a:off x="9540552" y="3501008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4094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308</Words>
  <Application>Microsoft Office PowerPoint</Application>
  <PresentationFormat>On-screen Show (4:3)</PresentationFormat>
  <Paragraphs>47</Paragraphs>
  <Slides>22</Slides>
  <Notes>0</Notes>
  <HiddenSlides>0</HiddenSlides>
  <MMClips>23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JANET</dc:creator>
  <cp:lastModifiedBy>Gareth Pitchford</cp:lastModifiedBy>
  <cp:revision>10</cp:revision>
  <dcterms:created xsi:type="dcterms:W3CDTF">2014-04-17T07:47:13Z</dcterms:created>
  <dcterms:modified xsi:type="dcterms:W3CDTF">2014-06-05T20:01:57Z</dcterms:modified>
</cp:coreProperties>
</file>