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341" r:id="rId3"/>
    <p:sldId id="330" r:id="rId4"/>
    <p:sldId id="331" r:id="rId5"/>
    <p:sldId id="333" r:id="rId6"/>
    <p:sldId id="332" r:id="rId7"/>
    <p:sldId id="334" r:id="rId8"/>
    <p:sldId id="335" r:id="rId9"/>
    <p:sldId id="318" r:id="rId10"/>
    <p:sldId id="319" r:id="rId11"/>
    <p:sldId id="320" r:id="rId12"/>
    <p:sldId id="321" r:id="rId13"/>
    <p:sldId id="324" r:id="rId14"/>
    <p:sldId id="323" r:id="rId15"/>
    <p:sldId id="308" r:id="rId16"/>
    <p:sldId id="311" r:id="rId17"/>
    <p:sldId id="306" r:id="rId18"/>
    <p:sldId id="287" r:id="rId19"/>
    <p:sldId id="312" r:id="rId20"/>
    <p:sldId id="327" r:id="rId21"/>
    <p:sldId id="313" r:id="rId22"/>
    <p:sldId id="316" r:id="rId23"/>
    <p:sldId id="315" r:id="rId24"/>
    <p:sldId id="314" r:id="rId25"/>
    <p:sldId id="317" r:id="rId26"/>
    <p:sldId id="326" r:id="rId27"/>
    <p:sldId id="309" r:id="rId28"/>
    <p:sldId id="340" r:id="rId29"/>
    <p:sldId id="329" r:id="rId30"/>
    <p:sldId id="325" r:id="rId31"/>
    <p:sldId id="328" r:id="rId32"/>
    <p:sldId id="304" r:id="rId33"/>
    <p:sldId id="302" r:id="rId34"/>
    <p:sldId id="303" r:id="rId35"/>
  </p:sldIdLst>
  <p:sldSz cx="10837863" cy="6732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484" autoAdjust="0"/>
    <p:restoredTop sz="97691" autoAdjust="0"/>
  </p:normalViewPr>
  <p:slideViewPr>
    <p:cSldViewPr>
      <p:cViewPr>
        <p:scale>
          <a:sx n="60" d="100"/>
          <a:sy n="60" d="100"/>
        </p:scale>
        <p:origin x="-972" y="-372"/>
      </p:cViewPr>
      <p:guideLst>
        <p:guide orient="horz" pos="2121"/>
        <p:guide pos="341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A0461-C04F-4C49-87E7-D33E2D89139F}" type="datetimeFigureOut">
              <a:rPr lang="en-GB" smtClean="0"/>
              <a:t>11/10/2012</a:t>
            </a:fld>
            <a:endParaRPr lang="en-GB"/>
          </a:p>
        </p:txBody>
      </p:sp>
      <p:sp>
        <p:nvSpPr>
          <p:cNvPr id="4" name="Slide Image Placeholder 3"/>
          <p:cNvSpPr>
            <a:spLocks noGrp="1" noRot="1" noChangeAspect="1"/>
          </p:cNvSpPr>
          <p:nvPr>
            <p:ph type="sldImg" idx="2"/>
          </p:nvPr>
        </p:nvSpPr>
        <p:spPr>
          <a:xfrm>
            <a:off x="669925" y="685800"/>
            <a:ext cx="55181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AEC9B-15C0-4FEB-B564-81D2B9AC4464}" type="slidenum">
              <a:rPr lang="en-GB" smtClean="0"/>
              <a:t>‹#›</a:t>
            </a:fld>
            <a:endParaRPr lang="en-GB"/>
          </a:p>
        </p:txBody>
      </p:sp>
    </p:spTree>
    <p:extLst>
      <p:ext uri="{BB962C8B-B14F-4D97-AF65-F5344CB8AC3E}">
        <p14:creationId xmlns:p14="http://schemas.microsoft.com/office/powerpoint/2010/main" val="36359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697933" y="353318"/>
            <a:ext cx="8778669" cy="1445262"/>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697933" y="1816231"/>
            <a:ext cx="8778669" cy="1720551"/>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D65C155E-118E-404C-A94F-26622312884D}" type="slidenum">
              <a:rPr lang="en-GB" smtClean="0"/>
              <a:t>‹#›</a:t>
            </a:fld>
            <a:endParaRPr lang="en-GB"/>
          </a:p>
        </p:txBody>
      </p:sp>
      <p:sp>
        <p:nvSpPr>
          <p:cNvPr id="8" name="Oval 7"/>
          <p:cNvSpPr/>
          <p:nvPr/>
        </p:nvSpPr>
        <p:spPr>
          <a:xfrm>
            <a:off x="1092123" y="1387949"/>
            <a:ext cx="249271" cy="20646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371536" y="1320421"/>
            <a:ext cx="75865" cy="6283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398" y="269619"/>
            <a:ext cx="2167573" cy="5744518"/>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54735" y="269619"/>
            <a:ext cx="6593033" cy="5744518"/>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705781" y="-52"/>
            <a:ext cx="8128397" cy="673264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056021" y="2552774"/>
            <a:ext cx="7586504" cy="2244196"/>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056021" y="1047292"/>
            <a:ext cx="7586504" cy="148210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65C155E-118E-404C-A94F-26622312884D}" type="slidenum">
              <a:rPr lang="en-GB" smtClean="0"/>
              <a:t>‹#›</a:t>
            </a:fld>
            <a:endParaRPr lang="en-GB"/>
          </a:p>
        </p:txBody>
      </p:sp>
      <p:sp>
        <p:nvSpPr>
          <p:cNvPr id="10" name="Rectangle 9"/>
          <p:cNvSpPr/>
          <p:nvPr/>
        </p:nvSpPr>
        <p:spPr bwMode="invGray">
          <a:xfrm>
            <a:off x="2709467" y="2"/>
            <a:ext cx="90315" cy="673264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574730" y="2763185"/>
            <a:ext cx="249271" cy="206466"/>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854142" y="2695658"/>
            <a:ext cx="75865" cy="6283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01545" y="269303"/>
            <a:ext cx="8887048" cy="1122099"/>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701546" y="1496132"/>
            <a:ext cx="4335145" cy="457816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53448" y="1496132"/>
            <a:ext cx="4335145" cy="457816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894" y="5065968"/>
            <a:ext cx="9754077" cy="1122099"/>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41893" y="322275"/>
            <a:ext cx="4768660" cy="628375"/>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27310" y="322275"/>
            <a:ext cx="4768660" cy="628375"/>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41893" y="951611"/>
            <a:ext cx="4768660" cy="4039553"/>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27310" y="951611"/>
            <a:ext cx="4768660" cy="4039553"/>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01545" y="269303"/>
            <a:ext cx="8887048" cy="1122099"/>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203003" y="1"/>
            <a:ext cx="9634860" cy="6732588"/>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65C155E-118E-404C-A94F-26622312884D}" type="slidenum">
              <a:rPr lang="en-GB" smtClean="0"/>
              <a:t>‹#›</a:t>
            </a:fld>
            <a:endParaRPr lang="en-GB"/>
          </a:p>
        </p:txBody>
      </p:sp>
      <p:sp>
        <p:nvSpPr>
          <p:cNvPr id="6" name="Rectangle 5"/>
          <p:cNvSpPr/>
          <p:nvPr/>
        </p:nvSpPr>
        <p:spPr bwMode="invGray">
          <a:xfrm>
            <a:off x="1203004" y="-52"/>
            <a:ext cx="86703" cy="673264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93" y="212816"/>
            <a:ext cx="4515776" cy="1140799"/>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41893" y="1381235"/>
            <a:ext cx="4515776" cy="685726"/>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41895" y="2094584"/>
            <a:ext cx="9663761" cy="3919551"/>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65C155E-118E-404C-A94F-26622312884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77404" y="1047292"/>
            <a:ext cx="3251359" cy="194497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D95367-F459-4E94-8571-94563B639FDE}" type="datetimeFigureOut">
              <a:rPr lang="en-GB" smtClean="0"/>
              <a:t>11/10/2012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65C155E-118E-404C-A94F-26622312884D}" type="slidenum">
              <a:rPr lang="en-GB" smtClean="0"/>
              <a:t>‹#›</a:t>
            </a:fld>
            <a:endParaRPr lang="en-GB"/>
          </a:p>
        </p:txBody>
      </p:sp>
      <p:sp>
        <p:nvSpPr>
          <p:cNvPr id="8" name="Rectangle 7"/>
          <p:cNvSpPr/>
          <p:nvPr/>
        </p:nvSpPr>
        <p:spPr>
          <a:xfrm>
            <a:off x="903155" y="1047291"/>
            <a:ext cx="5418932" cy="448839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93472" y="1122103"/>
            <a:ext cx="5238301" cy="3450260"/>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70216" y="936890"/>
            <a:ext cx="812840" cy="20057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930562" y="919655"/>
            <a:ext cx="769488" cy="20057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993472" y="4712812"/>
            <a:ext cx="5238301" cy="748065"/>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967070" y="-801000"/>
            <a:ext cx="1942479" cy="160891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00088" y="20717"/>
            <a:ext cx="2017510" cy="167106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16760" y="1035783"/>
            <a:ext cx="1334249" cy="1082460"/>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200502" y="-52"/>
            <a:ext cx="9637362" cy="673264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701545" y="269615"/>
            <a:ext cx="8887048" cy="1122099"/>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701545" y="1421326"/>
            <a:ext cx="8887048" cy="4712811"/>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244831" y="6190241"/>
            <a:ext cx="2528835" cy="46754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6D95367-F459-4E94-8571-94563B639FDE}" type="datetimeFigureOut">
              <a:rPr lang="en-GB" smtClean="0"/>
              <a:t>11/10/2012</a:t>
            </a:fld>
            <a:endParaRPr lang="en-GB"/>
          </a:p>
        </p:txBody>
      </p:sp>
      <p:sp>
        <p:nvSpPr>
          <p:cNvPr id="10" name="Footer Placeholder 9"/>
          <p:cNvSpPr>
            <a:spLocks noGrp="1"/>
          </p:cNvSpPr>
          <p:nvPr>
            <p:ph type="ftr" sz="quarter" idx="3"/>
          </p:nvPr>
        </p:nvSpPr>
        <p:spPr>
          <a:xfrm>
            <a:off x="6773665" y="6190241"/>
            <a:ext cx="3431990" cy="46754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10209268" y="6190241"/>
            <a:ext cx="541893" cy="46754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65C155E-118E-404C-A94F-26622312884D}" type="slidenum">
              <a:rPr lang="en-GB" smtClean="0"/>
              <a:t>‹#›</a:t>
            </a:fld>
            <a:endParaRPr lang="en-GB"/>
          </a:p>
        </p:txBody>
      </p:sp>
      <p:sp>
        <p:nvSpPr>
          <p:cNvPr id="15" name="Rectangle 14"/>
          <p:cNvSpPr/>
          <p:nvPr/>
        </p:nvSpPr>
        <p:spPr bwMode="invGray">
          <a:xfrm>
            <a:off x="1203004" y="-52"/>
            <a:ext cx="86703" cy="673264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panishrevision.co.uk/ks3/spanish_beginners/greet4.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panishrevision.co.uk/ks3/spanish_beginners/greetings_hangman.htm" TargetMode="External"/><Relationship Id="rId2" Type="http://schemas.openxmlformats.org/officeDocument/2006/relationships/hyperlink" Target="http://www.spanishrevision.co.uk/ks3/spanish_beginners/greetingsx.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507" y="23130"/>
            <a:ext cx="8926504" cy="1703030"/>
          </a:xfrm>
        </p:spPr>
        <p:txBody>
          <a:bodyPr>
            <a:normAutofit fontScale="90000"/>
          </a:bodyPr>
          <a:lstStyle/>
          <a:p>
            <a:r>
              <a:rPr lang="en-GB" sz="5400" dirty="0" smtClean="0"/>
              <a:t>Lesson 3              ¡</a:t>
            </a:r>
            <a:r>
              <a:rPr lang="en-GB" sz="5400" dirty="0" smtClean="0">
                <a:effectLst>
                  <a:outerShdw blurRad="38100" dist="38100" dir="2700000" algn="tl">
                    <a:srgbClr val="000000">
                      <a:alpha val="43137"/>
                    </a:srgbClr>
                  </a:outerShdw>
                </a:effectLst>
              </a:rPr>
              <a:t>Hola!/¿Qué Tal?</a:t>
            </a:r>
            <a:endParaRPr lang="en-GB" sz="5400"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1358977" y="1888222"/>
            <a:ext cx="7887629" cy="4358392"/>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457200" indent="-457200">
              <a:buFont typeface="Wingdings" pitchFamily="2" charset="2"/>
              <a:buChar char="Ø"/>
            </a:pPr>
            <a:r>
              <a:rPr lang="en-US" sz="3600" dirty="0" smtClean="0">
                <a:effectLst>
                  <a:outerShdw blurRad="38100" dist="38100" dir="2700000" algn="tl">
                    <a:srgbClr val="000000">
                      <a:alpha val="43137"/>
                    </a:srgbClr>
                  </a:outerShdw>
                </a:effectLst>
                <a:latin typeface="Gill Sans MT" pitchFamily="34" charset="0"/>
              </a:rPr>
              <a:t>Objectivo: To learn how to greet people in Spanish and say how you are feeling.</a:t>
            </a:r>
            <a:endParaRPr lang="en-US" sz="3600" dirty="0">
              <a:effectLst>
                <a:outerShdw blurRad="38100" dist="38100" dir="2700000" algn="tl">
                  <a:srgbClr val="000000">
                    <a:alpha val="43137"/>
                  </a:srgbClr>
                </a:outerShdw>
              </a:effectLst>
              <a:latin typeface="Gill Sans MT" pitchFamily="34" charset="0"/>
            </a:endParaRPr>
          </a:p>
          <a:p>
            <a:pPr marL="457200" indent="-457200">
              <a:buFont typeface="Wingdings" pitchFamily="2" charset="2"/>
              <a:buChar char="Ø"/>
            </a:pPr>
            <a:endParaRPr lang="en-US" sz="3600" dirty="0" smtClean="0">
              <a:effectLst>
                <a:outerShdw blurRad="38100" dist="38100" dir="2700000" algn="tl">
                  <a:srgbClr val="000000">
                    <a:alpha val="43137"/>
                  </a:srgbClr>
                </a:outerShdw>
              </a:effectLst>
              <a:latin typeface="Gill Sans MT" pitchFamily="34" charset="0"/>
            </a:endParaRPr>
          </a:p>
          <a:p>
            <a:pPr marL="457200" indent="-457200">
              <a:buFont typeface="Wingdings" pitchFamily="2" charset="2"/>
              <a:buChar char="Ø"/>
            </a:pPr>
            <a:r>
              <a:rPr lang="en-US" sz="3600" dirty="0" smtClean="0">
                <a:effectLst>
                  <a:outerShdw blurRad="38100" dist="38100" dir="2700000" algn="tl">
                    <a:srgbClr val="000000">
                      <a:alpha val="43137"/>
                    </a:srgbClr>
                  </a:outerShdw>
                </a:effectLst>
                <a:latin typeface="Gill Sans MT" pitchFamily="34" charset="0"/>
              </a:rPr>
              <a:t>Tip: Try to </a:t>
            </a:r>
            <a:r>
              <a:rPr lang="en-GB" sz="3600" dirty="0" smtClean="0">
                <a:effectLst>
                  <a:outerShdw blurRad="38100" dist="38100" dir="2700000" algn="tl">
                    <a:srgbClr val="000000">
                      <a:alpha val="43137"/>
                    </a:srgbClr>
                  </a:outerShdw>
                </a:effectLst>
                <a:latin typeface="Gill Sans MT" pitchFamily="34" charset="0"/>
              </a:rPr>
              <a:t>memorise</a:t>
            </a:r>
            <a:r>
              <a:rPr lang="en-US" sz="3600" dirty="0" smtClean="0">
                <a:effectLst>
                  <a:outerShdw blurRad="38100" dist="38100" dir="2700000" algn="tl">
                    <a:srgbClr val="000000">
                      <a:alpha val="43137"/>
                    </a:srgbClr>
                  </a:outerShdw>
                </a:effectLst>
                <a:latin typeface="Gill Sans MT" pitchFamily="34" charset="0"/>
              </a:rPr>
              <a:t> the phrases shown on </a:t>
            </a:r>
            <a:r>
              <a:rPr lang="en-US" sz="3600" smtClean="0">
                <a:effectLst>
                  <a:outerShdw blurRad="38100" dist="38100" dir="2700000" algn="tl">
                    <a:srgbClr val="000000">
                      <a:alpha val="43137"/>
                    </a:srgbClr>
                  </a:outerShdw>
                </a:effectLst>
                <a:latin typeface="Gill Sans MT" pitchFamily="34" charset="0"/>
              </a:rPr>
              <a:t>the computer</a:t>
            </a:r>
            <a:r>
              <a:rPr lang="en-US" sz="3600" dirty="0" smtClean="0">
                <a:effectLst>
                  <a:outerShdw blurRad="38100" dist="38100" dir="2700000" algn="tl">
                    <a:srgbClr val="000000">
                      <a:alpha val="43137"/>
                    </a:srgbClr>
                  </a:outerShdw>
                </a:effectLst>
                <a:latin typeface="Gill Sans MT" pitchFamily="34" charset="0"/>
              </a:rPr>
              <a:t>. </a:t>
            </a:r>
          </a:p>
        </p:txBody>
      </p:sp>
    </p:spTree>
    <p:extLst>
      <p:ext uri="{BB962C8B-B14F-4D97-AF65-F5344CB8AC3E}">
        <p14:creationId xmlns:p14="http://schemas.microsoft.com/office/powerpoint/2010/main" val="3251419359"/>
      </p:ext>
    </p:extLst>
  </p:cSld>
  <p:clrMapOvr>
    <a:masterClrMapping/>
  </p:clrMapOvr>
  <mc:AlternateContent xmlns:mc="http://schemas.openxmlformats.org/markup-compatibility/2006" xmlns:p14="http://schemas.microsoft.com/office/powerpoint/2010/main">
    <mc:Choice Requires="p14">
      <p:transition spd="slow" p14:dur="2000" advTm="7266"/>
    </mc:Choice>
    <mc:Fallback xmlns="">
      <p:transition spd="slow" advTm="726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67" y="53974"/>
            <a:ext cx="7867204" cy="3464843"/>
          </a:xfrm>
        </p:spPr>
        <p:txBody>
          <a:bodyPr>
            <a:noAutofit/>
          </a:bodyPr>
          <a:lstStyle/>
          <a:p>
            <a:r>
              <a:rPr lang="en-GB" sz="9600" dirty="0" smtClean="0">
                <a:solidFill>
                  <a:srgbClr val="FF0000"/>
                </a:solidFill>
              </a:rPr>
              <a:t>Buenos </a:t>
            </a:r>
            <a:r>
              <a:rPr lang="en-GB" sz="9600" dirty="0" err="1" smtClean="0">
                <a:solidFill>
                  <a:srgbClr val="FF0000"/>
                </a:solidFill>
              </a:rPr>
              <a:t>Días</a:t>
            </a:r>
            <a:r>
              <a:rPr lang="en-GB" sz="9600" dirty="0" smtClean="0">
                <a:solidFill>
                  <a:srgbClr val="FF0000"/>
                </a:solidFill>
              </a:rPr>
              <a:t> =</a:t>
            </a:r>
            <a:r>
              <a:rPr lang="en-GB" sz="9600" dirty="0" smtClean="0"/>
              <a:t> Good Morning  </a:t>
            </a:r>
            <a:endParaRPr lang="en-GB" sz="96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www.spincollective.co.uk/acatalog/sun_wallsticker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059" y="3366294"/>
            <a:ext cx="3173760" cy="317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12737"/>
            <a:ext cx="10231908" cy="1923008"/>
          </a:xfrm>
        </p:spPr>
        <p:txBody>
          <a:bodyPr>
            <a:noAutofit/>
          </a:bodyPr>
          <a:lstStyle/>
          <a:p>
            <a:r>
              <a:rPr lang="en-GB" sz="9600" dirty="0" smtClean="0">
                <a:solidFill>
                  <a:srgbClr val="FF0000"/>
                </a:solidFill>
              </a:rPr>
              <a:t>Mediodia =</a:t>
            </a:r>
            <a:r>
              <a:rPr lang="en-GB" sz="9600" dirty="0" smtClean="0"/>
              <a:t>  Midday  </a:t>
            </a:r>
            <a:endParaRPr lang="en-GB" sz="96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http://t3.gstatic.com/images?q=tbn:ANd9GcSRHhvXDfDK7qCSxfVrOcDPv2-s448Ot0BFBk_zRQ1_0YHYvkylZ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579" y="2142158"/>
            <a:ext cx="5184576" cy="388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80">
                                          <p:stCondLst>
                                            <p:cond delay="0"/>
                                          </p:stCondLst>
                                        </p:cTn>
                                        <p:tgtEl>
                                          <p:spTgt spid="3074"/>
                                        </p:tgtEl>
                                      </p:cBhvr>
                                    </p:animEffect>
                                    <p:anim calcmode="lin" valueType="num">
                                      <p:cBhvr>
                                        <p:cTn id="13"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4"/>
                                        </p:tgtEl>
                                      </p:cBhvr>
                                      <p:to x="100000" y="60000"/>
                                    </p:animScale>
                                    <p:animScale>
                                      <p:cBhvr>
                                        <p:cTn id="19" dur="166" decel="50000">
                                          <p:stCondLst>
                                            <p:cond delay="676"/>
                                          </p:stCondLst>
                                        </p:cTn>
                                        <p:tgtEl>
                                          <p:spTgt spid="3074"/>
                                        </p:tgtEl>
                                      </p:cBhvr>
                                      <p:to x="100000" y="100000"/>
                                    </p:animScale>
                                    <p:animScale>
                                      <p:cBhvr>
                                        <p:cTn id="20" dur="26">
                                          <p:stCondLst>
                                            <p:cond delay="1312"/>
                                          </p:stCondLst>
                                        </p:cTn>
                                        <p:tgtEl>
                                          <p:spTgt spid="3074"/>
                                        </p:tgtEl>
                                      </p:cBhvr>
                                      <p:to x="100000" y="80000"/>
                                    </p:animScale>
                                    <p:animScale>
                                      <p:cBhvr>
                                        <p:cTn id="21" dur="166" decel="50000">
                                          <p:stCondLst>
                                            <p:cond delay="1338"/>
                                          </p:stCondLst>
                                        </p:cTn>
                                        <p:tgtEl>
                                          <p:spTgt spid="3074"/>
                                        </p:tgtEl>
                                      </p:cBhvr>
                                      <p:to x="100000" y="100000"/>
                                    </p:animScale>
                                    <p:animScale>
                                      <p:cBhvr>
                                        <p:cTn id="22" dur="26">
                                          <p:stCondLst>
                                            <p:cond delay="1642"/>
                                          </p:stCondLst>
                                        </p:cTn>
                                        <p:tgtEl>
                                          <p:spTgt spid="3074"/>
                                        </p:tgtEl>
                                      </p:cBhvr>
                                      <p:to x="100000" y="90000"/>
                                    </p:animScale>
                                    <p:animScale>
                                      <p:cBhvr>
                                        <p:cTn id="23" dur="166" decel="50000">
                                          <p:stCondLst>
                                            <p:cond delay="1668"/>
                                          </p:stCondLst>
                                        </p:cTn>
                                        <p:tgtEl>
                                          <p:spTgt spid="3074"/>
                                        </p:tgtEl>
                                      </p:cBhvr>
                                      <p:to x="100000" y="100000"/>
                                    </p:animScale>
                                    <p:animScale>
                                      <p:cBhvr>
                                        <p:cTn id="24" dur="26">
                                          <p:stCondLst>
                                            <p:cond delay="1808"/>
                                          </p:stCondLst>
                                        </p:cTn>
                                        <p:tgtEl>
                                          <p:spTgt spid="3074"/>
                                        </p:tgtEl>
                                      </p:cBhvr>
                                      <p:to x="100000" y="95000"/>
                                    </p:animScale>
                                    <p:animScale>
                                      <p:cBhvr>
                                        <p:cTn id="25"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39" y="312737"/>
            <a:ext cx="9918724" cy="2836193"/>
          </a:xfrm>
        </p:spPr>
        <p:txBody>
          <a:bodyPr>
            <a:noAutofit/>
          </a:bodyPr>
          <a:lstStyle/>
          <a:p>
            <a:r>
              <a:rPr lang="en-GB" sz="9600" dirty="0" smtClean="0">
                <a:solidFill>
                  <a:srgbClr val="FF0000"/>
                </a:solidFill>
              </a:rPr>
              <a:t>Buenas Tardes =</a:t>
            </a:r>
            <a:r>
              <a:rPr lang="en-GB" sz="9600" dirty="0" smtClean="0"/>
              <a:t> Good Afternoon</a:t>
            </a:r>
            <a:endParaRPr lang="en-GB" sz="96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data:image/jpeg;base64,/9j/4AAQSkZJRgABAQAAAQABAAD/2wCEAAkGBhQSEBUUExQVFRQVFBUUGBQVFxcYFxcUFBQVFBUUFBcYHCYeFxkjGRQUHy8gIycpLCwsFR4xNTAqNSYrLCkBCQoKDgwOGg8PGikcHxwsLCwsLCwsKSkpKSwsLCwsLCwpLCwpLCkpLCwpLCwsLCwsLCwpKSwsLCwpLCksLCwsLP/AABEIAMIBAwMBIgACEQEDEQH/xAAbAAACAgMBAAAAAAAAAAAAAAADBAIFAAEGB//EAEEQAAEDAgIFCQYCCQUBAQAAAAEAAhEDIQQxBRJBUWEGE3GBkaHB0fAiMlKSseEUQhUWQ1NicqLS8QcjM4LCsuL/xAAZAQADAQEBAAAAAAAAAAAAAAAAAQIDBAX/xAAqEQACAgICAQMDBAMBAAAAAAAAAQIRAxIhMRNBUbEUImEjMlLwcqHRBP/aAAwDAQACEQMRAD8AOGreoi4yi6l7zT0hLUsaw7YXT5Y1dmTwzuqJOoDckq+hw7KycdpNpdlAy/yjh4O0JqSkrYOEoukczjdGluQlV76Lgbhdi6q3esdTa7YClqn0GzXaONCPRBmy6sYFnwN7FDE02tGtqi1t1knjKWUo21SE3QxLuKawtRlQkFsJjmGDIgKPCmar/wBDRqmJupvfeFPUjIIdSjZVooqkZubk7ZDnoTlCptSAw7ibBTpVS0rK64ZvV8rgv8Niy4zAAFrq1w9UZ9S4+tpOBYXmU5T0/wCyALLzMmKXoj1seaNU2XWlMZqkQqLE44lQxmldZVlTErTDjpcmeXJzwGqV1BmKhJVcQlKmLXRqc7mdIzS8CFB2k1zJxq1+MS8aF5WXdXSElSZirKjGJR6ddPUSmWororXFIUnI4roqh3Y66qQEpUqlROIUwHEZWRGNinOvUWfVKXfWTGIEKDcOHLRRMnMUe9Q101VwBCC7DFWkZOQNYpc0sV6ojZl/U00XgtcQ4cc1X4ukI1mnpHkqVuJMpinXJzWKgo9HQ8rn2YaxR/xdggObOS0aRWtmFMY/FotHGwZCTGH4wmqOh3uEtgqkSy3wGO15BICefSkQVS4fQ9UH3V0OFbIAJAO1NZEu2J4pPpCVPABpsM0rXohpuJV1VY1v52Z71W6VYS3LJVtGS+0nSUX9yJ4fSLR4SnKmk2ECWjiuW57YVYYahriJ61lKOzs2hk0Veg7UxAyGRSFYlpRHYRw6lBzzk7oSUfcJTt2hapVnggPqQrF2CHSh19GGLAp6MXkKx+KKA7FKeIoFpSz2qdSt2Y/EpZ9Rbe1CIT1JcjesVIOUAiMZKdC2JNqJmlXUaFAEp1tFrVDSNE2aplxTFGgTm4AIBcFjq0CyaSE5MsKmEAAOtmjGq4NEX4qlFVxtco2tVeQJMgACTuyCrrrgnmXfIao1zjdQqUnUzexzsrvk7o8hxNYGMiI75lM6U0TRNmGInLbu8VzPMtqOuOBuF9FHgHlxIMnpTf4AK60VgaTQ3Y4+tqtWYSlTu4CHZg3R9TFcNMPo5Ommjj/0eFivK+jRrHVc3Vm19ixdCy4muzmeDOn18HmzXo7K6EzBuKc/QlWxA1gdoujUW5tlVEY0lNYTQVSxLbbtqJV0XUBMNKaiJ5C00LoMPaS4g8JuOlWA0eWyGuA4LnsM6tTMjWHar7DV3VBLxB2HfxWf6ifHRr+k1ynYywkDNV2Kc4SbpqrVeBESq2s9+ttH0TX3dqhP7P2uytqYwgoZ0kYjYUatSkmRPQj4bQWsNZp6itVExlIRoPk711WEpt1fZgjhvSg0S4CAGixvtk5omj9HvYLu6vNWuDKTsZxVP2TGarG1GE/7hvu2WV1rhVOkCxxMCTv9XVMhMJQLTkYTIZGwkerpbB4e1iYnKPFWRpmLZpoTEcXhgQbCeKp34Bhu72RMWyV1To1NYkm25V+k8E4XGW3gk6KTZQ4jCNkxdKOwwVk9hB2INVw3LJo1TK91AbCotpoz+AUDSKksYp1AAt1MRKhh6ElWdGg0ZtChujSKbKguK215XRNqU491vYEpU1djRZKMm+KHPGoq7EqGGc4SE/hqTmXN+OascJRaAJLZdkAJsN6T0pWiwNs1q4X2YrJT4DN0qYgnqUnY9UZqLYxC5pYknwdkc7a5LarpSSpP0kXwCdqo3Vlr8UmooTyM6EYuLArFz/49YjUPIWLtAvDju3A3hN4agBYPLDuKvqdAAysdhpXVZwCVCnVBnWDuHDgrBhJHuwelDdo9riCRcbjH0TbGIsVEAxSFJE1UOrjAyxvwUzm4q0rLxwU3TdEtRaNJAZpemSAZHHPuT4YCJa4FR54rvg0+lyc1zXsKOwbT+UdilToBtgEYkbwlauMGQcPoq8sekT4J1cuBjUWaipjpWo0zZw9ZJarynfsa0dqtSv0M5Y66ZfuppHE6Nm4N+KVpcqWx7TL8CjM5RMJuDG8X7lZmMYPBlnXmNkpoBRwuMZU91192R7EV1LiUWIC9m2YQK1Fz5aYjem3UQQAbwouqBuc9MfVKxlVj9DgiWiDuC57F4MjMFd02Cg1MEwm4BKTKUqOC5qFrJdtU0LTJnVukcXydDiYsOGYUtFqZyZrxsUhjir2pyYMWMnagDk9sMjqS1RSyMqBXKKwF2QurN3Jd9oIv1JuloE0wDPteOyEJJCcrKKnWcxwORHqFld2vJ7k/pF+tZwAI2jNV7KHEqiRc0nbiVlTA1Bm0id6udFOawySTwsrV2PY8WbJ4gKXRabOUpaFqu2W3qwwXJuffJVtT0kADYBSp6SJOQPAZ9KOAexBugaUe4FiZOKO49i0nx7E0/ccp4fVy3plqxrlMHgsti9TQaiNQzVjYVoYn+Ep7BoHVZiNHvJJBkHY7MKxZUnYpyiwSaOUfgKomaZ6RCYp4Sq1msTHArpFhbKlpM0WSSOYfjKjW+17ptxVdUxh2GxXbOw7Tm0HpCDU0ZTJnVE9iSil0U80muTjsLpQtlpu05g79hHFAq12u2QV2Q0JSvNMIT+TVEmdXvWykjnas4cvWxVIXZVOStI5aw6CPJQdyUZ8TuuE90TqctRxDptI4ro9FY6qXS5xc0Ag+FvFFp8lxEF3WBfrQanJyoB7DzebG1upPZMWrL1mIa7Iz9R1LWIqhrSTHWY71zjdAVmiS8NI4rVfC1y0MdDgBIMj67UrXuFMs/wBYKUwdbsHmmnPpuI9sXEi4uFzdLQdWbstxdCsMFoyrTJ9hrp3mUNoEmXjPV1to3pfBufk5gb/Kmwp2HqCq1A0SbBDova8S10hMlq0GI2DUEaPEoNTCEkHWPmnIUSlsPUpsZoJr3TcTtSv6EDbWk2z2roiEJzZkI2Gkcs/QL5s5nRrLZ0PWbu7V0EO1sh0wgOoEul2zIjdxRsOqKluhnH8wniLdqLhtCRdxOexWeIw5LSBF+r6KmxWjnBjiXOBhx9kyLC3emmLkadosE2NulYvPK1d8+8/Z+Y7ulYlsCs9N/TLOPYtjTbEg7Qjdk/N9kB+hjsB+YLnVe51v/H5Loaap7+5T/TNMbT2Ln26HqT7o63I5wNT93TT1X8vgNl/D5L2lpVhy1uwopxw3O+Uqmw+Ge38jOou8k2ceW/syf5TKmvZ/A7VftX+/+jn6QHH5SiDHD0D5JJmkxFw4dMeawabp5X7AnyS9fYsBix6lb/GBJN0xT+ILVTSVJwguBHWi2Gq9h041m9a/Hs9EKqqVqB25fxOy3Kvqupg+y9wB2AyO9WuSGl/WdF+lKcxInpHmptxjTl9QuVNKmfzO6bFEpUGfvDu9weafAtf7Z1La0/5CkX9K5ilg2tMioflJ8U9hqjRIc+2/2wVLY9fwXBdO9R5tu4diBSxFPY/tJ8UcVm/EO0JbD0JNaBktrWsN6wkJbi0NkrWshuqj1KE7Ft496ewaDBeofiG7x2oIxjN/cVr8RT4diNh6B/xA3odSo0/m7EN1Skc4Qy+jvajYNBkPtmoC22elB52kPzN7VIVWbHDtS2DQLrqJchue3eO1J4/H06errPaNZwbdwGc36LJ7C0HHPAzKWxGJYWOEydV1uoqWszPW/qQqjWQYOw7eCNh6HmbMY2Paz6QFira7va7PoFi1owR6RpTTnNU9YSSTABMCeJ6FDRfKXnGEvLWOBjV1hlAIIJ6V5xU0/VqzrvlsyBDRB7MulL0qxcZJlYLGdjz88HqWK5XUqTg17xJvYEgDeSFOryspNeGF4DrWg21oLb8ZC8oqPv27UzidK69fnYgywxMj2ABn1d6fiQvOz10aRPBTGkDuC4VvLqnaWPvtsU7S5X0duuOlvkp8ZsskX6nXfpDgoP0xSBhxYDuJaPquSr8s6QHshxM5GG23zdctpvSTatdz25ODc8/daCO0IUCJ5Irrk9VoaXovJDdRxGYaAY2IOK5SYak7Ve9jXZwRvyyC8+0BpinSq6znQNUiQCb2jIcFU6dxjauIqPaZaTYmcgABY5KvHyQ8i1ukd/j/APUOjSqaopa7YaddpbBBAJgEbJ37Fy+I5U1vxpcKksbVcGtIaG82X+6bR7sCTJC591QSJEgAA53gRmtFwLnEkiZIttzg8M1aikZOdnsujdN0qzZaWTHtMsS3pIUNK8oaOH1ecj2yQIYDlEk8LheYaJ04cM1+oTLw0THwmds7JHWtaS087EQahmMgIgWaDs2wCo8fJo8kdeuTu8d/qFSp1CxtPXAiHN1dU6zQ4EcLrMZyxecGa1OmxrudFMNf7X5dYnZ6C8yl05G/kmKmLcaYp60Na4v6CRB7gq0RCye56ZyS08/EsqGq2mCwtA1WxYgkzJKt6+laVMgPfTYSJGs5rZHCSvH34xwAbrWJaXBp9kgC078z2oRqNddLQrypLo9V03ymZhyNcEhzSQWgHIxCoavL868tpjUaBIPvEkwSDsg8FyGN0y+qGte6dQEBzp1iJm5JuhV8SAwwRJGw8QfBNQVESm74PTdCafbig7VZq6sSHAbZyIPBWbmNOwLxnDaRewEte5h3tcWza0xnme1ddpLlxDWCi5rnEe04g2y2GL+Slxd8GkZxr7jtNWMo7ljieheeUOXtYPBeGlu0Cx27esdiZP8AqI68MHCT9YRUhqUPyduXP39wQ3ucc3dy4TE8vapaNUBpm5znhcW2qWA5fm/OCbDV1RuzmT0J0xOUPdnZupbyqjS+m6dBzQWF8t1pa6NpHGclyeleVT6+rfVAF2gnVJnaFVvx+sLgTbfsMq1fqZtx9Du6OnmVaFV9Npa6m0kAmdhINtllxuMxrqjy9xknsA3DcEDBaXdTDw0D/cpljpnI3MXzQBXvfLgglu0djyRqmpTe2fccItkHDLPeCr38MVwOiOUH4cPhutrFuZiAJ3dKssPy6u7WaYJGqBsEAEEnO9+tHI1r6iGI1Q4jd5LFWHFSSTmST2lYjkikWtXk2Ggaz4z92erMKVHk8wj/AJHDsV/j6MjrQsNh7KFJm7grKj9XKc3qP6tXyRHcmKQdq86/Zsb5K1dQujPof7k8QjZhohBvIql++f2NU/1Epn9u/sCvmsRQ1LZleOJzv6h04/5nfL90F3IemDHPun+Xo4+pXUFllX18P7ZKezE8aKijyEaT/wA5+SPFCq8h2gxz/az/APS6LA0SCehLYzCEvJgI2JcFRRfqUNlY/IfNCPI+8c7/AEHzVxUwzg61svWarzRqc4bmJP5jlPSrTM3E1T5Dk5Vv6D/ctP5CuH7YfIf7l0WBYdW87NqniQZGfzQlZWnBzJ5Eu/fD5Tl29K3+oro/5W/KfNdDrGTY/MEbn4Ztz3hOydTl28gqhyqs7HLR5AVf3tPscuxwtaQbfTzRnVQlYanDO5CVR+0pf1eSi7kRW+Ol2u8l29aqBuQTiBwTsVHF/qVX+Kl8x8ls8hq/xUvmP9q7WnieITDqh/h70rQ6Z5/+pWI+Kl8x/tWjyLr76XzH+1d9ru/h71oud/D3p2FHAHkbiN9P5vssHI/ED4Pm+y70k7m96jrO3NQKjgXcksRub8wUDyVrg5N+YLv3uO4IL3n4QmKjgxyXrj8o+YIT+Ttf4P6m+a77nD8KXquO5AUcUOTmIP5P6m+aw8nMQPyf1N813FJ7tgWnPduCB0efu0RVBjV7x5rF1FUDWKxMRfYlkhRp04CK9aAWKR0XyQ5u6KWX61qLqaKHYdgRIQ6aISlQWbhDdSuiysRQnIhRpwUOtQkplpUXooVlc/DX/wA+SqDg/wDc6/FdCfWaUFAa2/t84WiIZPDMgLdanMKQMKUJUPYWNC6lUoexEbUdolG1bICwGBoQD0+CYdTRKZACnrdKmh2L4ijMW8Uq/D3Vg93rao6vqSmJsVpUI9FMPaphqwhILAhikWqeqtFOgsE5qjBRnKDkBYCoDvS9QHenSEFzZ9fZMlsXax0G+xIYlrthKttVJ16SYmZgpgyUYrVFsegsftQCOMxdRwqOE7SsWYk+26c5KxUZnday3HFBa5S10qLsL0LELWUg5FD2GGFbNRA10N9b1bxSoe1jYqBbFbiFXisPUeCIa/HvRQDjqyg+uN09nmlHVePf5IT69vuihD/OTeOtDFW/Vuz7kg2rb7T4obsR61R9VVE2WBffLuus/EbbQqx2JvEH/q0DwWDFGNvR9w1OhWWlOvxzy3fWUUV7KqpYok7D0z9kZlQzkO8ooLHxiOAWPrJPXPAqNWtAlGobDzcRw6p81IVp6OEKpbiJIseixR2VJ2fTwRqFlm2qpa6Sp1UQVEqCxgvWtZLc8d/co8/6jzRQWNlyG56FznqEN1b16CKCxjWUC4eoQXVtxnrHkhc8do7/ACKKHYyavqUFzr/dLnFX2dYPiVF2K3jwRQWOEoT6kDb62BBNednYQUF9XOxRQWc7iBLiQQBOXteSxGqU7m7c1idEHQA8SOpSFXieu3j4KnZiRsNM9Gt4vTH4y0kEdNh9Uxli2tfLvROd4HsVdSxAdlHZ5o7XkZmegR9JTEOGol6lbiOxCMbfrP1WjCllxJMxF9nUPsjuqeskmBOz6Lb64Gw9GqfJTRomg1SuQP8ACVdVmxsimrIzjuUXWuY700hNg+czDSDxslnuJOzqEj6IpLZ+/ldbey2Tj1mOvIlWjJsWExJMHiWhbZnNuJ4dMojaAcYId2mO8lFGGjKI45jrVEWSoEHLtaT4phhE5yVCkLWRA6EBYcG2ajUdO4oTqh9BRdUPApAYI49UhSbWjYT0IBna3oIMfQoVRp2A/P5goGWLcS7Yw9onsWzjP4XKtNYj3g49BgDrgSlnV2E21p/l1v8A0kMtzjZ2EndcdpWNxH8J7vE+Cp3Y421SevVHcXKDsUfzR1yfo8pAXT65P2fqn6rbax3u7R4FUhLs2td1kgdS02s7JxAO5xcD9DKYFxiKuV/mEDvhLnEHZqdX2lVtZrjmW+uJS5/69vmkMueddN//AJW34jIyfl8slTUapBynoumPxFryDnlPggY+a07Y6vuoa24n6diUp1id3ePBSGIdu7z4iEASdhRP5evPrWLfODbPaPNYmSV9PGjZT+UuR6GNE3bHSC7wVYzENH7Np4y7zRjimH8h6BAHcpsdFqMROWr2hv3WnVCM3OM/A6f/ACqw4oDKm0dIJU21m9HQ2P8A0nYUXDKh2Enrv3tRucO2fr4KuY+wgjpIlSaN5EdHkps0oc1u3o+6g+q8ZGOOr4kpQPbHsgdhQXPvtH8ojvTE/wAD1Kq8Xc4HjaB9EdtcfEJ4KldiRN2/O4nusitxvs+4CNzZH1VGbsfe5u1wJ3FFbU4EfRVtPFMNg0A7j/hMMrQNiaExxz+JSdSuPUfSVB+LmwBQHYgi0nrhMVFjSeI2HjCLzh9Qq+nibegiGsYtZADUnafXag1XDaW9ceSVe/fPbHeUMm2RHQWu8EAMkfC7s9rusk62rPtOI/6DwKBWY0bHk8WkeKWLm8e3zUNloYDgDIf2awWm1ATcmegO7ZSxcNx7fsoyEhjT6nHujulEpVAdjR0z4lJhyKxw6Ehh3s49QW2PgZ9U/dCaCcoWjWPxHwQmNoY1t09ZUTf1KGHjaR0ie9SJjzVEGMz+xReetEn11lApu4kdH+QscW5hxni37qbLUQjnRY6/1W2YmLe1HGB9bIIxBHHqHksY4k/eEWKh5mIbGX/x5LSWh3wu7JWI2QaMrQpFYsQASVN2S2sQA055DRBIsjYd5nM+pWLEIt9oNVNkvVNwtrEimAxJupteQyxI6FixVEyn2DYfa6k+FixUjORKofZSMrFibBDuE91ZVKxYmDI0mgi4VfpARlboWLEn0C7K/nTvPaiArFizNCD1gWLEAblGYsWIA28rQKxYgbGqGa05olYsT9CPUnTYNwS1Y3WLFmuzV9ApRKTiDYwtrFZA83JYsWJkn//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hQSEBUUExQVFRQVFBUUGBQVFxcYFxcUFBQVFBUUFBcYHCYeFxkjGRQUHy8gIycpLCwsFR4xNTAqNSYrLCkBCQoKDgwOGg8PGikcHxwsLCwsLCwsKSkpKSwsLCwsLCwpLCwpLCkpLCwpLCwsLCwsLCwpKSwsLCwpLCksLCwsLP/AABEIAMIBAwMBIgACEQEDEQH/xAAbAAACAgMBAAAAAAAAAAAAAAADBAIFAAEGB//EAEEQAAEDAgIFCQYCCQUBAQAAAAEAAhEDIQQxBRJBUWEGE3GBkaHB0fAiMlKSseEUQhUWQ1NicqLS8QcjM4LCsuL/xAAZAQADAQEBAAAAAAAAAAAAAAAAAQIDBAX/xAAqEQACAgICAQMDBAMBAAAAAAAAAQIRAxIhMRNBUbEUImEjMlLwcqHRBP/aAAwDAQACEQMRAD8AOGreoi4yi6l7zT0hLUsaw7YXT5Y1dmTwzuqJOoDckq+hw7KycdpNpdlAy/yjh4O0JqSkrYOEoukczjdGluQlV76Lgbhdi6q3esdTa7YClqn0GzXaONCPRBmy6sYFnwN7FDE02tGtqi1t1knjKWUo21SE3QxLuKawtRlQkFsJjmGDIgKPCmar/wBDRqmJupvfeFPUjIIdSjZVooqkZubk7ZDnoTlCptSAw7ibBTpVS0rK64ZvV8rgv8Niy4zAAFrq1w9UZ9S4+tpOBYXmU5T0/wCyALLzMmKXoj1seaNU2XWlMZqkQqLE44lQxmldZVlTErTDjpcmeXJzwGqV1BmKhJVcQlKmLXRqc7mdIzS8CFB2k1zJxq1+MS8aF5WXdXSElSZirKjGJR6ddPUSmWororXFIUnI4roqh3Y66qQEpUqlROIUwHEZWRGNinOvUWfVKXfWTGIEKDcOHLRRMnMUe9Q101VwBCC7DFWkZOQNYpc0sV6ojZl/U00XgtcQ4cc1X4ukI1mnpHkqVuJMpinXJzWKgo9HQ8rn2YaxR/xdggObOS0aRWtmFMY/FotHGwZCTGH4wmqOh3uEtgqkSy3wGO15BICefSkQVS4fQ9UH3V0OFbIAJAO1NZEu2J4pPpCVPABpsM0rXohpuJV1VY1v52Z71W6VYS3LJVtGS+0nSUX9yJ4fSLR4SnKmk2ECWjiuW57YVYYahriJ61lKOzs2hk0Veg7UxAyGRSFYlpRHYRw6lBzzk7oSUfcJTt2hapVnggPqQrF2CHSh19GGLAp6MXkKx+KKA7FKeIoFpSz2qdSt2Y/EpZ9Rbe1CIT1JcjesVIOUAiMZKdC2JNqJmlXUaFAEp1tFrVDSNE2aplxTFGgTm4AIBcFjq0CyaSE5MsKmEAAOtmjGq4NEX4qlFVxtco2tVeQJMgACTuyCrrrgnmXfIao1zjdQqUnUzexzsrvk7o8hxNYGMiI75lM6U0TRNmGInLbu8VzPMtqOuOBuF9FHgHlxIMnpTf4AK60VgaTQ3Y4+tqtWYSlTu4CHZg3R9TFcNMPo5Ommjj/0eFivK+jRrHVc3Vm19ixdCy4muzmeDOn18HmzXo7K6EzBuKc/QlWxA1gdoujUW5tlVEY0lNYTQVSxLbbtqJV0XUBMNKaiJ5C00LoMPaS4g8JuOlWA0eWyGuA4LnsM6tTMjWHar7DV3VBLxB2HfxWf6ifHRr+k1ynYywkDNV2Kc4SbpqrVeBESq2s9+ttH0TX3dqhP7P2uytqYwgoZ0kYjYUatSkmRPQj4bQWsNZp6itVExlIRoPk711WEpt1fZgjhvSg0S4CAGixvtk5omj9HvYLu6vNWuDKTsZxVP2TGarG1GE/7hvu2WV1rhVOkCxxMCTv9XVMhMJQLTkYTIZGwkerpbB4e1iYnKPFWRpmLZpoTEcXhgQbCeKp34Bhu72RMWyV1To1NYkm25V+k8E4XGW3gk6KTZQ4jCNkxdKOwwVk9hB2INVw3LJo1TK91AbCotpoz+AUDSKksYp1AAt1MRKhh6ElWdGg0ZtChujSKbKguK215XRNqU491vYEpU1djRZKMm+KHPGoq7EqGGc4SE/hqTmXN+OascJRaAJLZdkAJsN6T0pWiwNs1q4X2YrJT4DN0qYgnqUnY9UZqLYxC5pYknwdkc7a5LarpSSpP0kXwCdqo3Vlr8UmooTyM6EYuLArFz/49YjUPIWLtAvDju3A3hN4agBYPLDuKvqdAAysdhpXVZwCVCnVBnWDuHDgrBhJHuwelDdo9riCRcbjH0TbGIsVEAxSFJE1UOrjAyxvwUzm4q0rLxwU3TdEtRaNJAZpemSAZHHPuT4YCJa4FR54rvg0+lyc1zXsKOwbT+UdilToBtgEYkbwlauMGQcPoq8sekT4J1cuBjUWaipjpWo0zZw9ZJarynfsa0dqtSv0M5Y66ZfuppHE6Nm4N+KVpcqWx7TL8CjM5RMJuDG8X7lZmMYPBlnXmNkpoBRwuMZU91192R7EV1LiUWIC9m2YQK1Fz5aYjem3UQQAbwouqBuc9MfVKxlVj9DgiWiDuC57F4MjMFd02Cg1MEwm4BKTKUqOC5qFrJdtU0LTJnVukcXydDiYsOGYUtFqZyZrxsUhjir2pyYMWMnagDk9sMjqS1RSyMqBXKKwF2QurN3Jd9oIv1JuloE0wDPteOyEJJCcrKKnWcxwORHqFld2vJ7k/pF+tZwAI2jNV7KHEqiRc0nbiVlTA1Bm0id6udFOawySTwsrV2PY8WbJ4gKXRabOUpaFqu2W3qwwXJuffJVtT0kADYBSp6SJOQPAZ9KOAexBugaUe4FiZOKO49i0nx7E0/ccp4fVy3plqxrlMHgsti9TQaiNQzVjYVoYn+Ep7BoHVZiNHvJJBkHY7MKxZUnYpyiwSaOUfgKomaZ6RCYp4Sq1msTHArpFhbKlpM0WSSOYfjKjW+17ptxVdUxh2GxXbOw7Tm0HpCDU0ZTJnVE9iSil0U80muTjsLpQtlpu05g79hHFAq12u2QV2Q0JSvNMIT+TVEmdXvWykjnas4cvWxVIXZVOStI5aw6CPJQdyUZ8TuuE90TqctRxDptI4ro9FY6qXS5xc0Ag+FvFFp8lxEF3WBfrQanJyoB7DzebG1upPZMWrL1mIa7Iz9R1LWIqhrSTHWY71zjdAVmiS8NI4rVfC1y0MdDgBIMj67UrXuFMs/wBYKUwdbsHmmnPpuI9sXEi4uFzdLQdWbstxdCsMFoyrTJ9hrp3mUNoEmXjPV1to3pfBufk5gb/Kmwp2HqCq1A0SbBDova8S10hMlq0GI2DUEaPEoNTCEkHWPmnIUSlsPUpsZoJr3TcTtSv6EDbWk2z2roiEJzZkI2Gkcs/QL5s5nRrLZ0PWbu7V0EO1sh0wgOoEul2zIjdxRsOqKluhnH8wniLdqLhtCRdxOexWeIw5LSBF+r6KmxWjnBjiXOBhx9kyLC3emmLkadosE2NulYvPK1d8+8/Z+Y7ulYlsCs9N/TLOPYtjTbEg7Qjdk/N9kB+hjsB+YLnVe51v/H5Loaap7+5T/TNMbT2Ln26HqT7o63I5wNT93TT1X8vgNl/D5L2lpVhy1uwopxw3O+Uqmw+Ge38jOou8k2ceW/syf5TKmvZ/A7VftX+/+jn6QHH5SiDHD0D5JJmkxFw4dMeawabp5X7AnyS9fYsBix6lb/GBJN0xT+ILVTSVJwguBHWi2Gq9h041m9a/Hs9EKqqVqB25fxOy3Kvqupg+y9wB2AyO9WuSGl/WdF+lKcxInpHmptxjTl9QuVNKmfzO6bFEpUGfvDu9weafAtf7Z1La0/5CkX9K5ilg2tMioflJ8U9hqjRIc+2/2wVLY9fwXBdO9R5tu4diBSxFPY/tJ8UcVm/EO0JbD0JNaBktrWsN6wkJbi0NkrWshuqj1KE7Ft496ewaDBeofiG7x2oIxjN/cVr8RT4diNh6B/xA3odSo0/m7EN1Skc4Qy+jvajYNBkPtmoC22elB52kPzN7VIVWbHDtS2DQLrqJchue3eO1J4/H06errPaNZwbdwGc36LJ7C0HHPAzKWxGJYWOEydV1uoqWszPW/qQqjWQYOw7eCNh6HmbMY2Paz6QFira7va7PoFi1owR6RpTTnNU9YSSTABMCeJ6FDRfKXnGEvLWOBjV1hlAIIJ6V5xU0/VqzrvlsyBDRB7MulL0qxcZJlYLGdjz88HqWK5XUqTg17xJvYEgDeSFOryspNeGF4DrWg21oLb8ZC8oqPv27UzidK69fnYgywxMj2ABn1d6fiQvOz10aRPBTGkDuC4VvLqnaWPvtsU7S5X0duuOlvkp8ZsskX6nXfpDgoP0xSBhxYDuJaPquSr8s6QHshxM5GG23zdctpvSTatdz25ODc8/daCO0IUCJ5Irrk9VoaXovJDdRxGYaAY2IOK5SYak7Ve9jXZwRvyyC8+0BpinSq6znQNUiQCb2jIcFU6dxjauIqPaZaTYmcgABY5KvHyQ8i1ukd/j/APUOjSqaopa7YaddpbBBAJgEbJ37Fy+I5U1vxpcKksbVcGtIaG82X+6bR7sCTJC591QSJEgAA53gRmtFwLnEkiZIttzg8M1aikZOdnsujdN0qzZaWTHtMsS3pIUNK8oaOH1ecj2yQIYDlEk8LheYaJ04cM1+oTLw0THwmds7JHWtaS087EQahmMgIgWaDs2wCo8fJo8kdeuTu8d/qFSp1CxtPXAiHN1dU6zQ4EcLrMZyxecGa1OmxrudFMNf7X5dYnZ6C8yl05G/kmKmLcaYp60Na4v6CRB7gq0RCye56ZyS08/EsqGq2mCwtA1WxYgkzJKt6+laVMgPfTYSJGs5rZHCSvH34xwAbrWJaXBp9kgC078z2oRqNddLQrypLo9V03ymZhyNcEhzSQWgHIxCoavL868tpjUaBIPvEkwSDsg8FyGN0y+qGte6dQEBzp1iJm5JuhV8SAwwRJGw8QfBNQVESm74PTdCafbig7VZq6sSHAbZyIPBWbmNOwLxnDaRewEte5h3tcWza0xnme1ddpLlxDWCi5rnEe04g2y2GL+Slxd8GkZxr7jtNWMo7ljieheeUOXtYPBeGlu0Cx27esdiZP8AqI68MHCT9YRUhqUPyduXP39wQ3ucc3dy4TE8vapaNUBpm5znhcW2qWA5fm/OCbDV1RuzmT0J0xOUPdnZupbyqjS+m6dBzQWF8t1pa6NpHGclyeleVT6+rfVAF2gnVJnaFVvx+sLgTbfsMq1fqZtx9Du6OnmVaFV9Npa6m0kAmdhINtllxuMxrqjy9xknsA3DcEDBaXdTDw0D/cpljpnI3MXzQBXvfLgglu0djyRqmpTe2fccItkHDLPeCr38MVwOiOUH4cPhutrFuZiAJ3dKssPy6u7WaYJGqBsEAEEnO9+tHI1r6iGI1Q4jd5LFWHFSSTmST2lYjkikWtXk2Ggaz4z92erMKVHk8wj/AJHDsV/j6MjrQsNh7KFJm7grKj9XKc3qP6tXyRHcmKQdq86/Zsb5K1dQujPof7k8QjZhohBvIql++f2NU/1Epn9u/sCvmsRQ1LZleOJzv6h04/5nfL90F3IemDHPun+Xo4+pXUFllX18P7ZKezE8aKijyEaT/wA5+SPFCq8h2gxz/az/APS6LA0SCehLYzCEvJgI2JcFRRfqUNlY/IfNCPI+8c7/AEHzVxUwzg61svWarzRqc4bmJP5jlPSrTM3E1T5Dk5Vv6D/ctP5CuH7YfIf7l0WBYdW87NqniQZGfzQlZWnBzJ5Eu/fD5Tl29K3+oro/5W/KfNdDrGTY/MEbn4Ztz3hOydTl28gqhyqs7HLR5AVf3tPscuxwtaQbfTzRnVQlYanDO5CVR+0pf1eSi7kRW+Ol2u8l29aqBuQTiBwTsVHF/qVX+Kl8x8ls8hq/xUvmP9q7WnieITDqh/h70rQ6Z5/+pWI+Kl8x/tWjyLr76XzH+1d9ru/h71oud/D3p2FHAHkbiN9P5vssHI/ED4Pm+y70k7m96jrO3NQKjgXcksRub8wUDyVrg5N+YLv3uO4IL3n4QmKjgxyXrj8o+YIT+Ttf4P6m+a77nD8KXquO5AUcUOTmIP5P6m+aw8nMQPyf1N813FJ7tgWnPduCB0efu0RVBjV7x5rF1FUDWKxMRfYlkhRp04CK9aAWKR0XyQ5u6KWX61qLqaKHYdgRIQ6aISlQWbhDdSuiysRQnIhRpwUOtQkplpUXooVlc/DX/wA+SqDg/wDc6/FdCfWaUFAa2/t84WiIZPDMgLdanMKQMKUJUPYWNC6lUoexEbUdolG1bICwGBoQD0+CYdTRKZACnrdKmh2L4ijMW8Uq/D3Vg93rao6vqSmJsVpUI9FMPaphqwhILAhikWqeqtFOgsE5qjBRnKDkBYCoDvS9QHenSEFzZ9fZMlsXax0G+xIYlrthKttVJ16SYmZgpgyUYrVFsegsftQCOMxdRwqOE7SsWYk+26c5KxUZnday3HFBa5S10qLsL0LELWUg5FD2GGFbNRA10N9b1bxSoe1jYqBbFbiFXisPUeCIa/HvRQDjqyg+uN09nmlHVePf5IT69vuihD/OTeOtDFW/Vuz7kg2rb7T4obsR61R9VVE2WBffLuus/EbbQqx2JvEH/q0DwWDFGNvR9w1OhWWlOvxzy3fWUUV7KqpYok7D0z9kZlQzkO8ooLHxiOAWPrJPXPAqNWtAlGobDzcRw6p81IVp6OEKpbiJIseixR2VJ2fTwRqFlm2qpa6Sp1UQVEqCxgvWtZLc8d/co8/6jzRQWNlyG56FznqEN1b16CKCxjWUC4eoQXVtxnrHkhc8do7/ACKKHYyavqUFzr/dLnFX2dYPiVF2K3jwRQWOEoT6kDb62BBNednYQUF9XOxRQWc7iBLiQQBOXteSxGqU7m7c1idEHQA8SOpSFXieu3j4KnZiRsNM9Gt4vTH4y0kEdNh9Uxli2tfLvROd4HsVdSxAdlHZ5o7XkZmegR9JTEOGol6lbiOxCMbfrP1WjCllxJMxF9nUPsjuqeskmBOz6Lb64Gw9GqfJTRomg1SuQP8ACVdVmxsimrIzjuUXWuY700hNg+czDSDxslnuJOzqEj6IpLZ+/ldbey2Tj1mOvIlWjJsWExJMHiWhbZnNuJ4dMojaAcYId2mO8lFGGjKI45jrVEWSoEHLtaT4phhE5yVCkLWRA6EBYcG2ajUdO4oTqh9BRdUPApAYI49UhSbWjYT0IBna3oIMfQoVRp2A/P5goGWLcS7Yw9onsWzjP4XKtNYj3g49BgDrgSlnV2E21p/l1v8A0kMtzjZ2EndcdpWNxH8J7vE+Cp3Y421SevVHcXKDsUfzR1yfo8pAXT65P2fqn6rbax3u7R4FUhLs2td1kgdS02s7JxAO5xcD9DKYFxiKuV/mEDvhLnEHZqdX2lVtZrjmW+uJS5/69vmkMueddN//AJW34jIyfl8slTUapBynoumPxFryDnlPggY+a07Y6vuoa24n6diUp1id3ePBSGIdu7z4iEASdhRP5evPrWLfODbPaPNYmSV9PGjZT+UuR6GNE3bHSC7wVYzENH7Np4y7zRjimH8h6BAHcpsdFqMROWr2hv3WnVCM3OM/A6f/ACqw4oDKm0dIJU21m9HQ2P8A0nYUXDKh2Enrv3tRucO2fr4KuY+wgjpIlSaN5EdHkps0oc1u3o+6g+q8ZGOOr4kpQPbHsgdhQXPvtH8ojvTE/wAD1Kq8Xc4HjaB9EdtcfEJ4KldiRN2/O4nusitxvs+4CNzZH1VGbsfe5u1wJ3FFbU4EfRVtPFMNg0A7j/hMMrQNiaExxz+JSdSuPUfSVB+LmwBQHYgi0nrhMVFjSeI2HjCLzh9Qq+nibegiGsYtZADUnafXag1XDaW9ceSVe/fPbHeUMm2RHQWu8EAMkfC7s9rusk62rPtOI/6DwKBWY0bHk8WkeKWLm8e3zUNloYDgDIf2awWm1ATcmegO7ZSxcNx7fsoyEhjT6nHujulEpVAdjR0z4lJhyKxw6Ehh3s49QW2PgZ9U/dCaCcoWjWPxHwQmNoY1t09ZUTf1KGHjaR0ie9SJjzVEGMz+xReetEn11lApu4kdH+QscW5hxni37qbLUQjnRY6/1W2YmLe1HGB9bIIxBHHqHksY4k/eEWKh5mIbGX/x5LSWh3wu7JWI2QaMrQpFYsQASVN2S2sQA055DRBIsjYd5nM+pWLEIt9oNVNkvVNwtrEimAxJupteQyxI6FixVEyn2DYfa6k+FixUjORKofZSMrFibBDuE91ZVKxYmDI0mgi4VfpARlboWLEn0C7K/nTvPaiArFizNCD1gWLEAblGYsWIA28rQKxYgbGqGa05olYsT9CPUnTYNwS1Y3WLFmuzV9ApRKTiDYwtrFZA83JYsWJkn//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VFRQVFBUUGBQVFxcYFxcUFBQVFBUUFBcYHCYeFxkjGRQUHy8gIycpLCwsFR4xNTAqNSYrLCkBCQoKDgwOGg8PGikcHxwsLCwsLCwsKSkpKSwsLCwsLCwpLCwpLCkpLCwpLCwsLCwsLCwpKSwsLCwpLCksLCwsLP/AABEIAMIBAwMBIgACEQEDEQH/xAAbAAACAgMBAAAAAAAAAAAAAAADBAIFAAEGB//EAEEQAAEDAgIFCQYCCQUBAQAAAAEAAhEDIQQxBRJBUWEGE3GBkaHB0fAiMlKSseEUQhUWQ1NicqLS8QcjM4LCsuL/xAAZAQADAQEBAAAAAAAAAAAAAAAAAQIDBAX/xAAqEQACAgICAQMDBAMBAAAAAAAAAQIRAxIhMRNBUbEUImEjMlLwcqHRBP/aAAwDAQACEQMRAD8AOGreoi4yi6l7zT0hLUsaw7YXT5Y1dmTwzuqJOoDckq+hw7KycdpNpdlAy/yjh4O0JqSkrYOEoukczjdGluQlV76Lgbhdi6q3esdTa7YClqn0GzXaONCPRBmy6sYFnwN7FDE02tGtqi1t1knjKWUo21SE3QxLuKawtRlQkFsJjmGDIgKPCmar/wBDRqmJupvfeFPUjIIdSjZVooqkZubk7ZDnoTlCptSAw7ibBTpVS0rK64ZvV8rgv8Niy4zAAFrq1w9UZ9S4+tpOBYXmU5T0/wCyALLzMmKXoj1seaNU2XWlMZqkQqLE44lQxmldZVlTErTDjpcmeXJzwGqV1BmKhJVcQlKmLXRqc7mdIzS8CFB2k1zJxq1+MS8aF5WXdXSElSZirKjGJR6ddPUSmWororXFIUnI4roqh3Y66qQEpUqlROIUwHEZWRGNinOvUWfVKXfWTGIEKDcOHLRRMnMUe9Q101VwBCC7DFWkZOQNYpc0sV6ojZl/U00XgtcQ4cc1X4ukI1mnpHkqVuJMpinXJzWKgo9HQ8rn2YaxR/xdggObOS0aRWtmFMY/FotHGwZCTGH4wmqOh3uEtgqkSy3wGO15BICefSkQVS4fQ9UH3V0OFbIAJAO1NZEu2J4pPpCVPABpsM0rXohpuJV1VY1v52Z71W6VYS3LJVtGS+0nSUX9yJ4fSLR4SnKmk2ECWjiuW57YVYYahriJ61lKOzs2hk0Veg7UxAyGRSFYlpRHYRw6lBzzk7oSUfcJTt2hapVnggPqQrF2CHSh19GGLAp6MXkKx+KKA7FKeIoFpSz2qdSt2Y/EpZ9Rbe1CIT1JcjesVIOUAiMZKdC2JNqJmlXUaFAEp1tFrVDSNE2aplxTFGgTm4AIBcFjq0CyaSE5MsKmEAAOtmjGq4NEX4qlFVxtco2tVeQJMgACTuyCrrrgnmXfIao1zjdQqUnUzexzsrvk7o8hxNYGMiI75lM6U0TRNmGInLbu8VzPMtqOuOBuF9FHgHlxIMnpTf4AK60VgaTQ3Y4+tqtWYSlTu4CHZg3R9TFcNMPo5Ommjj/0eFivK+jRrHVc3Vm19ixdCy4muzmeDOn18HmzXo7K6EzBuKc/QlWxA1gdoujUW5tlVEY0lNYTQVSxLbbtqJV0XUBMNKaiJ5C00LoMPaS4g8JuOlWA0eWyGuA4LnsM6tTMjWHar7DV3VBLxB2HfxWf6ifHRr+k1ynYywkDNV2Kc4SbpqrVeBESq2s9+ttH0TX3dqhP7P2uytqYwgoZ0kYjYUatSkmRPQj4bQWsNZp6itVExlIRoPk711WEpt1fZgjhvSg0S4CAGixvtk5omj9HvYLu6vNWuDKTsZxVP2TGarG1GE/7hvu2WV1rhVOkCxxMCTv9XVMhMJQLTkYTIZGwkerpbB4e1iYnKPFWRpmLZpoTEcXhgQbCeKp34Bhu72RMWyV1To1NYkm25V+k8E4XGW3gk6KTZQ4jCNkxdKOwwVk9hB2INVw3LJo1TK91AbCotpoz+AUDSKksYp1AAt1MRKhh6ElWdGg0ZtChujSKbKguK215XRNqU491vYEpU1djRZKMm+KHPGoq7EqGGc4SE/hqTmXN+OascJRaAJLZdkAJsN6T0pWiwNs1q4X2YrJT4DN0qYgnqUnY9UZqLYxC5pYknwdkc7a5LarpSSpP0kXwCdqo3Vlr8UmooTyM6EYuLArFz/49YjUPIWLtAvDju3A3hN4agBYPLDuKvqdAAysdhpXVZwCVCnVBnWDuHDgrBhJHuwelDdo9riCRcbjH0TbGIsVEAxSFJE1UOrjAyxvwUzm4q0rLxwU3TdEtRaNJAZpemSAZHHPuT4YCJa4FR54rvg0+lyc1zXsKOwbT+UdilToBtgEYkbwlauMGQcPoq8sekT4J1cuBjUWaipjpWo0zZw9ZJarynfsa0dqtSv0M5Y66ZfuppHE6Nm4N+KVpcqWx7TL8CjM5RMJuDG8X7lZmMYPBlnXmNkpoBRwuMZU91192R7EV1LiUWIC9m2YQK1Fz5aYjem3UQQAbwouqBuc9MfVKxlVj9DgiWiDuC57F4MjMFd02Cg1MEwm4BKTKUqOC5qFrJdtU0LTJnVukcXydDiYsOGYUtFqZyZrxsUhjir2pyYMWMnagDk9sMjqS1RSyMqBXKKwF2QurN3Jd9oIv1JuloE0wDPteOyEJJCcrKKnWcxwORHqFld2vJ7k/pF+tZwAI2jNV7KHEqiRc0nbiVlTA1Bm0id6udFOawySTwsrV2PY8WbJ4gKXRabOUpaFqu2W3qwwXJuffJVtT0kADYBSp6SJOQPAZ9KOAexBugaUe4FiZOKO49i0nx7E0/ccp4fVy3plqxrlMHgsti9TQaiNQzVjYVoYn+Ep7BoHVZiNHvJJBkHY7MKxZUnYpyiwSaOUfgKomaZ6RCYp4Sq1msTHArpFhbKlpM0WSSOYfjKjW+17ptxVdUxh2GxXbOw7Tm0HpCDU0ZTJnVE9iSil0U80muTjsLpQtlpu05g79hHFAq12u2QV2Q0JSvNMIT+TVEmdXvWykjnas4cvWxVIXZVOStI5aw6CPJQdyUZ8TuuE90TqctRxDptI4ro9FY6qXS5xc0Ag+FvFFp8lxEF3WBfrQanJyoB7DzebG1upPZMWrL1mIa7Iz9R1LWIqhrSTHWY71zjdAVmiS8NI4rVfC1y0MdDgBIMj67UrXuFMs/wBYKUwdbsHmmnPpuI9sXEi4uFzdLQdWbstxdCsMFoyrTJ9hrp3mUNoEmXjPV1to3pfBufk5gb/Kmwp2HqCq1A0SbBDova8S10hMlq0GI2DUEaPEoNTCEkHWPmnIUSlsPUpsZoJr3TcTtSv6EDbWk2z2roiEJzZkI2Gkcs/QL5s5nRrLZ0PWbu7V0EO1sh0wgOoEul2zIjdxRsOqKluhnH8wniLdqLhtCRdxOexWeIw5LSBF+r6KmxWjnBjiXOBhx9kyLC3emmLkadosE2NulYvPK1d8+8/Z+Y7ulYlsCs9N/TLOPYtjTbEg7Qjdk/N9kB+hjsB+YLnVe51v/H5Loaap7+5T/TNMbT2Ln26HqT7o63I5wNT93TT1X8vgNl/D5L2lpVhy1uwopxw3O+Uqmw+Ge38jOou8k2ceW/syf5TKmvZ/A7VftX+/+jn6QHH5SiDHD0D5JJmkxFw4dMeawabp5X7AnyS9fYsBix6lb/GBJN0xT+ILVTSVJwguBHWi2Gq9h041m9a/Hs9EKqqVqB25fxOy3Kvqupg+y9wB2AyO9WuSGl/WdF+lKcxInpHmptxjTl9QuVNKmfzO6bFEpUGfvDu9weafAtf7Z1La0/5CkX9K5ilg2tMioflJ8U9hqjRIc+2/2wVLY9fwXBdO9R5tu4diBSxFPY/tJ8UcVm/EO0JbD0JNaBktrWsN6wkJbi0NkrWshuqj1KE7Ft496ewaDBeofiG7x2oIxjN/cVr8RT4diNh6B/xA3odSo0/m7EN1Skc4Qy+jvajYNBkPtmoC22elB52kPzN7VIVWbHDtS2DQLrqJchue3eO1J4/H06errPaNZwbdwGc36LJ7C0HHPAzKWxGJYWOEydV1uoqWszPW/qQqjWQYOw7eCNh6HmbMY2Paz6QFira7va7PoFi1owR6RpTTnNU9YSSTABMCeJ6FDRfKXnGEvLWOBjV1hlAIIJ6V5xU0/VqzrvlsyBDRB7MulL0qxcZJlYLGdjz88HqWK5XUqTg17xJvYEgDeSFOryspNeGF4DrWg21oLb8ZC8oqPv27UzidK69fnYgywxMj2ABn1d6fiQvOz10aRPBTGkDuC4VvLqnaWPvtsU7S5X0duuOlvkp8ZsskX6nXfpDgoP0xSBhxYDuJaPquSr8s6QHshxM5GG23zdctpvSTatdz25ODc8/daCO0IUCJ5Irrk9VoaXovJDdRxGYaAY2IOK5SYak7Ve9jXZwRvyyC8+0BpinSq6znQNUiQCb2jIcFU6dxjauIqPaZaTYmcgABY5KvHyQ8i1ukd/j/APUOjSqaopa7YaddpbBBAJgEbJ37Fy+I5U1vxpcKksbVcGtIaG82X+6bR7sCTJC591QSJEgAA53gRmtFwLnEkiZIttzg8M1aikZOdnsujdN0qzZaWTHtMsS3pIUNK8oaOH1ecj2yQIYDlEk8LheYaJ04cM1+oTLw0THwmds7JHWtaS087EQahmMgIgWaDs2wCo8fJo8kdeuTu8d/qFSp1CxtPXAiHN1dU6zQ4EcLrMZyxecGa1OmxrudFMNf7X5dYnZ6C8yl05G/kmKmLcaYp60Na4v6CRB7gq0RCye56ZyS08/EsqGq2mCwtA1WxYgkzJKt6+laVMgPfTYSJGs5rZHCSvH34xwAbrWJaXBp9kgC078z2oRqNddLQrypLo9V03ymZhyNcEhzSQWgHIxCoavL868tpjUaBIPvEkwSDsg8FyGN0y+qGte6dQEBzp1iJm5JuhV8SAwwRJGw8QfBNQVESm74PTdCafbig7VZq6sSHAbZyIPBWbmNOwLxnDaRewEte5h3tcWza0xnme1ddpLlxDWCi5rnEe04g2y2GL+Slxd8GkZxr7jtNWMo7ljieheeUOXtYPBeGlu0Cx27esdiZP8AqI68MHCT9YRUhqUPyduXP39wQ3ucc3dy4TE8vapaNUBpm5znhcW2qWA5fm/OCbDV1RuzmT0J0xOUPdnZupbyqjS+m6dBzQWF8t1pa6NpHGclyeleVT6+rfVAF2gnVJnaFVvx+sLgTbfsMq1fqZtx9Du6OnmVaFV9Npa6m0kAmdhINtllxuMxrqjy9xknsA3DcEDBaXdTDw0D/cpljpnI3MXzQBXvfLgglu0djyRqmpTe2fccItkHDLPeCr38MVwOiOUH4cPhutrFuZiAJ3dKssPy6u7WaYJGqBsEAEEnO9+tHI1r6iGI1Q4jd5LFWHFSSTmST2lYjkikWtXk2Ggaz4z92erMKVHk8wj/AJHDsV/j6MjrQsNh7KFJm7grKj9XKc3qP6tXyRHcmKQdq86/Zsb5K1dQujPof7k8QjZhohBvIql++f2NU/1Epn9u/sCvmsRQ1LZleOJzv6h04/5nfL90F3IemDHPun+Xo4+pXUFllX18P7ZKezE8aKijyEaT/wA5+SPFCq8h2gxz/az/APS6LA0SCehLYzCEvJgI2JcFRRfqUNlY/IfNCPI+8c7/AEHzVxUwzg61svWarzRqc4bmJP5jlPSrTM3E1T5Dk5Vv6D/ctP5CuH7YfIf7l0WBYdW87NqniQZGfzQlZWnBzJ5Eu/fD5Tl29K3+oro/5W/KfNdDrGTY/MEbn4Ztz3hOydTl28gqhyqs7HLR5AVf3tPscuxwtaQbfTzRnVQlYanDO5CVR+0pf1eSi7kRW+Ol2u8l29aqBuQTiBwTsVHF/qVX+Kl8x8ls8hq/xUvmP9q7WnieITDqh/h70rQ6Z5/+pWI+Kl8x/tWjyLr76XzH+1d9ru/h71oud/D3p2FHAHkbiN9P5vssHI/ED4Pm+y70k7m96jrO3NQKjgXcksRub8wUDyVrg5N+YLv3uO4IL3n4QmKjgxyXrj8o+YIT+Ttf4P6m+a77nD8KXquO5AUcUOTmIP5P6m+aw8nMQPyf1N813FJ7tgWnPduCB0efu0RVBjV7x5rF1FUDWKxMRfYlkhRp04CK9aAWKR0XyQ5u6KWX61qLqaKHYdgRIQ6aISlQWbhDdSuiysRQnIhRpwUOtQkplpUXooVlc/DX/wA+SqDg/wDc6/FdCfWaUFAa2/t84WiIZPDMgLdanMKQMKUJUPYWNC6lUoexEbUdolG1bICwGBoQD0+CYdTRKZACnrdKmh2L4ijMW8Uq/D3Vg93rao6vqSmJsVpUI9FMPaphqwhILAhikWqeqtFOgsE5qjBRnKDkBYCoDvS9QHenSEFzZ9fZMlsXax0G+xIYlrthKttVJ16SYmZgpgyUYrVFsegsftQCOMxdRwqOE7SsWYk+26c5KxUZnday3HFBa5S10qLsL0LELWUg5FD2GGFbNRA10N9b1bxSoe1jYqBbFbiFXisPUeCIa/HvRQDjqyg+uN09nmlHVePf5IT69vuihD/OTeOtDFW/Vuz7kg2rb7T4obsR61R9VVE2WBffLuus/EbbQqx2JvEH/q0DwWDFGNvR9w1OhWWlOvxzy3fWUUV7KqpYok7D0z9kZlQzkO8ooLHxiOAWPrJPXPAqNWtAlGobDzcRw6p81IVp6OEKpbiJIseixR2VJ2fTwRqFlm2qpa6Sp1UQVEqCxgvWtZLc8d/co8/6jzRQWNlyG56FznqEN1b16CKCxjWUC4eoQXVtxnrHkhc8do7/ACKKHYyavqUFzr/dLnFX2dYPiVF2K3jwRQWOEoT6kDb62BBNednYQUF9XOxRQWc7iBLiQQBOXteSxGqU7m7c1idEHQA8SOpSFXieu3j4KnZiRsNM9Gt4vTH4y0kEdNh9Uxli2tfLvROd4HsVdSxAdlHZ5o7XkZmegR9JTEOGol6lbiOxCMbfrP1WjCllxJMxF9nUPsjuqeskmBOz6Lb64Gw9GqfJTRomg1SuQP8ACVdVmxsimrIzjuUXWuY700hNg+czDSDxslnuJOzqEj6IpLZ+/ldbey2Tj1mOvIlWjJsWExJMHiWhbZnNuJ4dMojaAcYId2mO8lFGGjKI45jrVEWSoEHLtaT4phhE5yVCkLWRA6EBYcG2ajUdO4oTqh9BRdUPApAYI49UhSbWjYT0IBna3oIMfQoVRp2A/P5goGWLcS7Yw9onsWzjP4XKtNYj3g49BgDrgSlnV2E21p/l1v8A0kMtzjZ2EndcdpWNxH8J7vE+Cp3Y421SevVHcXKDsUfzR1yfo8pAXT65P2fqn6rbax3u7R4FUhLs2td1kgdS02s7JxAO5xcD9DKYFxiKuV/mEDvhLnEHZqdX2lVtZrjmW+uJS5/69vmkMueddN//AJW34jIyfl8slTUapBynoumPxFryDnlPggY+a07Y6vuoa24n6diUp1id3ePBSGIdu7z4iEASdhRP5evPrWLfODbPaPNYmSV9PGjZT+UuR6GNE3bHSC7wVYzENH7Np4y7zRjimH8h6BAHcpsdFqMROWr2hv3WnVCM3OM/A6f/ACqw4oDKm0dIJU21m9HQ2P8A0nYUXDKh2Enrv3tRucO2fr4KuY+wgjpIlSaN5EdHkps0oc1u3o+6g+q8ZGOOr4kpQPbHsgdhQXPvtH8ojvTE/wAD1Kq8Xc4HjaB9EdtcfEJ4KldiRN2/O4nusitxvs+4CNzZH1VGbsfe5u1wJ3FFbU4EfRVtPFMNg0A7j/hMMrQNiaExxz+JSdSuPUfSVB+LmwBQHYgi0nrhMVFjSeI2HjCLzh9Qq+nibegiGsYtZADUnafXag1XDaW9ceSVe/fPbHeUMm2RHQWu8EAMkfC7s9rusk62rPtOI/6DwKBWY0bHk8WkeKWLm8e3zUNloYDgDIf2awWm1ATcmegO7ZSxcNx7fsoyEhjT6nHujulEpVAdjR0z4lJhyKxw6Ehh3s49QW2PgZ9U/dCaCcoWjWPxHwQmNoY1t09ZUTf1KGHjaR0ie9SJjzVEGMz+xReetEn11lApu4kdH+QscW5hxni37qbLUQjnRY6/1W2YmLe1HGB9bIIxBHHqHksY4k/eEWKh5mIbGX/x5LSWh3wu7JWI2QaMrQpFYsQASVN2S2sQA055DRBIsjYd5nM+pWLEIt9oNVNkvVNwtrEimAxJupteQyxI6FixVEyn2DYfa6k+FixUjORKofZSMrFibBDuE91ZVKxYmDI0mgi4VfpARlboWLEn0C7K/nTvPaiArFizNCD1gWLEAblGYsWIA28rQKxYgbGqGa05olYsT9CPUnTYNwS1Y3WLFmuzV9ApRKTiDYwtrFZA83JYsWJkn//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UUExQVFRQVFBUUGBQVFxcYFxcUFBQVFBUUFBcYHCYeFxkjGRQUHy8gIycpLCwsFR4xNTAqNSYrLCkBCQoKDgwOGg8PGikcHxwsLCwsLCwsKSkpKSwsLCwsLCwpLCwpLCkpLCwpLCwsLCwsLCwpKSwsLCwpLCksLCwsLP/AABEIAMIBAwMBIgACEQEDEQH/xAAbAAACAgMBAAAAAAAAAAAAAAADBAIFAAEGB//EAEEQAAEDAgIFCQYCCQUBAQAAAAEAAhEDIQQxBRJBUWEGE3GBkaHB0fAiMlKSseEUQhUWQ1NicqLS8QcjM4LCsuL/xAAZAQADAQEBAAAAAAAAAAAAAAAAAQIDBAX/xAAqEQACAgICAQMDBAMBAAAAAAAAAQIRAxIhMRNBUbEUImEjMlLwcqHRBP/aAAwDAQACEQMRAD8AOGreoi4yi6l7zT0hLUsaw7YXT5Y1dmTwzuqJOoDckq+hw7KycdpNpdlAy/yjh4O0JqSkrYOEoukczjdGluQlV76Lgbhdi6q3esdTa7YClqn0GzXaONCPRBmy6sYFnwN7FDE02tGtqi1t1knjKWUo21SE3QxLuKawtRlQkFsJjmGDIgKPCmar/wBDRqmJupvfeFPUjIIdSjZVooqkZubk7ZDnoTlCptSAw7ibBTpVS0rK64ZvV8rgv8Niy4zAAFrq1w9UZ9S4+tpOBYXmU5T0/wCyALLzMmKXoj1seaNU2XWlMZqkQqLE44lQxmldZVlTErTDjpcmeXJzwGqV1BmKhJVcQlKmLXRqc7mdIzS8CFB2k1zJxq1+MS8aF5WXdXSElSZirKjGJR6ddPUSmWororXFIUnI4roqh3Y66qQEpUqlROIUwHEZWRGNinOvUWfVKXfWTGIEKDcOHLRRMnMUe9Q101VwBCC7DFWkZOQNYpc0sV6ojZl/U00XgtcQ4cc1X4ukI1mnpHkqVuJMpinXJzWKgo9HQ8rn2YaxR/xdggObOS0aRWtmFMY/FotHGwZCTGH4wmqOh3uEtgqkSy3wGO15BICefSkQVS4fQ9UH3V0OFbIAJAO1NZEu2J4pPpCVPABpsM0rXohpuJV1VY1v52Z71W6VYS3LJVtGS+0nSUX9yJ4fSLR4SnKmk2ECWjiuW57YVYYahriJ61lKOzs2hk0Veg7UxAyGRSFYlpRHYRw6lBzzk7oSUfcJTt2hapVnggPqQrF2CHSh19GGLAp6MXkKx+KKA7FKeIoFpSz2qdSt2Y/EpZ9Rbe1CIT1JcjesVIOUAiMZKdC2JNqJmlXUaFAEp1tFrVDSNE2aplxTFGgTm4AIBcFjq0CyaSE5MsKmEAAOtmjGq4NEX4qlFVxtco2tVeQJMgACTuyCrrrgnmXfIao1zjdQqUnUzexzsrvk7o8hxNYGMiI75lM6U0TRNmGInLbu8VzPMtqOuOBuF9FHgHlxIMnpTf4AK60VgaTQ3Y4+tqtWYSlTu4CHZg3R9TFcNMPo5Ommjj/0eFivK+jRrHVc3Vm19ixdCy4muzmeDOn18HmzXo7K6EzBuKc/QlWxA1gdoujUW5tlVEY0lNYTQVSxLbbtqJV0XUBMNKaiJ5C00LoMPaS4g8JuOlWA0eWyGuA4LnsM6tTMjWHar7DV3VBLxB2HfxWf6ifHRr+k1ynYywkDNV2Kc4SbpqrVeBESq2s9+ttH0TX3dqhP7P2uytqYwgoZ0kYjYUatSkmRPQj4bQWsNZp6itVExlIRoPk711WEpt1fZgjhvSg0S4CAGixvtk5omj9HvYLu6vNWuDKTsZxVP2TGarG1GE/7hvu2WV1rhVOkCxxMCTv9XVMhMJQLTkYTIZGwkerpbB4e1iYnKPFWRpmLZpoTEcXhgQbCeKp34Bhu72RMWyV1To1NYkm25V+k8E4XGW3gk6KTZQ4jCNkxdKOwwVk9hB2INVw3LJo1TK91AbCotpoz+AUDSKksYp1AAt1MRKhh6ElWdGg0ZtChujSKbKguK215XRNqU491vYEpU1djRZKMm+KHPGoq7EqGGc4SE/hqTmXN+OascJRaAJLZdkAJsN6T0pWiwNs1q4X2YrJT4DN0qYgnqUnY9UZqLYxC5pYknwdkc7a5LarpSSpP0kXwCdqo3Vlr8UmooTyM6EYuLArFz/49YjUPIWLtAvDju3A3hN4agBYPLDuKvqdAAysdhpXVZwCVCnVBnWDuHDgrBhJHuwelDdo9riCRcbjH0TbGIsVEAxSFJE1UOrjAyxvwUzm4q0rLxwU3TdEtRaNJAZpemSAZHHPuT4YCJa4FR54rvg0+lyc1zXsKOwbT+UdilToBtgEYkbwlauMGQcPoq8sekT4J1cuBjUWaipjpWo0zZw9ZJarynfsa0dqtSv0M5Y66ZfuppHE6Nm4N+KVpcqWx7TL8CjM5RMJuDG8X7lZmMYPBlnXmNkpoBRwuMZU91192R7EV1LiUWIC9m2YQK1Fz5aYjem3UQQAbwouqBuc9MfVKxlVj9DgiWiDuC57F4MjMFd02Cg1MEwm4BKTKUqOC5qFrJdtU0LTJnVukcXydDiYsOGYUtFqZyZrxsUhjir2pyYMWMnagDk9sMjqS1RSyMqBXKKwF2QurN3Jd9oIv1JuloE0wDPteOyEJJCcrKKnWcxwORHqFld2vJ7k/pF+tZwAI2jNV7KHEqiRc0nbiVlTA1Bm0id6udFOawySTwsrV2PY8WbJ4gKXRabOUpaFqu2W3qwwXJuffJVtT0kADYBSp6SJOQPAZ9KOAexBugaUe4FiZOKO49i0nx7E0/ccp4fVy3plqxrlMHgsti9TQaiNQzVjYVoYn+Ep7BoHVZiNHvJJBkHY7MKxZUnYpyiwSaOUfgKomaZ6RCYp4Sq1msTHArpFhbKlpM0WSSOYfjKjW+17ptxVdUxh2GxXbOw7Tm0HpCDU0ZTJnVE9iSil0U80muTjsLpQtlpu05g79hHFAq12u2QV2Q0JSvNMIT+TVEmdXvWykjnas4cvWxVIXZVOStI5aw6CPJQdyUZ8TuuE90TqctRxDptI4ro9FY6qXS5xc0Ag+FvFFp8lxEF3WBfrQanJyoB7DzebG1upPZMWrL1mIa7Iz9R1LWIqhrSTHWY71zjdAVmiS8NI4rVfC1y0MdDgBIMj67UrXuFMs/wBYKUwdbsHmmnPpuI9sXEi4uFzdLQdWbstxdCsMFoyrTJ9hrp3mUNoEmXjPV1to3pfBufk5gb/Kmwp2HqCq1A0SbBDova8S10hMlq0GI2DUEaPEoNTCEkHWPmnIUSlsPUpsZoJr3TcTtSv6EDbWk2z2roiEJzZkI2Gkcs/QL5s5nRrLZ0PWbu7V0EO1sh0wgOoEul2zIjdxRsOqKluhnH8wniLdqLhtCRdxOexWeIw5LSBF+r6KmxWjnBjiXOBhx9kyLC3emmLkadosE2NulYvPK1d8+8/Z+Y7ulYlsCs9N/TLOPYtjTbEg7Qjdk/N9kB+hjsB+YLnVe51v/H5Loaap7+5T/TNMbT2Ln26HqT7o63I5wNT93TT1X8vgNl/D5L2lpVhy1uwopxw3O+Uqmw+Ge38jOou8k2ceW/syf5TKmvZ/A7VftX+/+jn6QHH5SiDHD0D5JJmkxFw4dMeawabp5X7AnyS9fYsBix6lb/GBJN0xT+ILVTSVJwguBHWi2Gq9h041m9a/Hs9EKqqVqB25fxOy3Kvqupg+y9wB2AyO9WuSGl/WdF+lKcxInpHmptxjTl9QuVNKmfzO6bFEpUGfvDu9weafAtf7Z1La0/5CkX9K5ilg2tMioflJ8U9hqjRIc+2/2wVLY9fwXBdO9R5tu4diBSxFPY/tJ8UcVm/EO0JbD0JNaBktrWsN6wkJbi0NkrWshuqj1KE7Ft496ewaDBeofiG7x2oIxjN/cVr8RT4diNh6B/xA3odSo0/m7EN1Skc4Qy+jvajYNBkPtmoC22elB52kPzN7VIVWbHDtS2DQLrqJchue3eO1J4/H06errPaNZwbdwGc36LJ7C0HHPAzKWxGJYWOEydV1uoqWszPW/qQqjWQYOw7eCNh6HmbMY2Paz6QFira7va7PoFi1owR6RpTTnNU9YSSTABMCeJ6FDRfKXnGEvLWOBjV1hlAIIJ6V5xU0/VqzrvlsyBDRB7MulL0qxcZJlYLGdjz88HqWK5XUqTg17xJvYEgDeSFOryspNeGF4DrWg21oLb8ZC8oqPv27UzidK69fnYgywxMj2ABn1d6fiQvOz10aRPBTGkDuC4VvLqnaWPvtsU7S5X0duuOlvkp8ZsskX6nXfpDgoP0xSBhxYDuJaPquSr8s6QHshxM5GG23zdctpvSTatdz25ODc8/daCO0IUCJ5Irrk9VoaXovJDdRxGYaAY2IOK5SYak7Ve9jXZwRvyyC8+0BpinSq6znQNUiQCb2jIcFU6dxjauIqPaZaTYmcgABY5KvHyQ8i1ukd/j/APUOjSqaopa7YaddpbBBAJgEbJ37Fy+I5U1vxpcKksbVcGtIaG82X+6bR7sCTJC591QSJEgAA53gRmtFwLnEkiZIttzg8M1aikZOdnsujdN0qzZaWTHtMsS3pIUNK8oaOH1ecj2yQIYDlEk8LheYaJ04cM1+oTLw0THwmds7JHWtaS087EQahmMgIgWaDs2wCo8fJo8kdeuTu8d/qFSp1CxtPXAiHN1dU6zQ4EcLrMZyxecGa1OmxrudFMNf7X5dYnZ6C8yl05G/kmKmLcaYp60Na4v6CRB7gq0RCye56ZyS08/EsqGq2mCwtA1WxYgkzJKt6+laVMgPfTYSJGs5rZHCSvH34xwAbrWJaXBp9kgC078z2oRqNddLQrypLo9V03ymZhyNcEhzSQWgHIxCoavL868tpjUaBIPvEkwSDsg8FyGN0y+qGte6dQEBzp1iJm5JuhV8SAwwRJGw8QfBNQVESm74PTdCafbig7VZq6sSHAbZyIPBWbmNOwLxnDaRewEte5h3tcWza0xnme1ddpLlxDWCi5rnEe04g2y2GL+Slxd8GkZxr7jtNWMo7ljieheeUOXtYPBeGlu0Cx27esdiZP8AqI68MHCT9YRUhqUPyduXP39wQ3ucc3dy4TE8vapaNUBpm5znhcW2qWA5fm/OCbDV1RuzmT0J0xOUPdnZupbyqjS+m6dBzQWF8t1pa6NpHGclyeleVT6+rfVAF2gnVJnaFVvx+sLgTbfsMq1fqZtx9Du6OnmVaFV9Npa6m0kAmdhINtllxuMxrqjy9xknsA3DcEDBaXdTDw0D/cpljpnI3MXzQBXvfLgglu0djyRqmpTe2fccItkHDLPeCr38MVwOiOUH4cPhutrFuZiAJ3dKssPy6u7WaYJGqBsEAEEnO9+tHI1r6iGI1Q4jd5LFWHFSSTmST2lYjkikWtXk2Ggaz4z92erMKVHk8wj/AJHDsV/j6MjrQsNh7KFJm7grKj9XKc3qP6tXyRHcmKQdq86/Zsb5K1dQujPof7k8QjZhohBvIql++f2NU/1Epn9u/sCvmsRQ1LZleOJzv6h04/5nfL90F3IemDHPun+Xo4+pXUFllX18P7ZKezE8aKijyEaT/wA5+SPFCq8h2gxz/az/APS6LA0SCehLYzCEvJgI2JcFRRfqUNlY/IfNCPI+8c7/AEHzVxUwzg61svWarzRqc4bmJP5jlPSrTM3E1T5Dk5Vv6D/ctP5CuH7YfIf7l0WBYdW87NqniQZGfzQlZWnBzJ5Eu/fD5Tl29K3+oro/5W/KfNdDrGTY/MEbn4Ztz3hOydTl28gqhyqs7HLR5AVf3tPscuxwtaQbfTzRnVQlYanDO5CVR+0pf1eSi7kRW+Ol2u8l29aqBuQTiBwTsVHF/qVX+Kl8x8ls8hq/xUvmP9q7WnieITDqh/h70rQ6Z5/+pWI+Kl8x/tWjyLr76XzH+1d9ru/h71oud/D3p2FHAHkbiN9P5vssHI/ED4Pm+y70k7m96jrO3NQKjgXcksRub8wUDyVrg5N+YLv3uO4IL3n4QmKjgxyXrj8o+YIT+Ttf4P6m+a77nD8KXquO5AUcUOTmIP5P6m+aw8nMQPyf1N813FJ7tgWnPduCB0efu0RVBjV7x5rF1FUDWKxMRfYlkhRp04CK9aAWKR0XyQ5u6KWX61qLqaKHYdgRIQ6aISlQWbhDdSuiysRQnIhRpwUOtQkplpUXooVlc/DX/wA+SqDg/wDc6/FdCfWaUFAa2/t84WiIZPDMgLdanMKQMKUJUPYWNC6lUoexEbUdolG1bICwGBoQD0+CYdTRKZACnrdKmh2L4ijMW8Uq/D3Vg93rao6vqSmJsVpUI9FMPaphqwhILAhikWqeqtFOgsE5qjBRnKDkBYCoDvS9QHenSEFzZ9fZMlsXax0G+xIYlrthKttVJ16SYmZgpgyUYrVFsegsftQCOMxdRwqOE7SsWYk+26c5KxUZnday3HFBa5S10qLsL0LELWUg5FD2GGFbNRA10N9b1bxSoe1jYqBbFbiFXisPUeCIa/HvRQDjqyg+uN09nmlHVePf5IT69vuihD/OTeOtDFW/Vuz7kg2rb7T4obsR61R9VVE2WBffLuus/EbbQqx2JvEH/q0DwWDFGNvR9w1OhWWlOvxzy3fWUUV7KqpYok7D0z9kZlQzkO8ooLHxiOAWPrJPXPAqNWtAlGobDzcRw6p81IVp6OEKpbiJIseixR2VJ2fTwRqFlm2qpa6Sp1UQVEqCxgvWtZLc8d/co8/6jzRQWNlyG56FznqEN1b16CKCxjWUC4eoQXVtxnrHkhc8do7/ACKKHYyavqUFzr/dLnFX2dYPiVF2K3jwRQWOEoT6kDb62BBNednYQUF9XOxRQWc7iBLiQQBOXteSxGqU7m7c1idEHQA8SOpSFXieu3j4KnZiRsNM9Gt4vTH4y0kEdNh9Uxli2tfLvROd4HsVdSxAdlHZ5o7XkZmegR9JTEOGol6lbiOxCMbfrP1WjCllxJMxF9nUPsjuqeskmBOz6Lb64Gw9GqfJTRomg1SuQP8ACVdVmxsimrIzjuUXWuY700hNg+czDSDxslnuJOzqEj6IpLZ+/ldbey2Tj1mOvIlWjJsWExJMHiWhbZnNuJ4dMojaAcYId2mO8lFGGjKI45jrVEWSoEHLtaT4phhE5yVCkLWRA6EBYcG2ajUdO4oTqh9BRdUPApAYI49UhSbWjYT0IBna3oIMfQoVRp2A/P5goGWLcS7Yw9onsWzjP4XKtNYj3g49BgDrgSlnV2E21p/l1v8A0kMtzjZ2EndcdpWNxH8J7vE+Cp3Y421SevVHcXKDsUfzR1yfo8pAXT65P2fqn6rbax3u7R4FUhLs2td1kgdS02s7JxAO5xcD9DKYFxiKuV/mEDvhLnEHZqdX2lVtZrjmW+uJS5/69vmkMueddN//AJW34jIyfl8slTUapBynoumPxFryDnlPggY+a07Y6vuoa24n6diUp1id3ePBSGIdu7z4iEASdhRP5evPrWLfODbPaPNYmSV9PGjZT+UuR6GNE3bHSC7wVYzENH7Np4y7zRjimH8h6BAHcpsdFqMROWr2hv3WnVCM3OM/A6f/ACqw4oDKm0dIJU21m9HQ2P8A0nYUXDKh2Enrv3tRucO2fr4KuY+wgjpIlSaN5EdHkps0oc1u3o+6g+q8ZGOOr4kpQPbHsgdhQXPvtH8ojvTE/wAD1Kq8Xc4HjaB9EdtcfEJ4KldiRN2/O4nusitxvs+4CNzZH1VGbsfe5u1wJ3FFbU4EfRVtPFMNg0A7j/hMMrQNiaExxz+JSdSuPUfSVB+LmwBQHYgi0nrhMVFjSeI2HjCLzh9Qq+nibegiGsYtZADUnafXag1XDaW9ceSVe/fPbHeUMm2RHQWu8EAMkfC7s9rusk62rPtOI/6DwKBWY0bHk8WkeKWLm8e3zUNloYDgDIf2awWm1ATcmegO7ZSxcNx7fsoyEhjT6nHujulEpVAdjR0z4lJhyKxw6Ehh3s49QW2PgZ9U/dCaCcoWjWPxHwQmNoY1t09ZUTf1KGHjaR0ie9SJjzVEGMz+xReetEn11lApu4kdH+QscW5hxni37qbLUQjnRY6/1W2YmLe1HGB9bIIxBHHqHksY4k/eEWKh5mIbGX/x5LSWh3wu7JWI2QaMrQpFYsQASVN2S2sQA055DRBIsjYd5nM+pWLEIt9oNVNkvVNwtrEimAxJupteQyxI6FixVEyn2DYfa6k+FixUjORKofZSMrFibBDuE91ZVKxYmDI0mgi4VfpARlboWLEn0C7K/nTvPaiArFizNCD1gWLEAblGYsWIA28rQKxYgbGqGa05olYsT9CPUnTYNwS1Y3WLFmuzV9ApRKTiDYwtrFZA83JYsWJkn//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data:image/jpeg;base64,/9j/4AAQSkZJRgABAQAAAQABAAD/2wCEAAkGBhQSEBUUExQVFRQVFBUUGBQVFxcYFxcUFBQVFBUUFBcYHCYeFxkjGRQUHy8gIycpLCwsFR4xNTAqNSYrLCkBCQoKDgwOGg8PGikcHxwsLCwsLCwsKSkpKSwsLCwsLCwpLCwpLCkpLCwpLCwsLCwsLCwpKSwsLCwpLCksLCwsLP/AABEIAMIBAwMBIgACEQEDEQH/xAAbAAACAgMBAAAAAAAAAAAAAAADBAIFAAEGB//EAEEQAAEDAgIFCQYCCQUBAQAAAAEAAhEDIQQxBRJBUWEGE3GBkaHB0fAiMlKSseEUQhUWQ1NicqLS8QcjM4LCsuL/xAAZAQADAQEBAAAAAAAAAAAAAAAAAQIDBAX/xAAqEQACAgICAQMDBAMBAAAAAAAAAQIRAxIhMRNBUbEUImEjMlLwcqHRBP/aAAwDAQACEQMRAD8AOGreoi4yi6l7zT0hLUsaw7YXT5Y1dmTwzuqJOoDckq+hw7KycdpNpdlAy/yjh4O0JqSkrYOEoukczjdGluQlV76Lgbhdi6q3esdTa7YClqn0GzXaONCPRBmy6sYFnwN7FDE02tGtqi1t1knjKWUo21SE3QxLuKawtRlQkFsJjmGDIgKPCmar/wBDRqmJupvfeFPUjIIdSjZVooqkZubk7ZDnoTlCptSAw7ibBTpVS0rK64ZvV8rgv8Niy4zAAFrq1w9UZ9S4+tpOBYXmU5T0/wCyALLzMmKXoj1seaNU2XWlMZqkQqLE44lQxmldZVlTErTDjpcmeXJzwGqV1BmKhJVcQlKmLXRqc7mdIzS8CFB2k1zJxq1+MS8aF5WXdXSElSZirKjGJR6ddPUSmWororXFIUnI4roqh3Y66qQEpUqlROIUwHEZWRGNinOvUWfVKXfWTGIEKDcOHLRRMnMUe9Q101VwBCC7DFWkZOQNYpc0sV6ojZl/U00XgtcQ4cc1X4ukI1mnpHkqVuJMpinXJzWKgo9HQ8rn2YaxR/xdggObOS0aRWtmFMY/FotHGwZCTGH4wmqOh3uEtgqkSy3wGO15BICefSkQVS4fQ9UH3V0OFbIAJAO1NZEu2J4pPpCVPABpsM0rXohpuJV1VY1v52Z71W6VYS3LJVtGS+0nSUX9yJ4fSLR4SnKmk2ECWjiuW57YVYYahriJ61lKOzs2hk0Veg7UxAyGRSFYlpRHYRw6lBzzk7oSUfcJTt2hapVnggPqQrF2CHSh19GGLAp6MXkKx+KKA7FKeIoFpSz2qdSt2Y/EpZ9Rbe1CIT1JcjesVIOUAiMZKdC2JNqJmlXUaFAEp1tFrVDSNE2aplxTFGgTm4AIBcFjq0CyaSE5MsKmEAAOtmjGq4NEX4qlFVxtco2tVeQJMgACTuyCrrrgnmXfIao1zjdQqUnUzexzsrvk7o8hxNYGMiI75lM6U0TRNmGInLbu8VzPMtqOuOBuF9FHgHlxIMnpTf4AK60VgaTQ3Y4+tqtWYSlTu4CHZg3R9TFcNMPo5Ommjj/0eFivK+jRrHVc3Vm19ixdCy4muzmeDOn18HmzXo7K6EzBuKc/QlWxA1gdoujUW5tlVEY0lNYTQVSxLbbtqJV0XUBMNKaiJ5C00LoMPaS4g8JuOlWA0eWyGuA4LnsM6tTMjWHar7DV3VBLxB2HfxWf6ifHRr+k1ynYywkDNV2Kc4SbpqrVeBESq2s9+ttH0TX3dqhP7P2uytqYwgoZ0kYjYUatSkmRPQj4bQWsNZp6itVExlIRoPk711WEpt1fZgjhvSg0S4CAGixvtk5omj9HvYLu6vNWuDKTsZxVP2TGarG1GE/7hvu2WV1rhVOkCxxMCTv9XVMhMJQLTkYTIZGwkerpbB4e1iYnKPFWRpmLZpoTEcXhgQbCeKp34Bhu72RMWyV1To1NYkm25V+k8E4XGW3gk6KTZQ4jCNkxdKOwwVk9hB2INVw3LJo1TK91AbCotpoz+AUDSKksYp1AAt1MRKhh6ElWdGg0ZtChujSKbKguK215XRNqU491vYEpU1djRZKMm+KHPGoq7EqGGc4SE/hqTmXN+OascJRaAJLZdkAJsN6T0pWiwNs1q4X2YrJT4DN0qYgnqUnY9UZqLYxC5pYknwdkc7a5LarpSSpP0kXwCdqo3Vlr8UmooTyM6EYuLArFz/49YjUPIWLtAvDju3A3hN4agBYPLDuKvqdAAysdhpXVZwCVCnVBnWDuHDgrBhJHuwelDdo9riCRcbjH0TbGIsVEAxSFJE1UOrjAyxvwUzm4q0rLxwU3TdEtRaNJAZpemSAZHHPuT4YCJa4FR54rvg0+lyc1zXsKOwbT+UdilToBtgEYkbwlauMGQcPoq8sekT4J1cuBjUWaipjpWo0zZw9ZJarynfsa0dqtSv0M5Y66ZfuppHE6Nm4N+KVpcqWx7TL8CjM5RMJuDG8X7lZmMYPBlnXmNkpoBRwuMZU91192R7EV1LiUWIC9m2YQK1Fz5aYjem3UQQAbwouqBuc9MfVKxlVj9DgiWiDuC57F4MjMFd02Cg1MEwm4BKTKUqOC5qFrJdtU0LTJnVukcXydDiYsOGYUtFqZyZrxsUhjir2pyYMWMnagDk9sMjqS1RSyMqBXKKwF2QurN3Jd9oIv1JuloE0wDPteOyEJJCcrKKnWcxwORHqFld2vJ7k/pF+tZwAI2jNV7KHEqiRc0nbiVlTA1Bm0id6udFOawySTwsrV2PY8WbJ4gKXRabOUpaFqu2W3qwwXJuffJVtT0kADYBSp6SJOQPAZ9KOAexBugaUe4FiZOKO49i0nx7E0/ccp4fVy3plqxrlMHgsti9TQaiNQzVjYVoYn+Ep7BoHVZiNHvJJBkHY7MKxZUnYpyiwSaOUfgKomaZ6RCYp4Sq1msTHArpFhbKlpM0WSSOYfjKjW+17ptxVdUxh2GxXbOw7Tm0HpCDU0ZTJnVE9iSil0U80muTjsLpQtlpu05g79hHFAq12u2QV2Q0JSvNMIT+TVEmdXvWykjnas4cvWxVIXZVOStI5aw6CPJQdyUZ8TuuE90TqctRxDptI4ro9FY6qXS5xc0Ag+FvFFp8lxEF3WBfrQanJyoB7DzebG1upPZMWrL1mIa7Iz9R1LWIqhrSTHWY71zjdAVmiS8NI4rVfC1y0MdDgBIMj67UrXuFMs/wBYKUwdbsHmmnPpuI9sXEi4uFzdLQdWbstxdCsMFoyrTJ9hrp3mUNoEmXjPV1to3pfBufk5gb/Kmwp2HqCq1A0SbBDova8S10hMlq0GI2DUEaPEoNTCEkHWPmnIUSlsPUpsZoJr3TcTtSv6EDbWk2z2roiEJzZkI2Gkcs/QL5s5nRrLZ0PWbu7V0EO1sh0wgOoEul2zIjdxRsOqKluhnH8wniLdqLhtCRdxOexWeIw5LSBF+r6KmxWjnBjiXOBhx9kyLC3emmLkadosE2NulYvPK1d8+8/Z+Y7ulYlsCs9N/TLOPYtjTbEg7Qjdk/N9kB+hjsB+YLnVe51v/H5Loaap7+5T/TNMbT2Ln26HqT7o63I5wNT93TT1X8vgNl/D5L2lpVhy1uwopxw3O+Uqmw+Ge38jOou8k2ceW/syf5TKmvZ/A7VftX+/+jn6QHH5SiDHD0D5JJmkxFw4dMeawabp5X7AnyS9fYsBix6lb/GBJN0xT+ILVTSVJwguBHWi2Gq9h041m9a/Hs9EKqqVqB25fxOy3Kvqupg+y9wB2AyO9WuSGl/WdF+lKcxInpHmptxjTl9QuVNKmfzO6bFEpUGfvDu9weafAtf7Z1La0/5CkX9K5ilg2tMioflJ8U9hqjRIc+2/2wVLY9fwXBdO9R5tu4diBSxFPY/tJ8UcVm/EO0JbD0JNaBktrWsN6wkJbi0NkrWshuqj1KE7Ft496ewaDBeofiG7x2oIxjN/cVr8RT4diNh6B/xA3odSo0/m7EN1Skc4Qy+jvajYNBkPtmoC22elB52kPzN7VIVWbHDtS2DQLrqJchue3eO1J4/H06errPaNZwbdwGc36LJ7C0HHPAzKWxGJYWOEydV1uoqWszPW/qQqjWQYOw7eCNh6HmbMY2Paz6QFira7va7PoFi1owR6RpTTnNU9YSSTABMCeJ6FDRfKXnGEvLWOBjV1hlAIIJ6V5xU0/VqzrvlsyBDRB7MulL0qxcZJlYLGdjz88HqWK5XUqTg17xJvYEgDeSFOryspNeGF4DrWg21oLb8ZC8oqPv27UzidK69fnYgywxMj2ABn1d6fiQvOz10aRPBTGkDuC4VvLqnaWPvtsU7S5X0duuOlvkp8ZsskX6nXfpDgoP0xSBhxYDuJaPquSr8s6QHshxM5GG23zdctpvSTatdz25ODc8/daCO0IUCJ5Irrk9VoaXovJDdRxGYaAY2IOK5SYak7Ve9jXZwRvyyC8+0BpinSq6znQNUiQCb2jIcFU6dxjauIqPaZaTYmcgABY5KvHyQ8i1ukd/j/APUOjSqaopa7YaddpbBBAJgEbJ37Fy+I5U1vxpcKksbVcGtIaG82X+6bR7sCTJC591QSJEgAA53gRmtFwLnEkiZIttzg8M1aikZOdnsujdN0qzZaWTHtMsS3pIUNK8oaOH1ecj2yQIYDlEk8LheYaJ04cM1+oTLw0THwmds7JHWtaS087EQahmMgIgWaDs2wCo8fJo8kdeuTu8d/qFSp1CxtPXAiHN1dU6zQ4EcLrMZyxecGa1OmxrudFMNf7X5dYnZ6C8yl05G/kmKmLcaYp60Na4v6CRB7gq0RCye56ZyS08/EsqGq2mCwtA1WxYgkzJKt6+laVMgPfTYSJGs5rZHCSvH34xwAbrWJaXBp9kgC078z2oRqNddLQrypLo9V03ymZhyNcEhzSQWgHIxCoavL868tpjUaBIPvEkwSDsg8FyGN0y+qGte6dQEBzp1iJm5JuhV8SAwwRJGw8QfBNQVESm74PTdCafbig7VZq6sSHAbZyIPBWbmNOwLxnDaRewEte5h3tcWza0xnme1ddpLlxDWCi5rnEe04g2y2GL+Slxd8GkZxr7jtNWMo7ljieheeUOXtYPBeGlu0Cx27esdiZP8AqI68MHCT9YRUhqUPyduXP39wQ3ucc3dy4TE8vapaNUBpm5znhcW2qWA5fm/OCbDV1RuzmT0J0xOUPdnZupbyqjS+m6dBzQWF8t1pa6NpHGclyeleVT6+rfVAF2gnVJnaFVvx+sLgTbfsMq1fqZtx9Du6OnmVaFV9Npa6m0kAmdhINtllxuMxrqjy9xknsA3DcEDBaXdTDw0D/cpljpnI3MXzQBXvfLgglu0djyRqmpTe2fccItkHDLPeCr38MVwOiOUH4cPhutrFuZiAJ3dKssPy6u7WaYJGqBsEAEEnO9+tHI1r6iGI1Q4jd5LFWHFSSTmST2lYjkikWtXk2Ggaz4z92erMKVHk8wj/AJHDsV/j6MjrQsNh7KFJm7grKj9XKc3qP6tXyRHcmKQdq86/Zsb5K1dQujPof7k8QjZhohBvIql++f2NU/1Epn9u/sCvmsRQ1LZleOJzv6h04/5nfL90F3IemDHPun+Xo4+pXUFllX18P7ZKezE8aKijyEaT/wA5+SPFCq8h2gxz/az/APS6LA0SCehLYzCEvJgI2JcFRRfqUNlY/IfNCPI+8c7/AEHzVxUwzg61svWarzRqc4bmJP5jlPSrTM3E1T5Dk5Vv6D/ctP5CuH7YfIf7l0WBYdW87NqniQZGfzQlZWnBzJ5Eu/fD5Tl29K3+oro/5W/KfNdDrGTY/MEbn4Ztz3hOydTl28gqhyqs7HLR5AVf3tPscuxwtaQbfTzRnVQlYanDO5CVR+0pf1eSi7kRW+Ol2u8l29aqBuQTiBwTsVHF/qVX+Kl8x8ls8hq/xUvmP9q7WnieITDqh/h70rQ6Z5/+pWI+Kl8x/tWjyLr76XzH+1d9ru/h71oud/D3p2FHAHkbiN9P5vssHI/ED4Pm+y70k7m96jrO3NQKjgXcksRub8wUDyVrg5N+YLv3uO4IL3n4QmKjgxyXrj8o+YIT+Ttf4P6m+a77nD8KXquO5AUcUOTmIP5P6m+aw8nMQPyf1N813FJ7tgWnPduCB0efu0RVBjV7x5rF1FUDWKxMRfYlkhRp04CK9aAWKR0XyQ5u6KWX61qLqaKHYdgRIQ6aISlQWbhDdSuiysRQnIhRpwUOtQkplpUXooVlc/DX/wA+SqDg/wDc6/FdCfWaUFAa2/t84WiIZPDMgLdanMKQMKUJUPYWNC6lUoexEbUdolG1bICwGBoQD0+CYdTRKZACnrdKmh2L4ijMW8Uq/D3Vg93rao6vqSmJsVpUI9FMPaphqwhILAhikWqeqtFOgsE5qjBRnKDkBYCoDvS9QHenSEFzZ9fZMlsXax0G+xIYlrthKttVJ16SYmZgpgyUYrVFsegsftQCOMxdRwqOE7SsWYk+26c5KxUZnday3HFBa5S10qLsL0LELWUg5FD2GGFbNRA10N9b1bxSoe1jYqBbFbiFXisPUeCIa/HvRQDjqyg+uN09nmlHVePf5IT69vuihD/OTeOtDFW/Vuz7kg2rb7T4obsR61R9VVE2WBffLuus/EbbQqx2JvEH/q0DwWDFGNvR9w1OhWWlOvxzy3fWUUV7KqpYok7D0z9kZlQzkO8ooLHxiOAWPrJPXPAqNWtAlGobDzcRw6p81IVp6OEKpbiJIseixR2VJ2fTwRqFlm2qpa6Sp1UQVEqCxgvWtZLc8d/co8/6jzRQWNlyG56FznqEN1b16CKCxjWUC4eoQXVtxnrHkhc8do7/ACKKHYyavqUFzr/dLnFX2dYPiVF2K3jwRQWOEoT6kDb62BBNednYQUF9XOxRQWc7iBLiQQBOXteSxGqU7m7c1idEHQA8SOpSFXieu3j4KnZiRsNM9Gt4vTH4y0kEdNh9Uxli2tfLvROd4HsVdSxAdlHZ5o7XkZmegR9JTEOGol6lbiOxCMbfrP1WjCllxJMxF9nUPsjuqeskmBOz6Lb64Gw9GqfJTRomg1SuQP8ACVdVmxsimrIzjuUXWuY700hNg+czDSDxslnuJOzqEj6IpLZ+/ldbey2Tj1mOvIlWjJsWExJMHiWhbZnNuJ4dMojaAcYId2mO8lFGGjKI45jrVEWSoEHLtaT4phhE5yVCkLWRA6EBYcG2ajUdO4oTqh9BRdUPApAYI49UhSbWjYT0IBna3oIMfQoVRp2A/P5goGWLcS7Yw9onsWzjP4XKtNYj3g49BgDrgSlnV2E21p/l1v8A0kMtzjZ2EndcdpWNxH8J7vE+Cp3Y421SevVHcXKDsUfzR1yfo8pAXT65P2fqn6rbax3u7R4FUhLs2td1kgdS02s7JxAO5xcD9DKYFxiKuV/mEDvhLnEHZqdX2lVtZrjmW+uJS5/69vmkMueddN//AJW34jIyfl8slTUapBynoumPxFryDnlPggY+a07Y6vuoa24n6diUp1id3ePBSGIdu7z4iEASdhRP5evPrWLfODbPaPNYmSV9PGjZT+UuR6GNE3bHSC7wVYzENH7Np4y7zRjimH8h6BAHcpsdFqMROWr2hv3WnVCM3OM/A6f/ACqw4oDKm0dIJU21m9HQ2P8A0nYUXDKh2Enrv3tRucO2fr4KuY+wgjpIlSaN5EdHkps0oc1u3o+6g+q8ZGOOr4kpQPbHsgdhQXPvtH8ojvTE/wAD1Kq8Xc4HjaB9EdtcfEJ4KldiRN2/O4nusitxvs+4CNzZH1VGbsfe5u1wJ3FFbU4EfRVtPFMNg0A7j/hMMrQNiaExxz+JSdSuPUfSVB+LmwBQHYgi0nrhMVFjSeI2HjCLzh9Qq+nibegiGsYtZADUnafXag1XDaW9ceSVe/fPbHeUMm2RHQWu8EAMkfC7s9rusk62rPtOI/6DwKBWY0bHk8WkeKWLm8e3zUNloYDgDIf2awWm1ATcmegO7ZSxcNx7fsoyEhjT6nHujulEpVAdjR0z4lJhyKxw6Ehh3s49QW2PgZ9U/dCaCcoWjWPxHwQmNoY1t09ZUTf1KGHjaR0ie9SJjzVEGMz+xReetEn11lApu4kdH+QscW5hxni37qbLUQjnRY6/1W2YmLe1HGB9bIIxBHHqHksY4k/eEWKh5mIbGX/x5LSWh3wu7JWI2QaMrQpFYsQASVN2S2sQA055DRBIsjYd5nM+pWLEIt9oNVNkvVNwtrEimAxJupteQyxI6FixVEyn2DYfa6k+FixUjORKofZSMrFibBDuE91ZVKxYmDI0mgi4VfpARlboWLEn0C7K/nTvPaiArFizNCD1gWLEAblGYsWIA28rQKxYgbGqGa05olYsT9CPUnTYNwS1Y3WLFmuzV9ApRKTiDYwtrFZA83JYsWJkn//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8" name="Picture 12" descr="Afternoon Shadows HD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627" y="3438302"/>
            <a:ext cx="494554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fade">
                                      <p:cBhvr>
                                        <p:cTn id="12" dur="1000"/>
                                        <p:tgtEl>
                                          <p:spTgt spid="4108"/>
                                        </p:tgtEl>
                                      </p:cBhvr>
                                    </p:animEffect>
                                    <p:anim calcmode="lin" valueType="num">
                                      <p:cBhvr>
                                        <p:cTn id="13" dur="1000" fill="hold"/>
                                        <p:tgtEl>
                                          <p:spTgt spid="4108"/>
                                        </p:tgtEl>
                                        <p:attrNameLst>
                                          <p:attrName>ppt_x</p:attrName>
                                        </p:attrNameLst>
                                      </p:cBhvr>
                                      <p:tavLst>
                                        <p:tav tm="0">
                                          <p:val>
                                            <p:strVal val="#ppt_x"/>
                                          </p:val>
                                        </p:tav>
                                        <p:tav tm="100000">
                                          <p:val>
                                            <p:strVal val="#ppt_x"/>
                                          </p:val>
                                        </p:tav>
                                      </p:tavLst>
                                    </p:anim>
                                    <p:anim calcmode="lin" valueType="num">
                                      <p:cBhvr>
                                        <p:cTn id="14"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1063"/>
            <a:ext cx="10699825" cy="2851175"/>
          </a:xfrm>
        </p:spPr>
        <p:txBody>
          <a:bodyPr>
            <a:noAutofit/>
          </a:bodyPr>
          <a:lstStyle/>
          <a:p>
            <a:r>
              <a:rPr lang="en-GB" sz="9600" dirty="0" smtClean="0">
                <a:solidFill>
                  <a:srgbClr val="FF0000"/>
                </a:solidFill>
              </a:rPr>
              <a:t>Buenas Tardes =</a:t>
            </a:r>
            <a:r>
              <a:rPr lang="en-GB" sz="9600" dirty="0" smtClean="0"/>
              <a:t> Good Evening</a:t>
            </a:r>
            <a:endParaRPr lang="en-GB" sz="96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descr="http://www.driver-art.co.uk/web_images/large/evening-g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595" y="3150270"/>
            <a:ext cx="4536504" cy="340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88156"/>
            <a:ext cx="9433048" cy="2917478"/>
          </a:xfrm>
        </p:spPr>
        <p:txBody>
          <a:bodyPr>
            <a:noAutofit/>
          </a:bodyPr>
          <a:lstStyle/>
          <a:p>
            <a:r>
              <a:rPr lang="en-GB" sz="9600" dirty="0" smtClean="0">
                <a:solidFill>
                  <a:srgbClr val="FF0000"/>
                </a:solidFill>
              </a:rPr>
              <a:t>Buenas </a:t>
            </a:r>
            <a:r>
              <a:rPr lang="en-GB" sz="9600" dirty="0" err="1" smtClean="0">
                <a:solidFill>
                  <a:srgbClr val="FF0000"/>
                </a:solidFill>
              </a:rPr>
              <a:t>Noches</a:t>
            </a:r>
            <a:r>
              <a:rPr lang="en-GB" sz="9600" dirty="0" smtClean="0">
                <a:solidFill>
                  <a:srgbClr val="FF0000"/>
                </a:solidFill>
              </a:rPr>
              <a:t> =</a:t>
            </a:r>
            <a:r>
              <a:rPr lang="en-GB" sz="9600" dirty="0" smtClean="0"/>
              <a:t> Good Night</a:t>
            </a:r>
            <a:endParaRPr lang="en-GB" sz="96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0" name="Picture 6" descr="http://nightsky.org.uk/night_sky_pics/night_sk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344" y="2862238"/>
            <a:ext cx="4824536" cy="372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ircle(in)">
                                      <p:cBhvr>
                                        <p:cTn id="12"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Greetings:</a:t>
            </a:r>
            <a:endParaRPr lang="en-GB" dirty="0"/>
          </a:p>
        </p:txBody>
      </p:sp>
      <p:sp>
        <p:nvSpPr>
          <p:cNvPr id="3" name="Content Placeholder 2"/>
          <p:cNvSpPr>
            <a:spLocks noGrp="1"/>
          </p:cNvSpPr>
          <p:nvPr>
            <p:ph idx="1"/>
          </p:nvPr>
        </p:nvSpPr>
        <p:spPr>
          <a:xfrm>
            <a:off x="1701545" y="1421327"/>
            <a:ext cx="8887048" cy="1656936"/>
          </a:xfrm>
        </p:spPr>
        <p:txBody>
          <a:bodyPr/>
          <a:lstStyle/>
          <a:p>
            <a:r>
              <a:rPr lang="en-GB" dirty="0" smtClean="0"/>
              <a:t>Once we have said ‘Hello’, we can start to ask </a:t>
            </a:r>
            <a:r>
              <a:rPr lang="en-GB" dirty="0" smtClean="0">
                <a:solidFill>
                  <a:srgbClr val="FF0000"/>
                </a:solidFill>
              </a:rPr>
              <a:t>how somebody is feeling. </a:t>
            </a:r>
            <a:r>
              <a:rPr lang="en-GB" dirty="0" smtClean="0"/>
              <a:t>Follow the phrases on the next screen and write the translations. </a:t>
            </a:r>
          </a:p>
        </p:txBody>
      </p:sp>
      <p:sp>
        <p:nvSpPr>
          <p:cNvPr id="4" name="AutoShape 2" descr="data:image/jpeg;base64,/9j/4AAQSkZJRgABAQAAAQABAAD/2wCEAAkGBhAQEBQUEBAVEBUQEBAVFRQUEA8QFRAQFRAWFBQVFBQXHCYeFxkjGRUVHy8gIycpLCwsFh4xNTAqNSYrLCkBCQoKDgwOGg8PGjAiHyUsLSosLC0sLCwsKTAtLSw1LCwsLywsLDAtLCwsLCwpLCosLSwsLC0pLCkpLCksLSksLP/AABEIAMIBAwMBIgACEQEDEQH/xAAcAAABBAMBAAAAAAAAAAAAAAAAAQIEBwMFBgj/xABFEAABAwIDBAcDBwsEAgMAAAABAAIDBBESITEFBgdBEyJRYXGBkTJCoRQjNHKCorEzUlNidJKys8HD0SRDc/DC8RU1Y//EABsBAAEFAQEAAAAAAAAAAAAAAAACAwQFBgcB/8QAOBEAAQMCAwQIBQIGAwAAAAAAAQACAwQRBRIhEzFBUQYiYXGRocHRMoGx4fAU8SMzNEJSYkOisv/aAAwDAQACEQMRAD8AvFCEIQhCEIQhCQlRpark31UWpq4qZuaQ/LiUoNJ3LLLMG/4UR0pJve3gmpQFkKrEZqo6dVvIeqfDA1Zo6o881IZIDooVkllKp8Vni0f1h5+PuklgO5bFChsqSNc1IZKDoVoaavhqNGnXkd/53JotIWRCEKckoQhISvCbIQSmxyh2iizTYshp+KxAkaLPTY0Gy2jF2jeefcnRHpqtkhRoqq+RUkK6p6mOobmjN/qO9NkEb0IQhSF4hCEIQhCEIQhCEIQhCEIQhCEIQhCEIQhCEIQhY5JQ3VY5qkDIZlRSScyqOuxdkXUi6zvIe6dbHfUp8sxd3DsTQEJwCyz3PmdnkNynhYbkgCUBKAlAT7I14kAS4U4BLZSmxXSbrEWptlnLUwtTMlMvQUR1BGuaksmB0UQtTS1SYMRqKfR3WHbv8V4WArYEqHNNiyGn4pheSLEpQ1KrMSdVDZxggce3s7vqvGstqUgCWyeAgtUQQdVKusRCfFOW94QQmkJlpkgdnjNivTY71NZIDonrXNcQclkNS7/oV/DjkeX+K05uzcmjHyU1IVBMru1NzQ7HW/2MJ7zb3Rsu1TjIBzHqmmob2qHhS4VFdjU5+FgHifZK2YUg1Y7001nYPisOFFlHfidW7+63cPde5Gp5qndymNWuKnU7rtCn4PVySyPZI6+lwkyNAGiyIQhaRMoQhCEITXOyTljnNmnwTUzskbncgSvQoISgJAnBc7jF1LKUBKAtVtXeWlpfy0oB5MHXefsjMedlxO1+KErriljEQz677Pf4hvsjzxKzip3OU2mw6oqf5bdOZ0H53Kxautjhbile2No95zg0fFajZW+VPVVHQwYn2Y9xkthb1S0WAOZ11sFUNbXyzuL5pHSOPNxJt4DkPBdhwogvUTOsOrCB3gueDl+4VPbAAFb1GCMpaV8sjruA4aD7+S3W+29VXRSsETYzHIwkFzHOONrrOFw4ci0rn4eKdYPajhcLfmyN+OIrqeJmzw+iL7ZwSMcMr9VxwOHcOsD9lVKn2tACmYPSUtVSgvYCQSD+dxC7ccWKnnTxesn+VLh4pyyODWUWNzjYNbM4knuGBV6rP4WbPh6B8wbeXpHRucc8LQA4BvZcEXSw0O0S8ToqGjg2uyvwGp89V19EZHRtMrBG8i7mtdjDT2YrC6zFqxw17HvLG3uL8sjY2NlILVDdEyQXYbrEEkHUWWHCnAJxalaEwyms5F0AIITwEEKw2HVSLrEQmkLKQmkKFLAlArFhS4U/ClwqOKZKuseFLhT8KXCnRSrzMseFLZPskKUYA0Ly6YU0p5TCocoSgmlSKR2RHeo5WSld1vEIw1+zq29unj90PF2qahCFulGQhCEIQsFUer5rOotYdPNV+JvyUrz2W8dEtnxBRwsUMokBBGYuHD4ehWYLWbQvHIHt5695HI+SwzXZBmUtrcxsqw3y3eNJUG1zHKS5hJJtn1mEnmCfQjndaJXNvBQxVtHIDlha57TzZIxpI/qD2glUwCtJTybRgK3+DVhqYcr/AIm6Ht5JVY/CSDqVD7avibfwDiR94eqrhWlwl+jTftH9piktFykdIHWondpH1XRb00vSUVQ3tgkIzIza3EPiFRa9EvbcEduXqvPVTAY3uYcjG9zTpq1xby8Ep4sqzoxJpJH3H88ljVjcJKvKoiJ0McgF+0FrrDybn4KuV13C+rwV2H9LDI3l7TSHj4Nd6pLDqrnGo9pRSDlr4FWVQ7I6N+Iuva9h49vktmtbW7XEb8OG+Qub2tfs8lsQU3S7BuaKLgde9c3kzmzncUELFPUMjaXSOaxrdXOc1rR4uOQWHbG0W08Esz9Io3vOdr4W3A8zYea837Q2pPUOxTyvlNz7b3Pw/VxE2H+Fp8IwQ4gXOzZWi2trpolXTtjits6C4Y91S4coh1R4yOs30usdXv3NBRmqqoGQ9LYU1NieZXuOeKR9gGttnbDew1uQFyu4W5LWNFfX2jiiHSRsfYYgMxK8H3fzR7xsdLX5bfDed+0Kl0huGNu2Jh9yO/P9Y2ue/LQBX0GD0ks+whGZrfjcef8AiLWHeeAXl1cu6u/dLtBtmHo5QOtC4jF4sPvjw8wF0YC8uMeWkFpLS0gggkFp5EEZgq3eGnECSpf8mqnBz8JMcmhkwi7mP5F1rm/MAqFjHRrYNM9Pq0bxxHuPNegqx8KQhKglZAMAXqpPbe8NU2rn6OqlDW1E2ENmfhAEhsAL2t3aJkW++0Gm4qnn6wjePQhamqlDpHuGjpHuHgXEj8VhJTN11SOigMbQ5gOg4BXTuPXzz0jZah+Nz3yWOFrOoDhGQAGoJv3rfrXbtUXQ0cEZFi2Fl8rdYjE647bkrYlNyhc0qHNdM8sFhc27rppTCnlNKq5QmgmFEbrOHigppVcXFjw8cDdL36LYhKmxm4HgnLojXBwBCiIQhCUhCh1R63kpigTnrFUmOPy01uZCcj3poUPaeEsILgCMwLjMj/pWHaMEmocS3mL6f5C1axb5coLbKwjjv1rqdTfRp/qSfyiqXboPAK6Kb6NP9ST+UVS7dB4BX+G/yAtX0e3y949UqtLhL9Fm/aP7TFVqtLhL9Fm/aP7TFas3qT0h/oj3hdwqO3zpeir6hul5S8ZWye0P/wDI+ivJVJxSpsNaHD/cgYdebXOafDINTkm5Z3o5Jlqi3m0+i49bbdKp6Oup3f8A7MbpfJ/zZ/iWpSskLSHDVpBHiDcJkb1u549pG5nMEeIV81Wx2yPxFxF7XA5+fLJbABQZ9qtbGx463SNa5o0uCAb92qzUNaJW3AsRkR2G3xSYzAyZzG2zHUrkzg/Lc7guI4xbY6OjZC02NTJn/wAUdnO+8Y/iq83C3bNdWMa5t4oiJJezADkw/WNh4YuxTuK20zNtF7DcCnYyMA9pHSOd5l48gFut1agw7EqH0HXqcZM50fC22TmNzxBrLkaZl51GFdPpmvosKY2PR0hGvAZuJPYPNMqPxV3y6aQ0kLvm4nfOkXHSTNPsfVafvfVXH7A3cqK6To6dmIj2nG4ZGDexe62V7G3M8lI3O2FFW1bIZZuhDgTkLukIF8DCcg463PIHUq2qzeSg2MGwGnliZYlhZE17JPzjjx3c65zvnmOVk7LUDC420VIzNJa/ue3uC83qo9t7n1tHczwODR/uN+cj/fbp52K1tBXPglZLGbPie17T3tN8+7ke4lXMzi/s4kC0/WIH5FvM2/PXBcVqaGPaJbCxkYEERe1jQwdIS8kkAWuW4M1IoMRqZ3/p6uHKSDrwIG/T580K6NibWZVU8c0fsysDrc2nRzT3hwI8lIrJcEb3DVrHOHiGkrgeC0jzSTAklranq30F4ml1vOx8+9dlvHLho6gg4bU81je1j0Zt8VzzEKcU1S+Ju4FOxtzODeZVCgqVsyk6aeKP9JLG3lo5wB17rqMF0vDqj6TaEZIuImySZ9obhHxcD/6VQNSurVkuxp3v5Aq5ALDJIU6yxTTNYC5xDWtFy4kANHaScgF7I0k2C5QEpUeoqWMAL3Bt3NaMRDbucbNaL6kk6Lg95uLkMd2UTenfp0jg4RN+qMi/4DvKr+l3gmqK+nlqpi/DU05ucmsaJmk4WjJot2D1VzS9FKqoYZZuo2xP+x05cPn4L3NZX8mkJ6aVz2UJ0KXSu6vgsyi0h1ClLaYZJtKVh7LeGijvFnIQhCsUhC1rjcnxP4rYPNgteFmcff8Ay2d5+iei4pwWtrtl+9GPFvb4f4UuasYz2jn2DMrW1G1nuyb1B8fXks490eWz1Lja+92pacf6af6kn8oqlm6eSumnP+mqPqSfyiqWbp5K6w7+QFruj3/N3j1Sq0uEv0Wb9o/tMVWq0uEv0Wb9o/tMVozepPSH+iPeF3Krzi5S9Wnkt7LpGHT3mtcP4T8VYa5LibS46Bzv0UsbtO12A+Htp5wuFjcKk2dZG7tt46eqqFCEKMuoq3thRuqaCme3rObHgIvrgODU8+r8Vvtk0RiacWriMtbAaBc1wrq8VG5l/wAlM4AX0a9oeMuQuXfFdmktpI9tt/7rLlmIZop5IuAcfsqU4w0HR17ZBpPAw/aYSw8uwN7Votzd53UFS2TN0bupMwZ44ycyAfebqPMaEqweNVBip4Jf0UzmHT2ZGX1v2xj17lUK6/g+Ssw1scmotlPy+1lWFdlv5u38inZVUjrQVDhJE5mQikIDwG290+03uy5Z2BszalJtnZrvlWFvRi0xLms6CRrb9K1x9gWuQdMyDcXXH8PdrxVUL9mVmbJQ4wHK7He0WtJ0cDd7e8OHMBchtnZVRRTyUzybktBDC7DO2+KNwb7wvmAdD3hQXUpqSKWV2WWM3a/i5vP37R3r1bHdTZTJNrQxRvEzI6jEJA1zQ+OImTFY5i+EeqycTJsW1Ki/udE3LmBAz/K6zhXuZUwTmoqYuiHQubG19g/E4i7izVvVBGdjnouB3smD6+qcNDVT690hH9FNppmz4k7K7MGMtfTeSL7l4rY4PwYdnXvfpKiZ3hbCy33L+a3O/cgbs6ovzjDfNz2tHxIWHhvAWbLpr26zHOy7HyvePOxC13FWsw0jGc5Zm9vssaXH44VzzFH56uV3+x+qn4dHtKqNv+w8lVQVg8JKTrVEvYI4xrzJc7u5NVeq3uGdFgoQ4/70sj+egIjHwYqqMarcdIJclEW/5ED19Em+nEOHZ/UaOmnIv0YdYRgi4dIc7XuLDU92qqDeHe2rrnXnk6oOUbbtjb4Mvme83Peoe2a509TNK7IyzSOI7LuNh5Cw8lDXXcLwaCjY15bd9tSfTkucXWy3d2I+tqY4We+7rH8yMZvd5D1NhzUKthDZJGjRskjRfM2Dy0X7cgrh4V7sfJ6b5RI35yqaC3LNkGrR9r2j3YOxVfvdEW19UCLf6qc2y0dIXN07iE3RYqKuvmgZ8LAPmb6+37r21gr13c2j8opIJeckLCfr2s/kPeB5KeVwvCDaOOjfETnBMbDsZIMY+90i7sriWOUn6Wtlh5ONu46jyKfabhOp3WcO/JTgtaDY+a2IUzAZLxuj5G/j+yblGt0qEIWiTSxTmzSoQUqrPV81FCx2NPzVIbyCkR7ljkpGO9poPwPqFFl2K0+y4jxzC2IWq2ntD3GH6x/oFVPEbW3eFIjLybNKbEy1PUC4NmSZjT8kVSjdPJXZsgBwkYdHNzHccj8CFTFTAY3uYdY3uaeWbXFunkrfDiDALLWdHnAOlYd/VP1WNSqTa1RCLRTyRi97MkewE9tgdVFQrFah7GvFnC47VvId+NoMNxVPP1hG8ejgU6t36rZ4XQyyNe14s75tjXEXvqLdnYtCp2y9hz1OPomXbG1znvOTWANJzPabZAZ+SUHEqFLSUcf8R7Gi3GwCgoSBKkqwXf8ACWrtJURn3mRvGnuktd3+8F1x287HewwdnO3bftVccOanBtBg5SslYcr6sxjwzYFYf/wkmK1ur+dcaeGt1BrnVIDNhffrbyv2LA4zFGyscX8QD6eiTf8A2f0+zKhoFyI+kbre8ZEmVudmn1XnxeoZoA5hY4Xa5paQebSLEei82bY2JPSSGOeJ0ZBIaXCwe0Gwc0jJ3kSuqdEqkZHwuOtwR89/0CzBUSGZzHBzHFrmODmuBsWuabgg8iCLqzmcXafBHI+iMlUyPC5/zTA3MYsEnWcGnM2tlpnqquQtTWYdBWWMovbkbb+GnBJXc7R4wV8n5JsVOP1WdI7lzfcfd5riZ53Pc57zic9znOJ5uJLnE+ZJTCV1+7HDKrrbOkHyaI2672nG9p/Rx88uZsM8rpnJRYZGXgBg8z6le71ce7FN0VFTMw4cNNACDe4d0YLgfO64Li1V3qIY/wBHE53LV77fhGrNijDGho0a0AeAFlS+/tX0m0JuxhawfYYAfvXXIah+dzncytF0eiz1mb/EE+nqufV97v0PQUsMdrFkTAdPatd2neSqR2LSdNUwx/pJo2nT2S8X17rq/mpqMKx6Ty6xxd59vVeZNqwCOomYMwyeZovrZsjmi/fkpu6WzmVFdTxSi7JJQHAG2IBpdbwOGx7iVG299Lqf2qo/nPWz4f8A/wBnS/8AKf5T12id7hQucDrkJ/6rGcV6Aw2CoHiJBg2nUi97vY7S3twsdb4q/wAqjeK8QG03kC2KGEnvOEtv6NA8lzzog+1e4c2H6hLduWfhJtLo650ROVRERbLN8fXbz/N6Tt1VyFedN3to/J6uCW9hHMwnl1CbP5j3S5ei1X9O6TZ1jZxue3zH2slRnRNKnQOu0KEVJpHZEdhWRwWTJUlvMfT8KVINFIQkQtio6jVh0HisAWSqPW8AsYWExF+erefl4KUz4VjqYnObZrsN9Ta5t3LWO2LJyLT5kf0W5AUSv2gIxYZuPw7yo744yM0idjc4aNULZ8bo5gHWBcCLXB5XGngqy33o+ir5xawc4PGQGT2hx0/WLlYUMxEgcTfrAk3781zHFajw1EUgH5SItOmrHX/B4U3Cngtc0c1f4O8x1gB/uaR4a+i4hJdKus4bUlPLVETMD3NZjixHqhzXC/V5mxBHgfK5AubLX1dQKaF0pF7cFk3T4eSVNpKi8URzA0kkHIi/stsdTmeQ5qyKmgjgo5GRMEbWwS2a0WA+bNz3k9vNbIBRNr/R5v8Ahl/llSAAFzirxGaslBkOl9BwH5zXn9unklSN08kqjLqKnbCqhFVQPOQZPETe+QxgHTuur8AXn3Z0HSTRMBtjljbfW2J4F7ea9BJ6PcsP0nA2kZ42P1/dKo1ds+KdhZNG2RjtWuaHA+R596koTwJabjRZNVbvNwcBJfQSBvPoZCbeDJNR4O9QuP2bw92jNMYvk7osJs58oLY2+DhfH9m/9V6CSWWip+klZFGWGzuRO8e/zRZchutw0pKKz3j5TMB7bwMLT2xx6N8Tc94XXpUKjqKmWpftJXElCZI4AEnIAXJOVgNV59rKkyyPkOskj38hm5xdy8Vdu91X0VDUOGvQuaNNX9Qa97lRihSFbToxF1ZJO4e/ouo4bUmPaDD+ijkf93APi9XEq14RRDHUutmGQgHuJeT/AAj0VlJbNyqekEhfWkcgB6+q86b57MfT19Qx/vTPkadA6ORxe0j1t4grVUlW+KRskbix8bg5rhq1wzBVv8X93Omp21LB16bJ9vegcc/3XZ+BcqbXXcIq21tI0nfbK4fnMLPleid0t5WV9K2VuTvZkYM+jlAzHgdR3EKsuMM8T6uIska9zYML2tc13RkSOc0G2hOM69gXF020Zo2vbHK+NsoAe1r3NDwNA4A56n1KjgKvoOjraOtNS1+mtm9h5nsXpOiF6F3S2l8ooaeQm5dE0ON79dowP5n3mleelaHCveuCOH5LNLgf0rjFiuGua+3VDjkHYsWWV78yoXTWgfU0IkjbcsN9ORGvovWGxVlFZaU9bxCxJYnWcPFcVpn7KpY7tUgi4U9CELf2URQZz1imhI45nxKULnb3Z5XO5kqWNAiQOscJAPac7LUy7IluTcOv3m59VuAlc8AXOQCdMTJB1kpry3cubmpHs9ptu/IrW8S4OkooZebJG300ewg56+0Gra11WZHX5DIDuTNuQdNsudvNjHOGenRuEn4Be4a9rZ3MZuI+is6eQxzRSO4OHgVUKm7D2kaaoilB/JvBdbmzR482kqEhaEaLokjBIwsduIsvRTHAgEZggEHtCSTQ+C5rh7tbp6JgJu6C8Tvs+wf3C30XSv0PgpV7rks8JhldG7eDZedQlSBKoq64Ny3e5FP0m0KcZ9WQvNv1GOd6XA9Vc7toRh2AuAP4eJ0VW8LqMvrS+xIiheb8g5xDQD4jH6LrJwcTsWuI38bqHW1jqVrS0XuVhsdAmq8t/haPUrrkqwUZPRsxa4W38bLOrNkgeAVliLFCEIS0IQhCLoXGcU6zBRBgOc0zBbLNrQXnLxDfUKp13vFqsvNBEPcje8583uwjLwYfVcEmHm5XRsAi2dG08yT6eisPhF7VV9Wn/GVWQq34Re1VfVp/xlVjpxu5ZHHP6+T5f+QmTwte1zXtDmvaWuB0c0ixB8l5w3l2MaOqlgN7RvOAnV0Z6zHebSPO69Ilchv1uE3aOB7HiKVnVxkFzXR3JwuA5gm4PefLQYDizKGctlNmO39h4FUxCopBVoUHBXrXqKu7csoo8JPb1nEgehXY7G3HoaSxip2l4/3JLyv8i7JvkAtTWdL6GAfwrvPYLDxPsgNKpfZG51dVWMNO/Cbdd46Nlu0Oda/lddxsrg03WrqC7tZCLDze8XP7oVmlIsPiHTKunu2K0Y7NT4n0slhgUWgoWQRNjZiwsFhie+Q2+s4krMU4ppXP53F7i4m5OqdCntdcA9oQo8U4AAQtlFiUBjaXO1sLqOWFMqWWd4pgUupZdvhmod1msUg2FSbbnaj1808w3CeFr9p9I7qsaSOZtr2BTwUoUUDO3LdLacpuucNJJ+Y790qfsluJskbsrixGhsQWnwWyqJcDC7sHx5fFaGjqyx+I539rvF8020MpZmuupIc6Vp0VQTRYHOadWOc09l2mxt6Jq7viNuxhPyuEdV9ulA5OOkngeffnzK4VjCSA0EkkAAakk2AHetQCCLhdEoqxlTAJR8+w8VYHCRkmOc2+bLWA/wDKCSLfZLr+LVZDhktTuvsYUdMyLLEBieRzkdm7/A7gFtbp7aNaLLnOI1Aqal8rd3D5aXVD7w7HdSVMkJ0abtJ96M5tPpl4grXtaSQACSSAAMyScgArO4o7G6SFlQwZwHC/tMTjkfJ38RK0vDbd7pZTUSDqQm0d7WdLbM2/VBB8SOxMF7bZltafFW/oP1D940I5n771225+wBRUzWkDpH2dIf1yPZv2N09TzW5dCwm5aCe2wv6oukLlBkqQdCsHJI+V5kedSsgcnArCHJ4KVFUJohZboTAUt1PE2iTZOukJTbpCUy6Ze2Wo21upSVbsU0d32Axh72uDRoMja2Z5cyuV2hwpYc4Kgt/VkaH/AHm27+RXf3SEqM6psrCnxCpp9I3m3LePArlNwt2Z6F0/TYCJBDhLHFwOHHi1AI9oLsQVguntelR1gPVco9TM+okMr959BZPumlF0hK9fImLIJTSUEpCVBkkSrIJTboukJUJ8iUAglLHGXaeqWGEu8FNYwAKxw/DHVJ2kmjfM/ZIc+2gWMU7exKstkLVCkgAtkHgEzmPNJZa+RtiQtiotWzmq7GafawZxvbr8uPulRmxWAJwTAnBZONyfK1+15ScLG3JJubZ5cvj+CiRbJldyw+J/oFvQE5O/pmyOzPKcEpaLBRY6AdEY5LSNcCCCMi0ixHhquM2BuG6DaDnuF4YevCTY43OvhB72537w0813uJMJViJxG3K1OQ1csLXtYdHCx/PL5rJdIXJhcm4lFfVXUXKm1ULZGOY4YmvaWkHm0ixHosOzaBlPEyKMWbG0Adp7Se0k3J8VLbA48reKytpBzN09HTVcw6rbDt0Xu0sMt9OSjlycInHkpjIwNAnWVjFgl9ZX+H3+yaMnJa8OTwVImgDu4qK5pBsVV1NJLRnXVvP37U41wcsgKW6xgpbobPoiycSkum3TSUy+de2TiUl026yspidck2xss5tG2690G9Yi5OZG46BSmU7R3+Ky2VzT4I46zO+Q900ZOShG41S3UtzQdQo0lORpmF7VYfLCLx9ZvmPdAeDvWO6QlJdISqF8idAQSs0MF8zp+KdDT8z6KSFeYdhRdaWcdw9/bxTb38AgBKhC1AFkwhCEL1CEx7bi3anoskuaHAgoWtShZKpljftWILns0RgmdFyP7eSlg3F0+6TEnsp3Hu8VlbSjnn8FPioaqXc2w7dPukFzQo109sDj3eKmNYBoLJ1laQ4I3fK6/YNPzySDJyUdtIOZv8FmbGBoLJyFbw0kMPwNA+vikFxKEIQpSShCEIQhMewHVPQkuaHCxGiFBlhLe8fgmYlsLLF8mbfTyWbqsGOa8BsDwPBPNk5qI0E6C6zMpO0+ilBtkqk0+CxM1lOY+S8MhO5MZEBoE+yEK7YxrBlaLBNIQhCUhCLIQhCxSwA9yZDT2zOZUhCiGigMolLeslZjayRKhClpKEIQhCEIQhCEIQhCwVWg8QnsFhkkQq2MD9Y8/wCo9Us/CsiEIVkkJUIQhCEIQhCEIQhCEIQhCEIQhCEhQheFCVCEL1CEIQhCEIQhCEIQhCEIQhCEIQhCEIQhCEIQhC//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desmond.imageshack.us/Himg254/scaled.php?server=254&amp;filename=quetal.gif&amp;res=mediu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58491" y="3186488"/>
            <a:ext cx="2664296" cy="341260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986883" y="3798342"/>
            <a:ext cx="5574680" cy="201622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We can ask how someone is by using the phrase </a:t>
            </a:r>
            <a:r>
              <a:rPr lang="en-GB" dirty="0" smtClean="0">
                <a:solidFill>
                  <a:srgbClr val="FF0000"/>
                </a:solidFill>
              </a:rPr>
              <a:t>‘</a:t>
            </a:r>
            <a:r>
              <a:rPr lang="en-GB" dirty="0" err="1" smtClean="0">
                <a:solidFill>
                  <a:srgbClr val="FF0000"/>
                </a:solidFill>
              </a:rPr>
              <a:t>Qué</a:t>
            </a:r>
            <a:r>
              <a:rPr lang="en-GB" dirty="0" smtClean="0">
                <a:solidFill>
                  <a:srgbClr val="FF0000"/>
                </a:solidFill>
              </a:rPr>
              <a:t> Tal?’. </a:t>
            </a:r>
            <a:r>
              <a:rPr lang="en-GB" dirty="0" smtClean="0"/>
              <a:t>This means </a:t>
            </a:r>
            <a:r>
              <a:rPr lang="en-GB" dirty="0" smtClean="0">
                <a:solidFill>
                  <a:srgbClr val="FF0000"/>
                </a:solidFill>
              </a:rPr>
              <a:t>‘How are you?’</a:t>
            </a:r>
          </a:p>
        </p:txBody>
      </p:sp>
    </p:spTree>
    <p:extLst>
      <p:ext uri="{BB962C8B-B14F-4D97-AF65-F5344CB8AC3E}">
        <p14:creationId xmlns:p14="http://schemas.microsoft.com/office/powerpoint/2010/main" val="8191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circle(in)">
                                      <p:cBhvr>
                                        <p:cTn id="20"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am I saying?</a:t>
            </a:r>
          </a:p>
        </p:txBody>
      </p:sp>
      <p:sp>
        <p:nvSpPr>
          <p:cNvPr id="3" name="Content Placeholder 2"/>
          <p:cNvSpPr>
            <a:spLocks noGrp="1"/>
          </p:cNvSpPr>
          <p:nvPr>
            <p:ph idx="1"/>
          </p:nvPr>
        </p:nvSpPr>
        <p:spPr/>
        <p:txBody>
          <a:bodyPr/>
          <a:lstStyle/>
          <a:p>
            <a:r>
              <a:rPr lang="en-GB" dirty="0">
                <a:solidFill>
                  <a:srgbClr val="00B0F0"/>
                </a:solidFill>
              </a:rPr>
              <a:t>¡Hola! Qué Tal</a:t>
            </a:r>
            <a:r>
              <a:rPr lang="en-GB" dirty="0" smtClean="0">
                <a:solidFill>
                  <a:srgbClr val="00B0F0"/>
                </a:solidFill>
              </a:rPr>
              <a:t>? </a:t>
            </a:r>
          </a:p>
          <a:p>
            <a:r>
              <a:rPr lang="en-GB" dirty="0" smtClean="0"/>
              <a:t>We start with </a:t>
            </a:r>
            <a:r>
              <a:rPr lang="en-GB" dirty="0" smtClean="0">
                <a:solidFill>
                  <a:srgbClr val="FF0000"/>
                </a:solidFill>
              </a:rPr>
              <a:t>‘Hola’ </a:t>
            </a:r>
            <a:r>
              <a:rPr lang="en-GB" dirty="0" smtClean="0"/>
              <a:t>which means….</a:t>
            </a:r>
          </a:p>
          <a:p>
            <a:r>
              <a:rPr lang="en-GB" dirty="0">
                <a:solidFill>
                  <a:srgbClr val="FF0000"/>
                </a:solidFill>
              </a:rPr>
              <a:t> </a:t>
            </a:r>
            <a:r>
              <a:rPr lang="en-GB" dirty="0" smtClean="0">
                <a:solidFill>
                  <a:srgbClr val="FF0000"/>
                </a:solidFill>
              </a:rPr>
              <a:t>                                                          Hello</a:t>
            </a:r>
          </a:p>
          <a:p>
            <a:r>
              <a:rPr lang="en-GB" dirty="0" smtClean="0"/>
              <a:t>What </a:t>
            </a:r>
            <a:r>
              <a:rPr lang="en-GB" dirty="0"/>
              <a:t>does ‘</a:t>
            </a:r>
            <a:r>
              <a:rPr lang="en-GB" dirty="0" err="1"/>
              <a:t>Qué</a:t>
            </a:r>
            <a:r>
              <a:rPr lang="en-GB" dirty="0"/>
              <a:t> </a:t>
            </a:r>
            <a:r>
              <a:rPr lang="en-GB" dirty="0" smtClean="0"/>
              <a:t>Tal?’ mean?</a:t>
            </a:r>
          </a:p>
          <a:p>
            <a:r>
              <a:rPr lang="en-GB" dirty="0" smtClean="0">
                <a:solidFill>
                  <a:srgbClr val="FF0000"/>
                </a:solidFill>
              </a:rPr>
              <a:t>                                                  How are you</a:t>
            </a:r>
          </a:p>
          <a:p>
            <a:r>
              <a:rPr lang="en-GB" dirty="0" smtClean="0"/>
              <a:t>So basically this sentence is saying:</a:t>
            </a:r>
          </a:p>
          <a:p>
            <a:r>
              <a:rPr lang="en-GB" dirty="0" smtClean="0"/>
              <a:t>Hello. How are you?</a:t>
            </a:r>
          </a:p>
        </p:txBody>
      </p:sp>
    </p:spTree>
    <p:extLst>
      <p:ext uri="{BB962C8B-B14F-4D97-AF65-F5344CB8AC3E}">
        <p14:creationId xmlns:p14="http://schemas.microsoft.com/office/powerpoint/2010/main" val="45581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Replying:</a:t>
            </a:r>
            <a:endParaRPr lang="en-GB" dirty="0"/>
          </a:p>
        </p:txBody>
      </p:sp>
      <p:sp>
        <p:nvSpPr>
          <p:cNvPr id="3" name="Content Placeholder 2"/>
          <p:cNvSpPr>
            <a:spLocks noGrp="1"/>
          </p:cNvSpPr>
          <p:nvPr>
            <p:ph idx="1"/>
          </p:nvPr>
        </p:nvSpPr>
        <p:spPr/>
        <p:txBody>
          <a:bodyPr/>
          <a:lstStyle/>
          <a:p>
            <a:r>
              <a:rPr lang="en-GB" dirty="0" smtClean="0"/>
              <a:t>When someone asks us that question in Spanish we can reply with many different responses.</a:t>
            </a:r>
          </a:p>
          <a:p>
            <a:r>
              <a:rPr lang="en-GB" dirty="0" smtClean="0"/>
              <a:t>Lets look at some of them together:</a:t>
            </a:r>
            <a:endParaRPr lang="en-GB" dirty="0"/>
          </a:p>
        </p:txBody>
      </p:sp>
    </p:spTree>
    <p:extLst>
      <p:ext uri="{BB962C8B-B14F-4D97-AF65-F5344CB8AC3E}">
        <p14:creationId xmlns:p14="http://schemas.microsoft.com/office/powerpoint/2010/main" val="21819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07" y="269950"/>
            <a:ext cx="8887048" cy="1584176"/>
          </a:xfrm>
        </p:spPr>
        <p:txBody>
          <a:bodyPr>
            <a:normAutofit/>
          </a:bodyPr>
          <a:lstStyle/>
          <a:p>
            <a:r>
              <a:rPr lang="en-GB" sz="8800" dirty="0" smtClean="0">
                <a:solidFill>
                  <a:srgbClr val="FF0000"/>
                </a:solidFill>
              </a:rPr>
              <a:t>Bien =</a:t>
            </a:r>
            <a:r>
              <a:rPr lang="en-GB" sz="8800" dirty="0" smtClean="0"/>
              <a:t> Well </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www.topnews.in/files/rooney.jpg"/>
          <p:cNvPicPr>
            <a:picLocks noChangeAspect="1" noChangeArrowheads="1"/>
          </p:cNvPicPr>
          <p:nvPr/>
        </p:nvPicPr>
        <p:blipFill rotWithShape="1">
          <a:blip r:embed="rId2">
            <a:extLst>
              <a:ext uri="{28A0092B-C50C-407E-A947-70E740481C1C}">
                <a14:useLocalDpi xmlns:a14="http://schemas.microsoft.com/office/drawing/2010/main" val="0"/>
              </a:ext>
            </a:extLst>
          </a:blip>
          <a:srcRect l="28240" r="23075" b="50000"/>
          <a:stretch/>
        </p:blipFill>
        <p:spPr bwMode="auto">
          <a:xfrm>
            <a:off x="415239" y="2473029"/>
            <a:ext cx="1959256" cy="216024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46923" y="437966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Bien, </a:t>
            </a:r>
            <a:r>
              <a:rPr lang="en-GB" sz="2800" dirty="0" err="1"/>
              <a:t>g</a:t>
            </a:r>
            <a:r>
              <a:rPr lang="en-GB" sz="2800" dirty="0" err="1" smtClean="0"/>
              <a:t>racias</a:t>
            </a:r>
            <a:r>
              <a:rPr lang="en-GB" sz="2800" dirty="0" smtClean="0"/>
              <a:t>. </a:t>
            </a:r>
            <a:endParaRPr lang="en-GB" sz="2800" dirty="0"/>
          </a:p>
        </p:txBody>
      </p:sp>
      <p:pic>
        <p:nvPicPr>
          <p:cNvPr id="1036" name="Picture 12" descr="http://t2.gstatic.com/images?q=tbn:ANd9GcRtDk2Yx0BctzB2OXbaItV-fw3XxH5DJSWnD7rCpWWOpMyRwxD9gMMQJ_85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283" y="3553149"/>
            <a:ext cx="1993064" cy="299504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spTree>
    <p:extLst>
      <p:ext uri="{BB962C8B-B14F-4D97-AF65-F5344CB8AC3E}">
        <p14:creationId xmlns:p14="http://schemas.microsoft.com/office/powerpoint/2010/main" val="27506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1000"/>
                                        <p:tgtEl>
                                          <p:spTgt spid="1034"/>
                                        </p:tgtEl>
                                      </p:cBhvr>
                                    </p:animEffect>
                                    <p:anim calcmode="lin" valueType="num">
                                      <p:cBhvr>
                                        <p:cTn id="18" dur="1000" fill="hold"/>
                                        <p:tgtEl>
                                          <p:spTgt spid="1034"/>
                                        </p:tgtEl>
                                        <p:attrNameLst>
                                          <p:attrName>ppt_x</p:attrName>
                                        </p:attrNameLst>
                                      </p:cBhvr>
                                      <p:tavLst>
                                        <p:tav tm="0">
                                          <p:val>
                                            <p:strVal val="#ppt_x"/>
                                          </p:val>
                                        </p:tav>
                                        <p:tav tm="100000">
                                          <p:val>
                                            <p:strVal val="#ppt_x"/>
                                          </p:val>
                                        </p:tav>
                                      </p:tavLst>
                                    </p:anim>
                                    <p:anim calcmode="lin" valueType="num">
                                      <p:cBhvr>
                                        <p:cTn id="19" dur="1000" fill="hold"/>
                                        <p:tgtEl>
                                          <p:spTgt spid="10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1000"/>
                                        <p:tgtEl>
                                          <p:spTgt spid="1036"/>
                                        </p:tgtEl>
                                      </p:cBhvr>
                                    </p:animEffect>
                                    <p:anim calcmode="lin" valueType="num">
                                      <p:cBhvr>
                                        <p:cTn id="35" dur="1000" fill="hold"/>
                                        <p:tgtEl>
                                          <p:spTgt spid="1036"/>
                                        </p:tgtEl>
                                        <p:attrNameLst>
                                          <p:attrName>ppt_x</p:attrName>
                                        </p:attrNameLst>
                                      </p:cBhvr>
                                      <p:tavLst>
                                        <p:tav tm="0">
                                          <p:val>
                                            <p:strVal val="#ppt_x"/>
                                          </p:val>
                                        </p:tav>
                                        <p:tav tm="100000">
                                          <p:val>
                                            <p:strVal val="#ppt_x"/>
                                          </p:val>
                                        </p:tav>
                                      </p:tavLst>
                                    </p:anim>
                                    <p:anim calcmode="lin" valueType="num">
                                      <p:cBhvr>
                                        <p:cTn id="36"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07" y="269950"/>
            <a:ext cx="8887048" cy="1584176"/>
          </a:xfrm>
        </p:spPr>
        <p:txBody>
          <a:bodyPr>
            <a:normAutofit fontScale="90000"/>
          </a:bodyPr>
          <a:lstStyle/>
          <a:p>
            <a:r>
              <a:rPr lang="en-GB" sz="8800" dirty="0" smtClean="0">
                <a:solidFill>
                  <a:srgbClr val="FF0000"/>
                </a:solidFill>
              </a:rPr>
              <a:t>Muy Bien =</a:t>
            </a:r>
            <a:r>
              <a:rPr lang="en-GB" sz="8800" dirty="0" smtClean="0"/>
              <a:t> Very Well </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46923" y="437966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Muy </a:t>
            </a:r>
            <a:r>
              <a:rPr lang="en-GB" sz="2800" dirty="0" err="1" smtClean="0"/>
              <a:t>bien</a:t>
            </a:r>
            <a:r>
              <a:rPr lang="en-GB" sz="2800" dirty="0" smtClean="0"/>
              <a:t>, </a:t>
            </a:r>
            <a:r>
              <a:rPr lang="en-GB" sz="2800" dirty="0" err="1"/>
              <a:t>g</a:t>
            </a:r>
            <a:r>
              <a:rPr lang="en-GB" sz="2800" dirty="0" err="1" smtClean="0"/>
              <a:t>racias</a:t>
            </a:r>
            <a:r>
              <a:rPr lang="en-GB" sz="2800" dirty="0" smtClean="0"/>
              <a:t>.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6146" name="Picture 2" descr="http://t2.gstatic.com/images?q=tbn:ANd9GcS-MYrmq2e6upenihHXK7H0jwk5VXbjS4CAVN5xBYipyfpqkF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438574"/>
            <a:ext cx="2295871" cy="22958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0.gstatic.com/images?q=tbn:ANd9GcSm-HDcI_Nie4iJlOlL_f9naSMSC3waN4X7LWx4bd9gGdcS6F2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267" y="3222278"/>
            <a:ext cx="2232248" cy="32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1000"/>
                                        <p:tgtEl>
                                          <p:spTgt spid="6146"/>
                                        </p:tgtEl>
                                      </p:cBhvr>
                                    </p:animEffect>
                                    <p:anim calcmode="lin" valueType="num">
                                      <p:cBhvr>
                                        <p:cTn id="23" dur="1000" fill="hold"/>
                                        <p:tgtEl>
                                          <p:spTgt spid="6146"/>
                                        </p:tgtEl>
                                        <p:attrNameLst>
                                          <p:attrName>ppt_x</p:attrName>
                                        </p:attrNameLst>
                                      </p:cBhvr>
                                      <p:tavLst>
                                        <p:tav tm="0">
                                          <p:val>
                                            <p:strVal val="#ppt_x"/>
                                          </p:val>
                                        </p:tav>
                                        <p:tav tm="100000">
                                          <p:val>
                                            <p:strVal val="#ppt_x"/>
                                          </p:val>
                                        </p:tav>
                                      </p:tavLst>
                                    </p:anim>
                                    <p:anim calcmode="lin" valueType="num">
                                      <p:cBhvr>
                                        <p:cTn id="2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fade">
                                      <p:cBhvr>
                                        <p:cTn id="34" dur="1000"/>
                                        <p:tgtEl>
                                          <p:spTgt spid="6148"/>
                                        </p:tgtEl>
                                      </p:cBhvr>
                                    </p:animEffect>
                                    <p:anim calcmode="lin" valueType="num">
                                      <p:cBhvr>
                                        <p:cTn id="35" dur="1000" fill="hold"/>
                                        <p:tgtEl>
                                          <p:spTgt spid="6148"/>
                                        </p:tgtEl>
                                        <p:attrNameLst>
                                          <p:attrName>ppt_x</p:attrName>
                                        </p:attrNameLst>
                                      </p:cBhvr>
                                      <p:tavLst>
                                        <p:tav tm="0">
                                          <p:val>
                                            <p:strVal val="#ppt_x"/>
                                          </p:val>
                                        </p:tav>
                                        <p:tav tm="100000">
                                          <p:val>
                                            <p:strVal val="#ppt_x"/>
                                          </p:val>
                                        </p:tav>
                                      </p:tavLst>
                                    </p:anim>
                                    <p:anim calcmode="lin" valueType="num">
                                      <p:cBhvr>
                                        <p:cTn id="3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We need to learn how to greet people in Spanish. </a:t>
            </a:r>
          </a:p>
          <a:p>
            <a:r>
              <a:rPr lang="en-GB" dirty="0" smtClean="0"/>
              <a:t>So how do we do it?....</a:t>
            </a:r>
          </a:p>
          <a:p>
            <a:endParaRPr lang="en-GB" dirty="0"/>
          </a:p>
          <a:p>
            <a:r>
              <a:rPr lang="en-GB" dirty="0" smtClean="0"/>
              <a:t>We start with </a:t>
            </a:r>
            <a:r>
              <a:rPr lang="en-GB" dirty="0" smtClean="0">
                <a:solidFill>
                  <a:srgbClr val="FF0000"/>
                </a:solidFill>
              </a:rPr>
              <a:t>‘Hola’ </a:t>
            </a:r>
            <a:r>
              <a:rPr lang="en-GB" dirty="0" smtClean="0"/>
              <a:t>which means….</a:t>
            </a:r>
          </a:p>
          <a:p>
            <a:r>
              <a:rPr lang="en-GB" dirty="0">
                <a:solidFill>
                  <a:srgbClr val="FF0000"/>
                </a:solidFill>
              </a:rPr>
              <a:t> </a:t>
            </a:r>
            <a:r>
              <a:rPr lang="en-GB" dirty="0" smtClean="0">
                <a:solidFill>
                  <a:srgbClr val="FF0000"/>
                </a:solidFill>
              </a:rPr>
              <a:t>                                                          Hello</a:t>
            </a:r>
          </a:p>
          <a:p>
            <a:r>
              <a:rPr lang="en-GB" dirty="0" smtClean="0"/>
              <a:t>Hola has a </a:t>
            </a:r>
            <a:r>
              <a:rPr lang="en-GB" dirty="0" smtClean="0">
                <a:solidFill>
                  <a:srgbClr val="FF0000"/>
                </a:solidFill>
              </a:rPr>
              <a:t>silent ‘h’</a:t>
            </a:r>
            <a:r>
              <a:rPr lang="en-GB" dirty="0" smtClean="0"/>
              <a:t> so pronounce it </a:t>
            </a:r>
            <a:r>
              <a:rPr lang="en-GB" dirty="0" smtClean="0">
                <a:solidFill>
                  <a:srgbClr val="FF0000"/>
                </a:solidFill>
              </a:rPr>
              <a:t>without the ‘h’. </a:t>
            </a:r>
          </a:p>
        </p:txBody>
      </p:sp>
    </p:spTree>
    <p:extLst>
      <p:ext uri="{BB962C8B-B14F-4D97-AF65-F5344CB8AC3E}">
        <p14:creationId xmlns:p14="http://schemas.microsoft.com/office/powerpoint/2010/main" val="28650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7"/>
            <a:ext cx="10084526" cy="1584175"/>
          </a:xfrm>
        </p:spPr>
        <p:txBody>
          <a:bodyPr>
            <a:normAutofit fontScale="90000"/>
          </a:bodyPr>
          <a:lstStyle/>
          <a:p>
            <a:r>
              <a:rPr lang="en-GB" sz="8800" dirty="0" err="1" smtClean="0">
                <a:solidFill>
                  <a:srgbClr val="FF0000"/>
                </a:solidFill>
              </a:rPr>
              <a:t>Fenómenal</a:t>
            </a:r>
            <a:r>
              <a:rPr lang="en-GB" sz="8800" dirty="0" smtClean="0">
                <a:solidFill>
                  <a:srgbClr val="FF0000"/>
                </a:solidFill>
              </a:rPr>
              <a:t> =</a:t>
            </a:r>
            <a:r>
              <a:rPr lang="en-GB" sz="8800" dirty="0" smtClean="0"/>
              <a:t> Fantastic </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682627" y="2849555"/>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6787083" y="206545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chemeClr val="bg1"/>
                </a:solidFill>
              </a:rPr>
              <a:t>Fenómenal</a:t>
            </a:r>
            <a:r>
              <a:rPr lang="en-GB" sz="2800" dirty="0" smtClean="0">
                <a:solidFill>
                  <a:schemeClr val="bg1"/>
                </a:solidFill>
              </a:rPr>
              <a:t> </a:t>
            </a:r>
            <a:r>
              <a:rPr lang="en-GB" sz="2800" dirty="0" err="1"/>
              <a:t>g</a:t>
            </a:r>
            <a:r>
              <a:rPr lang="en-GB" sz="2800" dirty="0" err="1" smtClean="0"/>
              <a:t>racias</a:t>
            </a:r>
            <a:r>
              <a:rPr lang="en-GB" sz="2800" dirty="0" smtClean="0"/>
              <a:t>.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2050" name="Picture 2" descr="http://t0.gstatic.com/images?q=tbn:ANd9GcQbY_YbIPZyTPst2AFjj0bzoM_RsnTbbUtE__1xZSLWb5A2zJrg"/>
          <p:cNvPicPr>
            <a:picLocks noChangeAspect="1" noChangeArrowheads="1"/>
          </p:cNvPicPr>
          <p:nvPr/>
        </p:nvPicPr>
        <p:blipFill rotWithShape="1">
          <a:blip r:embed="rId2">
            <a:extLst>
              <a:ext uri="{28A0092B-C50C-407E-A947-70E740481C1C}">
                <a14:useLocalDpi xmlns:a14="http://schemas.microsoft.com/office/drawing/2010/main" val="0"/>
              </a:ext>
            </a:extLst>
          </a:blip>
          <a:srcRect l="20343" r="18063"/>
          <a:stretch/>
        </p:blipFill>
        <p:spPr bwMode="auto">
          <a:xfrm>
            <a:off x="293288" y="2467299"/>
            <a:ext cx="2057750" cy="25023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writealot.com/wp-content/uploads/2011/02/Aishwarya-Rai-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39" y="4229763"/>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1000"/>
                                        <p:tgtEl>
                                          <p:spTgt spid="2052"/>
                                        </p:tgtEl>
                                      </p:cBhvr>
                                    </p:animEffect>
                                    <p:anim calcmode="lin" valueType="num">
                                      <p:cBhvr>
                                        <p:cTn id="35" dur="1000" fill="hold"/>
                                        <p:tgtEl>
                                          <p:spTgt spid="2052"/>
                                        </p:tgtEl>
                                        <p:attrNameLst>
                                          <p:attrName>ppt_x</p:attrName>
                                        </p:attrNameLst>
                                      </p:cBhvr>
                                      <p:tavLst>
                                        <p:tav tm="0">
                                          <p:val>
                                            <p:strVal val="#ppt_x"/>
                                          </p:val>
                                        </p:tav>
                                        <p:tav tm="100000">
                                          <p:val>
                                            <p:strVal val="#ppt_x"/>
                                          </p:val>
                                        </p:tav>
                                      </p:tavLst>
                                    </p:anim>
                                    <p:anim calcmode="lin" valueType="num">
                                      <p:cBhvr>
                                        <p:cTn id="3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07" y="269950"/>
            <a:ext cx="8887048" cy="1584176"/>
          </a:xfrm>
        </p:spPr>
        <p:txBody>
          <a:bodyPr>
            <a:normAutofit/>
          </a:bodyPr>
          <a:lstStyle/>
          <a:p>
            <a:r>
              <a:rPr lang="en-GB" sz="8800" dirty="0" err="1" smtClean="0">
                <a:solidFill>
                  <a:srgbClr val="FF0000"/>
                </a:solidFill>
              </a:rPr>
              <a:t>Estupendo</a:t>
            </a:r>
            <a:r>
              <a:rPr lang="en-GB" sz="8800" dirty="0" smtClean="0">
                <a:solidFill>
                  <a:srgbClr val="FF0000"/>
                </a:solidFill>
              </a:rPr>
              <a:t> =</a:t>
            </a:r>
            <a:r>
              <a:rPr lang="en-GB" sz="8800" dirty="0" smtClean="0"/>
              <a:t> Great </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46921" y="4379666"/>
            <a:ext cx="2952329"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t>Estupendo</a:t>
            </a:r>
            <a:r>
              <a:rPr lang="en-GB" sz="2800" dirty="0" smtClean="0"/>
              <a:t>, </a:t>
            </a:r>
            <a:r>
              <a:rPr lang="en-GB" sz="2800" dirty="0" err="1" smtClean="0"/>
              <a:t>gracias</a:t>
            </a:r>
            <a:r>
              <a:rPr lang="en-GB" sz="2800" dirty="0" smtClean="0"/>
              <a:t>.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5122" name="Picture 2" descr="Skyler Shaye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275" y="3539316"/>
            <a:ext cx="203835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1.gstatic.com/images?q=tbn:ANd9GcTj-_0IsnTVq9t_GbBQc7jC9lzlmQe7fs5Q2F__qZon1aKHnitx"/>
          <p:cNvPicPr>
            <a:picLocks noChangeAspect="1" noChangeArrowheads="1"/>
          </p:cNvPicPr>
          <p:nvPr/>
        </p:nvPicPr>
        <p:blipFill rotWithShape="1">
          <a:blip r:embed="rId3">
            <a:extLst>
              <a:ext uri="{28A0092B-C50C-407E-A947-70E740481C1C}">
                <a14:useLocalDpi xmlns:a14="http://schemas.microsoft.com/office/drawing/2010/main" val="0"/>
              </a:ext>
            </a:extLst>
          </a:blip>
          <a:srcRect l="12620" r="10531"/>
          <a:stretch/>
        </p:blipFill>
        <p:spPr bwMode="auto">
          <a:xfrm>
            <a:off x="140746" y="2418803"/>
            <a:ext cx="2190335" cy="278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1000"/>
                                        <p:tgtEl>
                                          <p:spTgt spid="5124"/>
                                        </p:tgtEl>
                                      </p:cBhvr>
                                    </p:animEffect>
                                    <p:anim calcmode="lin" valueType="num">
                                      <p:cBhvr>
                                        <p:cTn id="23" dur="1000" fill="hold"/>
                                        <p:tgtEl>
                                          <p:spTgt spid="5124"/>
                                        </p:tgtEl>
                                        <p:attrNameLst>
                                          <p:attrName>ppt_x</p:attrName>
                                        </p:attrNameLst>
                                      </p:cBhvr>
                                      <p:tavLst>
                                        <p:tav tm="0">
                                          <p:val>
                                            <p:strVal val="#ppt_x"/>
                                          </p:val>
                                        </p:tav>
                                        <p:tav tm="100000">
                                          <p:val>
                                            <p:strVal val="#ppt_x"/>
                                          </p:val>
                                        </p:tav>
                                      </p:tavLst>
                                    </p:anim>
                                    <p:anim calcmode="lin" valueType="num">
                                      <p:cBhvr>
                                        <p:cTn id="2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1000"/>
                                        <p:tgtEl>
                                          <p:spTgt spid="5122"/>
                                        </p:tgtEl>
                                      </p:cBhvr>
                                    </p:animEffect>
                                    <p:anim calcmode="lin" valueType="num">
                                      <p:cBhvr>
                                        <p:cTn id="35" dur="1000" fill="hold"/>
                                        <p:tgtEl>
                                          <p:spTgt spid="5122"/>
                                        </p:tgtEl>
                                        <p:attrNameLst>
                                          <p:attrName>ppt_x</p:attrName>
                                        </p:attrNameLst>
                                      </p:cBhvr>
                                      <p:tavLst>
                                        <p:tav tm="0">
                                          <p:val>
                                            <p:strVal val="#ppt_x"/>
                                          </p:val>
                                        </p:tav>
                                        <p:tav tm="100000">
                                          <p:val>
                                            <p:strVal val="#ppt_x"/>
                                          </p:val>
                                        </p:tav>
                                      </p:tavLst>
                                    </p:anim>
                                    <p:anim calcmode="lin" valueType="num">
                                      <p:cBhvr>
                                        <p:cTn id="3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07" y="269950"/>
            <a:ext cx="8887048" cy="1584176"/>
          </a:xfrm>
        </p:spPr>
        <p:txBody>
          <a:bodyPr>
            <a:normAutofit/>
          </a:bodyPr>
          <a:lstStyle/>
          <a:p>
            <a:r>
              <a:rPr lang="en-GB" sz="8800" dirty="0" smtClean="0">
                <a:solidFill>
                  <a:srgbClr val="FF0000"/>
                </a:solidFill>
              </a:rPr>
              <a:t>Regular =</a:t>
            </a:r>
            <a:r>
              <a:rPr lang="en-GB" sz="8800" dirty="0" smtClean="0"/>
              <a:t> Ok</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46923" y="437966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Regular, </a:t>
            </a:r>
            <a:r>
              <a:rPr lang="en-GB" sz="2800" dirty="0" err="1"/>
              <a:t>g</a:t>
            </a:r>
            <a:r>
              <a:rPr lang="en-GB" sz="2800" dirty="0" err="1" smtClean="0"/>
              <a:t>racias</a:t>
            </a:r>
            <a:r>
              <a:rPr lang="en-GB" sz="2800" dirty="0" smtClean="0"/>
              <a:t>.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2050" name="Picture 2" descr="Janel Parrish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525" y="3553149"/>
            <a:ext cx="203835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1.gstatic.com/images?q=tbn:ANd9GcSn6helzV6LHP2YQxnhuBMcukCH_tH_gcvkcpES9RT8gz89RD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452887"/>
            <a:ext cx="1969780" cy="269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15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1000"/>
                                        <p:tgtEl>
                                          <p:spTgt spid="2050"/>
                                        </p:tgtEl>
                                      </p:cBhvr>
                                    </p:animEffect>
                                    <p:anim calcmode="lin" valueType="num">
                                      <p:cBhvr>
                                        <p:cTn id="35" dur="1000" fill="hold"/>
                                        <p:tgtEl>
                                          <p:spTgt spid="2050"/>
                                        </p:tgtEl>
                                        <p:attrNameLst>
                                          <p:attrName>ppt_x</p:attrName>
                                        </p:attrNameLst>
                                      </p:cBhvr>
                                      <p:tavLst>
                                        <p:tav tm="0">
                                          <p:val>
                                            <p:strVal val="#ppt_x"/>
                                          </p:val>
                                        </p:tav>
                                        <p:tav tm="100000">
                                          <p:val>
                                            <p:strVal val="#ppt_x"/>
                                          </p:val>
                                        </p:tav>
                                      </p:tavLst>
                                    </p:anim>
                                    <p:anim calcmode="lin" valueType="num">
                                      <p:cBhvr>
                                        <p:cTn id="3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07" y="269950"/>
            <a:ext cx="8887048" cy="1584176"/>
          </a:xfrm>
        </p:spPr>
        <p:txBody>
          <a:bodyPr>
            <a:normAutofit/>
          </a:bodyPr>
          <a:lstStyle/>
          <a:p>
            <a:r>
              <a:rPr lang="en-GB" sz="8800" dirty="0" smtClean="0">
                <a:solidFill>
                  <a:srgbClr val="FF0000"/>
                </a:solidFill>
              </a:rPr>
              <a:t>Mal =</a:t>
            </a:r>
            <a:r>
              <a:rPr lang="en-GB" sz="8800" dirty="0" smtClean="0"/>
              <a:t> Bad  </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28941" y="437966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Mal!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3074" name="Picture 2" descr="http://upload.wikimedia.org/wikipedia/commons/0/08/Angry_wom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077"/>
          <a:stretch/>
        </p:blipFill>
        <p:spPr bwMode="auto">
          <a:xfrm>
            <a:off x="8259562" y="3966407"/>
            <a:ext cx="2311698" cy="2479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SQPm88Rcka2X-FFqodsfHoPyc084g2ZY-tH-uMrWCCLK_ddqkc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0" y="2505398"/>
            <a:ext cx="2470143" cy="237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1000"/>
                                        <p:tgtEl>
                                          <p:spTgt spid="3074"/>
                                        </p:tgtEl>
                                      </p:cBhvr>
                                    </p:animEffect>
                                    <p:anim calcmode="lin" valueType="num">
                                      <p:cBhvr>
                                        <p:cTn id="35" dur="1000" fill="hold"/>
                                        <p:tgtEl>
                                          <p:spTgt spid="3074"/>
                                        </p:tgtEl>
                                        <p:attrNameLst>
                                          <p:attrName>ppt_x</p:attrName>
                                        </p:attrNameLst>
                                      </p:cBhvr>
                                      <p:tavLst>
                                        <p:tav tm="0">
                                          <p:val>
                                            <p:strVal val="#ppt_x"/>
                                          </p:val>
                                        </p:tav>
                                        <p:tav tm="100000">
                                          <p:val>
                                            <p:strVal val="#ppt_x"/>
                                          </p:val>
                                        </p:tav>
                                      </p:tavLst>
                                    </p:anim>
                                    <p:anim calcmode="lin" valueType="num">
                                      <p:cBhvr>
                                        <p:cTn id="3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07" y="269950"/>
            <a:ext cx="8887048" cy="1584176"/>
          </a:xfrm>
        </p:spPr>
        <p:txBody>
          <a:bodyPr>
            <a:normAutofit fontScale="90000"/>
          </a:bodyPr>
          <a:lstStyle/>
          <a:p>
            <a:r>
              <a:rPr lang="en-GB" sz="8800" dirty="0" smtClean="0">
                <a:solidFill>
                  <a:srgbClr val="FF0000"/>
                </a:solidFill>
              </a:rPr>
              <a:t>Muy Mal =</a:t>
            </a:r>
            <a:r>
              <a:rPr lang="en-GB" sz="8800" dirty="0" smtClean="0"/>
              <a:t> Very Bad </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46923" y="437966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Muy mal!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4098" name="Picture 2" descr="http://assets.nydailynews.com/polopoly_fs/1.449687!/img/httpImage/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22173" r="22445"/>
          <a:stretch/>
        </p:blipFill>
        <p:spPr bwMode="auto">
          <a:xfrm>
            <a:off x="307976" y="2479893"/>
            <a:ext cx="2055614" cy="29999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0.gstatic.com/images?q=tbn:ANd9GcTRrHMYJTLgFY4xe2BnE10YY6C-eVGvoFf4uedACtWozfFcp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590" y="3211005"/>
            <a:ext cx="2354510" cy="318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1000"/>
                                        <p:tgtEl>
                                          <p:spTgt spid="4100"/>
                                        </p:tgtEl>
                                      </p:cBhvr>
                                    </p:animEffect>
                                    <p:anim calcmode="lin" valueType="num">
                                      <p:cBhvr>
                                        <p:cTn id="35" dur="1000" fill="hold"/>
                                        <p:tgtEl>
                                          <p:spTgt spid="4100"/>
                                        </p:tgtEl>
                                        <p:attrNameLst>
                                          <p:attrName>ppt_x</p:attrName>
                                        </p:attrNameLst>
                                      </p:cBhvr>
                                      <p:tavLst>
                                        <p:tav tm="0">
                                          <p:val>
                                            <p:strVal val="#ppt_x"/>
                                          </p:val>
                                        </p:tav>
                                        <p:tav tm="100000">
                                          <p:val>
                                            <p:strVal val="#ppt_x"/>
                                          </p:val>
                                        </p:tav>
                                      </p:tavLst>
                                    </p:anim>
                                    <p:anim calcmode="lin" valueType="num">
                                      <p:cBhvr>
                                        <p:cTn id="3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83" y="269950"/>
            <a:ext cx="9153772" cy="1584176"/>
          </a:xfrm>
        </p:spPr>
        <p:txBody>
          <a:bodyPr>
            <a:normAutofit/>
          </a:bodyPr>
          <a:lstStyle/>
          <a:p>
            <a:r>
              <a:rPr lang="en-GB" sz="8800" dirty="0" smtClean="0">
                <a:solidFill>
                  <a:srgbClr val="FF0000"/>
                </a:solidFill>
              </a:rPr>
              <a:t>Fatal =</a:t>
            </a:r>
            <a:r>
              <a:rPr lang="en-GB" sz="8800" dirty="0" smtClean="0"/>
              <a:t> Terrible</a:t>
            </a:r>
            <a:endParaRPr lang="en-GB" sz="8800" dirty="0"/>
          </a:p>
        </p:txBody>
      </p:sp>
      <p:sp>
        <p:nvSpPr>
          <p:cNvPr id="6" name="AutoShape 2"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hQSERQUExQVFRQUGBQVFRQXFxUUFBQUFRQVFBQUFBUXHCYeFxkjGRQUHy8gIycpLCwsFR4xNTAqNSYrLCkBCQoKDgwOGg8PGiwfHB8pKSksKiwpLCkpLCwpKSkpLCwpKSwsLCwpKSkpLCksLCksKSkpKSksKSkpKSwpKSksKf/AABEIAOEA4QMBIgACEQEDEQH/xAAcAAACAgMBAQAAAAAAAAAAAAAEBQMGAAIHAQj/xABGEAABAwIEBAQDBQQIBQMFAAABAAIRAwQFEiExBkFRYRMicYEykaEUQrHB8AcjUmIzcoKistHh8RUWNGOSQ3OzNVNUhNL/xAAbAQACAwEBAQAAAAAAAAAAAAABAwIEBQAGB//EAC0RAAICAQQBAwIGAgMAAAAAAAABAhEDBBIhMUEFE1EigSMyYZGx4RRxQkPB/9oADAMBAAIRAxEAPwCz0zKW34LSi7apqvcTpS1TiLYHSAcNUDeYQCh7e/h+VOmVgRqnIV2KrfCQEdSoBqjuL0N2Suti+u6jKSiMjinLob1rmEJWqioEGapcETZUYK6MlIE4uPDKvjeH7mEjNur1jlrIKp5ESEZIVYqqU4KJo2xMAAn0BJRVvh3iu6DmU0p2T3ksojKwaEjRzgI1c7cT0HJIll2jIYnIEtMMe0gkAA66ua38SCm9AZdJb7OBj3CHusObS1fq4/l07BE2jmuaYbMDWNdPT1mO6S81lj2K4CGVFNSuF7bYS97HVKQzNAlzQJ6aiNjH4JVXqFjo/X+6nGakQnBxLxhNUOCeU6QAVN4fvtFZf+JCFJtC1GT6AMc0STdM8UrZkqpuRTOcXHsieFWcctFZqj9UJiVtLUWgFQpU1PSpyYXlSnlcVJbmHJJPsbWVmE7t6bY2SSjXTW1qqtK2zWwxiok91hjXjZUzH8HySQr9b1RKTcTsGQpsCtqYx8HOcyxT+GsTigdttDKOuacsSnB7kFoTd1cFqmmTaZTrulFSUZSreVRYrRObRQ0QQE8R0xdit1rErMPDUvxVpL1NbSIWdm5Zr4JcD5pAU1CuJS2mwkKahSIKOF06I6lbojO+p5m+yo2J0sr4V9ptlsKsY/h537rQl0ZcYOUqFlzWyU6bZg1H8t8rBmP1LF0fhGyZSoNOUS7Wd4HTqSuY4mDNB38JqekkMIJ7S0/JdGwV58Nu+sFs7+sLKzyZq4I06Y7u8OovMvYxx2ktk89PbotWYLRb8NNvyWudoMOeGu6Tz/zRAc3+JKTLDSNsKY2kQANJ9OvLpqqv+0jCGU6oLIAcS5scxoHj2dHzPRNrjGbdjshqS8/dbL3AdS1vL1S7jCg+sLc0v3ocagGQZpDW0yT2gaJ8GVc0bRWrV2TZMbW8LuaQm50RFncELsnY/A0kWRxkJdXMLG3J7qKowlSxN2K1KTQMbnVHghzUoqU4KLo1CrZmCbGKAaSUpo3Gqf4rSzJG6yy6ykyauh0YPsaUBMJtQppBbXA2T2yr7JD4NPHTQwoghKuIqnlKOr3gaN1WMaxLMN0Yi81JCTMsUGcr1OKHB1G2eW6IylfnmhadA9FMLIpcN1luW1IIdDlFUaANlHmLTC2rtJarjyKKKCjcit4k8ZtFG12y3vbUh0qOm3XVZ0pbnZp46iqG9k7RMabZQVhSmFYbbDtFKHErZHPOo0a0WJfitEEFOnWpAVbxh7mq/wC5FqirpqWRWBYlZtfQINOnmzRQdTLg92mniN2cS3MM22vJWTDqbjbUwz4vDZsYnygnVLMCxOllHiOyPZ8Lo3GadNDqNoReFVA1g8PQNLgBqIAcYiVj5LT5NicY7riLb7hevUdlLaUEiTGdwEjUuJ33+ie4LgLmU3Ne4kgeWOsfgiqN049zOnIa/ihTj9Rr3M+zVjl0L4aA49Ggkadzp3Uk0+BWyubFzuE3l4y1XMBJLnNiXdNCNeid3loG0adN5c45nGR5dCwzO+hygR+jlO4e9ge6m6mTJyEguaQdpGiHvr6KZbllzwYdzYJAP07pq54Ffl5KBcsgz1RNvUEBE4na6JVSrQYUpLkjjklwyx2pBCmqbJbY3AR9SSNFLH2Qzy4BjSkopltAUFNxB1Xla/GwVpNGftYvxghqq91e7qx31F1QFVq8si06hKaTY1TcVQr+2OBTvB8Sc7RJq1FF4FUh0IuIIZGmWi7Di1Ve8oGVdm0Jp/rdVHFq+R0FBRDknbFfgFYp/tQXiNC7O30rYRqtarmhILrihrW7oe2x3xTop8RQXLcxw2jmcmjLQRCAsU1Y9UJz3Ml0J77Ccx2UtDhiRsmuYTqjrW8A0TsSilyd7jE9pw5lKdNtoCLFUFRVHSjNxrgi5t9kLafVJsZwsEEp4dEHc1AQQkthjdqjn9zZZTCJw66h+U8w09NtD69fdT43e0mSSZjcCD6DpKrbr1zxnAylhEAawCNATz76dOiXLk3I6bNHH7klSOitqnJ5AC87CY5cydvVVq/xbEcxyW1KJ3Nak46b7uEekD3Q2E8QeYB0AwNNjHPsQeqfudQJD9Z9dFGD2voglZJZ3VU0x4+Rr4mGElvsSBrtK1dWYaQc4w4VHNk7Frmlw9NabvmlN5ieeoAz0EGdJBJPaPrCC4gvcrGMBgg5z2Aa5jD9ah9I6qUZc2N02l9/IovoY4lR8vXTQ9dNwqDijnNfoE5tMXe0Bsy3+E6gCBy9UQ5tKqPM0tJmMus6wND7qxHIvI/P6HmXOOSf8lXoY8WOE7K+4HfsqNBlUvHuGntJcwCo0SZZJMDc5e2myG4duXscA0yOidHa+jBzYs2GW3Imjp9/Ygt0VV+xuFTXZW7DamduqhvrAAzCFULT5ILai0thLsWwYOB0TOhoiyzM2FFHS5OWYhY5SQl1rV8OoCdp1V24iw7mqTf0k5ciHwdOwp7XU1SeMLWHyOqL4Txk5C07j8FpxFUzGVy7OfRV/CcvUdlC9UgAP2tx3JVr4UqSqZEK3cGalQyflDDs6TZs0RzGIexGiZtYIVCrGMWV3kaFD0Loh2+imxBuqEZT1UG2gw7LTaVZCne7RK8OqaQh+LMcFvbyDFR8tp9f5n+jQQfUtTb4sZjwvLlWOPkGxXiAAlrdS3c8gRuO5Cqt/i7nbuIadifvf1Gc/wCsULRql4hontv7md9eqjq1G58pJc479BvDT1O26W5H0HSenYdMuFb+QTK6q8aGBqBv6nuUTbUoeGkaPJnr5m+U/Ng/8lPTfBOVsafLSIUd8YyuG4g+41H1CiXM2JZIOPyQ4tZjKGnRzfhcOh225JTTZXJAzVIPITJ9E+N0yuyMzQ/mCQ3215IOjXZSJzOaI6Ozk6TDQPxU0+Dw+TTTUqpjfCrRlCkX1DsJdrOjZIYD11279lX7i+NXM5w1JkxsANAB0AAA9lpf4q6uQBLWA6N5kj7zu/4cltQoH2/WvcaIM9F6dp3jW59s8pNkgdfw5lMKVUQTts0dpbJPrAhL3GXAD3/ISPb5rfxgQQOpHrpv6mELNhMZ0bvKRE6CAZ2BEQPUSjWCm6SWtcTu6AHT1zDWUjB/3RVvVU1JoOTFDKqkrLJZXnhxOrds3Tsen4Js6uHtVZtbmN9RsRyIO4WC4NKplBJpuMMJ3BiSw9xy6j0KtQluPF+q+lrTfiY/y/wNXCCjLdAh0hEUKiNUYJmKWGZuy5nj9gabyuu0yHCFRuMrIQSpxYuSKZg4Iq6cwmeJUzllD8PNHiSU/wAXpNyFSIFUzLF74X6lYjYBZUEK18GGCqrUMlP+HLzK6EvI7RJQZ1jDn6BNQYCrWFX2gVhoVcwVQIFciSvGUkRXtuagLiEtoIys6f8Ap7rl3GeN+Pd1CDNOmfCp9IYfM4eryT6QrvjOPeDbVXjRwaQz+u7ytPsTPsuQmpp80XyqN/0eG1vM/sNaNbyHTUH4gYLe8cxupLGsyYcBDtCeh5EFA2VYZtdnBGst4JHXql1R7DFLerQ2eA1uVrgeZ1k7Ean3QdzW06r1jw0ECATv/khrmsF1llvgDrsB9OS0ZQWxevQ6fRG+Cm4JysmoUczg1uvNzuQG5AnYd0c+6EHKNPhb1cUMx8NI2zGDHJo3iepj5I20tHkB7WSIIbJAAAicocQXHXUwZJUXKiakodkFKgWNc4jUCfmg6B8sdZ/Ef5IvEL6WlkFrtA4HqD35IY0/7rJ9zqPxRJuSb4N2VFLSuYzEb6Aeuw+slBZ5WlB5JEdZ/wD5+rlIW81Oh2y6DdOkAN2JPNxnYevL1U3jOqeVrWluYOEktcXNkZmu2Agkc55oBjMrd4nSeehhxHMknQdgjrUugZRA/mMe8DX6rotofKCyx2y6HmH1JbrIOxB0IP5+o0RSVWtw8c2n0zfmSmdGpm5R2VuMrPG+o+kSwt5MS+n+A2jcQFT+MsSGUjmU8xKvlYSuZY5fF9QydAmo87ICo3LmmQjauMveIKXtKMtaQLgCFIgueDTxXLFYf+Ft6LF1ol7bALfh0uTK24UcNdU/wqoABIT1lQRsqvJoqKK5bVjS0KfYfjI01Vf4pbDSQqlY4+WGJ2RULVlLMqlwdqoYgHbqZ1NrtlzvDeJMwVywmsXCVyg32LirKp+0etkFOkOc1CPTytn5u+qor9grHxpeeLdv6MimPRu/94k+/ZV2odAkvvg9jpsOzAl+hFRrQY6FWzBbIXFSkyQM7mtn+Enc/IH3VNrDVM8OuSIgkHkQYPzGxRmvJY0mZxcsd18Mst1w9WpAGvkogyRneJOm7WMzPIPUCO6TXMSQ05gDvET3j9egW9WoXOJcS5x3c4kknqXHUqJ7kpteDTxxyJfiStkcrGvWjnLwIBcqYfZumrTmMsj4jDYzCZPLurtRZm3aRFYUGwXtDdG5XCHARrOoI8sdjQKThEZoHQgn8E2s+IXU2FuXefMJaZMkyYMgydO56ykZcbl0U9RCU+UEY6yWjMfM2pVYGhpByNJAeTMebL/dB6yqxJ4Y0N++7zO/lGwaiKt+da9SOYpMgCSIAMACQ0AawJgDkktaqXEududU6EaRODeLHt8mra8SP1K2sboNInSPzduPohHFDXDjHonxjfBnZc7x/UvBb7Mgw47xp/KNg0fRMG1vr9VU8IxEkhvQb9AOZ7QmzbnMSNWgEjKdHT/NzHooSi4mvpdbDLFV2OW3I6zG4GjW+p/1T3DMKr1QHMZ5Ts5xyA9xOpHpKW8I4eKtYCJZT1dpLS/7ojmBqfUN5SumzHr7dzC6Mil6j6i8b2Q782UbiHhq5bQc/K1wAk5HZiB/EQQD8pXHr5hzmV9Q0axH4Rvy+q55xxwFTzitSbDHk+UbMfzaP5TuPkrmOXB4zUJznvrs5lheEF2sJxaYEQ4Ep7ZYdkRwYEuU2PhgjQB9gKxMsyxQ3Mb7URTYPGifUIhUXCMR2Cs7bzyn0TXERGaaFnF2Itawhc4c+SSnnFNYuf2SFu6dFUinknuZYeHwRB6ro2F4qA2J/X6hUjAbaQAFfMDwdrXNc4SBrrtI2UZPamwY1bSQn4v4cLXGs3XP5ns+81x3IH3mneBqDO8qkXQ6GR05j1C7LiThUEOEjoVUb3g6k4yHlo6EF/yI1VBTt2z0cdVJY9kuTnbgjsNs6jmvc1pLaYDnO5NB09+sdATsE6fw0xjxMuB7OaPedV0vAOH2MoMaWtykElkAA5tCCO4jVWYVk4ET1XsveuzlNN8yem/ziey8NQdR8wVZMPpVbC9r0WOLXubUpUXANJc52V9v8QI82Vrdt3KXAuJrm6uKdFxt3F5cM1S1oPjKxztfKP4deiRsXk23rp7bSTSV9/0VJw1WCkU+rcW1mOcx9vZNc0lrgbOhLXAwZgJxc13C0+1Thj6ZcWNAw8FxqAO8hmmMp8p1Oiksa+RU9dOFXDv9f6KW05enuiKLQSM8vd92k3zPce7W6gJ9g15cXBeadvYMZSGarWdaW7KdJvVzsszodACTCYWmLGoKlNmJ+G/I8sp0bcWdN9RrSWtbXIaQDEciZ9l2xAn6hOLa2q19/wB6RU8Ww+4pua64pvplwmmHtLfKNPK08tR80qrFWO8vzXw1rnOLqlvcuaSSS407lniAlx1J8SnU35QFWRuuaoljzSnFqXd8mqjfSn5x81KGyFJRpk6AEk6ADUzy+sfNFOiE4pxdhXDNbw3EEDVpIPyDh+HyVlo2Qun5WA5yR5m76aQeURp2HoiOGf2cVKkVK4LKZGYU5LXu156+Uae8LpWHYTRt2ZaTGsA3jUn1J1KLlaMebePJcX0C4Dg7bak1g1gS4xu4xJTCpUj8/bRRXN2Gj9dP9kquL4nRvz+msqCSQmc3N2xqLkTv+uSluSHtLNNQCO2XWfXdVq4uHNjKZcTDQAXOJ5ANG57J1gfDtcPFa4eBHw0m6kEj77pgczlbOw13CfijKT4K2SaS5KxidrkJ0S0SV0HEMDDzsldPhyCrDwCo6lpUVXwCsV4/4EF6u9hB/wApnA7Map39tIbug8Hsg5N7rCdFKUeREZcFaxNufVIvAIdCtta0y8kndanODGi4D5LLww2Ggnsr7avmmCNNNOnr2VGw+n5QBudB6kgK5vGVoZsGgCe3NU9TLii5pIXK34Par/dY/ZQeIJUNxd8hJ/z2gd1TSNKzWvRaSHGYaZIG57e6OOPHkCmOG4Ccvn+I7jp29kU7BWjotPDi2x5MnUZfcnS6RzbjauX1qdUeV2UAnYg03eRwPv8A3SpeHqB+129eRNdl68taQ3LVp0bhjhJ0bMMfrtn6Qs45oE13Nb8DPDaexyZifTzqLhh7YLIaagL8rXVWUCWVaFWhUyVKnlzedhy84HRVpNObPRrFJaSMn8BnF+CvdbULx7QKpijdZXU6jXPA/dVw6m5zfOGkHXeBC0wZviYPfs/+zVt64/tkU3fRkqXBLM2huaN5Sq0rW4plpc+m/wCNrgaLwaYLQ4STyHfQKPhmvQoNv6dW7twytRNBjg5xLnGC2qGBswMx9wRB3Rq2Kc1DHtfO1ppntBsYC/KN7wCrtOQMbkntnFP3Vaw2hRqOivVdRZIEtpeKdZEkZmhrRp1OqaYBjP2Z1ajlbeW9YNFZlLxC13MOYSwOa4TGreW4gFNbPgqhcP8A3QxBrDMirQp0w1vOa735Y7gOPQFdQfeUVJN9u7Xf+ma3uCstqt7ZU/EcKlq2q1zg0ufVouFwCxrRo2A5vPZ2vIVbCsCr3BIoUqlWNCWNJaCf4nfC33IXX7unZUK9OvXqNNWnT8FgLsrGsDXt82xqGHvBc7Qz8IVgwe6a+k19MBtIj901rQwFp0a4NgQCNuoEoOitj1E4K67+Tl2F/sfuXgGs+nRbzAPiv+TfL/eV34e4EoWWrR4lTnUfE/2Rs1PrrEGUg0OjM45WNbu5x2a0c15d3gYJqPA5HpMEkNK6kKyajJPtnpYIlx23J/XYJRdXw1ykR1+iV47xdTa3wqJzPPPcNHU/kElpNLz56j46Nyt+sE/VMWNv8pTllp0xxcXTQJc75mEPal9wS23YXCdXbU2n+eoRA9NT0BTTCsAtjBNJr3dahdV+jyQPYK327AAAAABoAAAB6AaD2TY6bzJleWf4FeC4A2387jnqnQviA2d20xyHc6nsNE1D9F7VCiYFbjFRVIqttvk2zIesQCpiEJXbqiBHvjLFHkWIchOE8PEh2vZW5gBVnpcCsbs0fJEjhMJErZYjtRQ8Vw8ZUktLMGZXWjwo07rWnwcwcghydaKHw9h58XOR5KYn+2dGg/j7JrdVpnX/AE/WnzR1y1rJDNAST6xoNN5gfUpaX7kx69t/1+pzcj3SNXFBQgQhsan68tE9wDD2s/fVfi/9Nh+7/O7+aNhynXWEXgvCjnNFSrpOrGduTnjqRsPnronA4dHVW8OKuWU8+dP6UILnG4dpKEuMcPIH9foq1f8ALjUHjmEUqdvVc9wYMjgHGB5iCGjuSU9tiMUVKaj8tHL7vEs9ao6oPLU09meQe+gQdxb27dS5x7CCUfcUWvbq4AOJc0y0EEgZhr+B780AMJpffrD0EE/iVmO7s+lqKjBQSVLjk0tuKK1AZbapUpDXQPMe7T5Z7wpP+eb/AP8AynjuG0x+DNVEbWntTDf6z3gfJsoarQpt1c8OP8LBp89lNSooZdJCTuSQRU4nvah811cadKr2D5MIH05qJvE1y0uDbiqc0B5dUc+YmPjJ6lBVrgu0aIb+vmtha5fi+Lk383dAjuEvT40qjH7kNQlxMySdSTJPuTquv29/mpW5D3Fr8nsDRdA9JI+S5A924n+sfyTi34gqNoCmSfLGSIBaQZbB+nsosqanC5pKPgt1zdZsVt8z/JQpueATEONN7depOZpHQDTmqxxvjJq3JYHHw6P7tgkxO73aaau09GtQNzjNRzw+YIZkJMOLhOYTIjTTlySis/Uk7nX1PNSVsXj0qxPdItuBWDqn7xo0IaCf5mgg/QBWShaPB2QX7GrkVKlxRd/A2q3+y8Md/wDID7Lqf/C2dFexOomD6g17za80VvDqrm8k9tsRKIGHN6LYWLeicpMz2RVMQUP28oz7E3osNm3ojuYKQIMQK0qXZRwtG9F79kb0Q3M6kLftJWJj9lb0WLtzO4JSV6ClOOXxpiQi8Nr52AouDqzrCyEJilfJSOurvKO38R/8Z9yjEhxSp4jj0Gg/zPQk/gFXyy2x/UfghukVm/aCSNv99P8AROOGMADorVBLW/0bT95w0znsOXUieSFbhgdJnRoLo3Jy9O8BXWlTytAiAABHSABHsq2nx27Zb1OWlSN5WLxeq8Z5ipf7QLgONOifhyue71dLB8gD/wCRV1C5nd295d1qj/stQw7LmaafhwyWwxznt8Rsg6gncpOW6pGx6OoLUe5kaSj8/JTauFB1SoC2Z8wAJDhydlGxgg6GNIQb8Pa2fJmA0+JwI9envCsGIWrqb4eHU6g2D2uaZiNMwgtIHUjQaoGsCTJ0dGs7tHrzb31HIqg00e6UceRbo0xRko82vb1+9+YW4o24+84+3+qIqhsxIa73aJ7H7n1ChqCP6SnmH8Y0PzGhQsi4KPNL9iCtfsb/AEbI7nU/6IIBzye+5Rk0pkZj2MfVe1mvcPK0AdBqpFaacu3+wE5nIct1vcDYe63pU4OukfNDVK0uMegRSsVJqEefJ7VqQO6CqvkqSqoC1MiqM3PkcuCzfs4xb7PiFu8/C53hO7Nq/u59i5pnsvoiF8r0RqO8j56L6ZwLE/tFtRrc6tNj3aR5yPPpy84erOJ3wYXqGOqn9hgvF4XheeIE+jKNli8leoBMXi8c8BZmROPVixYuOKlxViQAhbYPxG0MAJWnFeFg6rbBuH2uYCr/AOH7SsR9W4bjFw9hIPv0Sa5ranKf10W+PM+z0wBo12ae5GUD03XP38SPp3dPmKmamf4JJGXWPiB0PSVh6h3NqJsaeNY7Ly69LC0idwdO2p+gKaWfEjXGDol3D2HfaC2q5+lLMAxuzi9oAzHeAM2n83ZMcXwQZczdCFb0ijtqXkq6qVy48D2lUDhIQt9fBm6B4fuyWweSg4qHkViOP69rK18WMm4kHjKw+Z2jd9HHQHTpv6Aplw/hX2e3p0y81H02NYajm5C7KI2GgEfqUk4Bw3R1V+rtGt7AjMSO50HsVcm7JeWKjKkMg24/7AsQw6nWZlq021GndrwHNPpOx7qtXv7N7SoyKbXUXDZzXOJaeha4kR+pVwco3O9EtxT7LOPPkxO4SaOJcUcFVbYTUZmpj/1qYzMj/uNGrPXbuqq2yI1Y+J6eZrugB2PuvpcidvcFVPGP2eWdYucG+C86l1Pygnuz4TPoq09Onyj0Gm9drjUL7o4hWpkf0lGe7fzjRC1alJvwh3zywuk4x+y64awmg9taJmmR4bz/AFDqx391UG6wJ7CQ+lUa4fECx5c31Ak+8JDxyj2jWjrcGZXjkvvwxZcVCGySZOjQdwOZQ1KnGpRhoMBOZ0noZJ+UBR1aocYaAGjqYlFCppN7myOnbyF5cW2mg25pjasDjyHyhFXQp5C0OaXdtdR3GyDdDlghOHZXm0/mur/s94jy2vhn7j3R2bU8/wDj8Vc1fS0B7fmrR+z2oPtTKZ2qhzfRzWl7T9HD3TsE0p89GZr9JuwSS7X/AIdDucYqE+UFFVLuo1swm9DDmgbL28tQWFanuRbpI8ZtYPhV7nGqZSqzhVTK8t7qw1qkNlQyRphi+BPf358QAJvazlEqvWwz1Z7qyt0C7IkkGPJssWviLEm0TpiTib4ERw//AEYUHEo/dqTh137sKz3iF/8AIj4qw2pVpt8Joc5pdLS5rZa4DUZoBgtGhI3Kol/YHN4cGkXABz/3dRwAIJLGtdEzryXVKmxVNr0AbmHJGLBCcnKQ/wDyJwjtiwbhm4qW5qeI8PBgMyiNJmS2PKYG0ncpvc8QZmkQU2pYSyBopBhTOibF44dITJyl2JOGnOJJIiSjOJPhTWjaNbslfEvw9Py7qSnunZGqVDzhalloAwfNBHoBAP4p0ChLCn4dJjSQcrWiRoDlETry0S+txKM0MYXiQ2Q4CXGNGt1J35wqOXNCDuTqy1jxya4Q5eVAexUdlfiq3MJAktIcIMjcLZ4906LTVoi+HTNS+D3+hWz4cP17qJ9Trt1/zQ9xWNPzCT1HNw7fzDl12RZGycMLfhOnPnHqEqxOlTqkF4GYbOiD9eSYm6a5oc0jzQQeRHZA3Tmu0Oh+iFgYsqcJ0aurmNPeAVFbcAWpcS6iwj0TCi51P4dR0RtDFwfu5T6yu4CpyXkR4h+zezqMc3wm0ydWvYAHMcAACBsRpq2IP1XNMawCpbVPBqgSQfDe0EU6oEmR0eObT1nuu3vqDKD1SbGcLp3LMlRocAZbIBh22YSlZMSkuDR0XqWTTS+V8HDW2BIII+Gfqp8FoO8djaQca+Zpp5eRneR8IJ0JMACV2N/Clnk/6S29fBpE/MtQOBWdOlUIpU2UwTqGMawH1ygSo49K3zZo5fXVJUod/qWpuw2J0kjYnmR2leubKxpWJ/R5t8sq98zJVB6pheXn7v2WmP2+mYctVXG4iXvyd1cjDer+BLdcFhwKhzTC5rEFa4fSysChuXyfRZ+qm/BbwRtmeMV4osxXqzd7Lu1HvENKaZQXDOItywTqOSe3FAOaQqnc8Nva8uY4iei38TjKO2ToyZJp2W5lwDsVWeIrYseKg5I3BrF7PiJKcXNsHiCoRaxy+QtWhbhONtc0SUbVxNgG6r91wuQ4lhIWtLh55+JxTHDE3aYLl1Q/s8TFTZRYtRL3MaBJL2DadMwkx0iT7LfDcL8MIurb5nNO8HYyB9P1oktpPgmrfYzxO1NSk5jYzEaAkgE7gEjUSY1SgYPWdWD8rGQMs5i5vPUMAGuwkprfYnSoAGtUp052DjBcdPhEyd+QKWHi5jj+6oXNYanN4fgs7ee5dTkHq3MqGbDjyNOfgt45SiqiNLKx8NgbJcd3PdGd5O5dAAntAhb1R2Sb/maoPitHkf8AbrUHu/8AFzmD5GUZaY1Sr5gxxD2fHTe11OowbS5jwHAfzbd1Zg10hU0+2SmoDMa9f9R+agedI5cu3Y9u68uKM9QRs4aEIG6uX0x54ga+JyA/7g5N7hTYmwO0uTQe6m/+jc4lp/hkiZ7ZifZzTzRd7bkahDXtPxGg8yAdYOupgxuCHQexWuC4lJNCr8Q+Ak/E3oTzI2nml2EkpXnIrKreeq2vsOO4QlveQcrgicF0CR+iiXvhhPPYerjH+Z9kOGdPxRraMtHrP5f5qaAY4fu/ZI8PpkVDpzViyaQomWoBlTjOgNWTN2WLFiWSBsQpywqoYdYfvye6teKV8rCleCUZMq1im4xYuStj6k2AtX0AVIFiqNKXY1Nx6BvsgXqIWKPtRJe7M0K1cvFiYiBs1SLFiD7AalYxerETjYL2n8Q9R/iCxYgFHOf2ef8A1Cv/AOzR/NXgfG/+3/icvFiqZS9iNLr4fb8kurf9dYf/ALX/AMNRYsRxdnZ+iws+F365BJuJf+iuf/Zq/wCArFitvooG7fgH9n/AEquf+po+p/BYsSvJLwWpV6/+JYsU5ADqGw9k0p7BYsRAbLFixcE8KxYsXHCjiD4F5gPwrFif/wBYvyN1ixYkMYYsWLFxx//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3"/>
          <p:cNvSpPr txBox="1">
            <a:spLocks/>
          </p:cNvSpPr>
          <p:nvPr/>
        </p:nvSpPr>
        <p:spPr>
          <a:xfrm>
            <a:off x="1394867" y="1862511"/>
            <a:ext cx="888704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Example sentence:</a:t>
            </a:r>
          </a:p>
        </p:txBody>
      </p:sp>
      <p:sp>
        <p:nvSpPr>
          <p:cNvPr id="13" name="Cloud Callout 12"/>
          <p:cNvSpPr/>
          <p:nvPr/>
        </p:nvSpPr>
        <p:spPr>
          <a:xfrm>
            <a:off x="2589262" y="2726632"/>
            <a:ext cx="290167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!Hola! </a:t>
            </a:r>
            <a:r>
              <a:rPr lang="en-GB" sz="2800" dirty="0"/>
              <a:t>Qué Tal</a:t>
            </a:r>
            <a:r>
              <a:rPr lang="en-GB" sz="2800" dirty="0" smtClean="0"/>
              <a:t>? </a:t>
            </a:r>
            <a:endParaRPr lang="en-GB" sz="2800" dirty="0"/>
          </a:p>
        </p:txBody>
      </p:sp>
      <p:sp>
        <p:nvSpPr>
          <p:cNvPr id="16" name="Cloud Callout 15"/>
          <p:cNvSpPr/>
          <p:nvPr/>
        </p:nvSpPr>
        <p:spPr>
          <a:xfrm flipH="1">
            <a:off x="5346922" y="4379666"/>
            <a:ext cx="2714947" cy="16530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Fatal! </a:t>
            </a:r>
            <a:endParaRPr lang="en-GB" sz="2800" dirty="0"/>
          </a:p>
        </p:txBody>
      </p:sp>
      <p:sp>
        <p:nvSpPr>
          <p:cNvPr id="18" name="Content Placeholder 3"/>
          <p:cNvSpPr txBox="1">
            <a:spLocks/>
          </p:cNvSpPr>
          <p:nvPr/>
        </p:nvSpPr>
        <p:spPr>
          <a:xfrm>
            <a:off x="460375" y="5744668"/>
            <a:ext cx="3806428" cy="57606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GB" dirty="0" smtClean="0"/>
              <a:t>Which means?...</a:t>
            </a:r>
          </a:p>
        </p:txBody>
      </p:sp>
      <p:pic>
        <p:nvPicPr>
          <p:cNvPr id="9218" name="Picture 2" descr="http://t2.gstatic.com/images?q=tbn:ANd9GcRjiMrhWcnB2q3ZPem1D4HUk9qvwp1Ink6w4i0-RGm7ofOfzxwhZw"/>
          <p:cNvPicPr>
            <a:picLocks noChangeAspect="1" noChangeArrowheads="1"/>
          </p:cNvPicPr>
          <p:nvPr/>
        </p:nvPicPr>
        <p:blipFill rotWithShape="1">
          <a:blip r:embed="rId2">
            <a:extLst>
              <a:ext uri="{28A0092B-C50C-407E-A947-70E740481C1C}">
                <a14:useLocalDpi xmlns:a14="http://schemas.microsoft.com/office/drawing/2010/main" val="0"/>
              </a:ext>
            </a:extLst>
          </a:blip>
          <a:srcRect l="13719" r="7272"/>
          <a:stretch/>
        </p:blipFill>
        <p:spPr bwMode="auto">
          <a:xfrm>
            <a:off x="330423" y="2511713"/>
            <a:ext cx="2128887" cy="269447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Rpp-Eqr3HCV1PrT7bQ_7-OwSZxOO9Vq6hnZQMogtCKgjtg3-kA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590" y="3657852"/>
            <a:ext cx="2087909" cy="282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1000"/>
                                        <p:tgtEl>
                                          <p:spTgt spid="9218"/>
                                        </p:tgtEl>
                                      </p:cBhvr>
                                    </p:animEffect>
                                    <p:anim calcmode="lin" valueType="num">
                                      <p:cBhvr>
                                        <p:cTn id="23" dur="1000" fill="hold"/>
                                        <p:tgtEl>
                                          <p:spTgt spid="9218"/>
                                        </p:tgtEl>
                                        <p:attrNameLst>
                                          <p:attrName>ppt_x</p:attrName>
                                        </p:attrNameLst>
                                      </p:cBhvr>
                                      <p:tavLst>
                                        <p:tav tm="0">
                                          <p:val>
                                            <p:strVal val="#ppt_x"/>
                                          </p:val>
                                        </p:tav>
                                        <p:tav tm="100000">
                                          <p:val>
                                            <p:strVal val="#ppt_x"/>
                                          </p:val>
                                        </p:tav>
                                      </p:tavLst>
                                    </p:anim>
                                    <p:anim calcmode="lin" valueType="num">
                                      <p:cBhvr>
                                        <p:cTn id="2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220"/>
                                        </p:tgtEl>
                                        <p:attrNameLst>
                                          <p:attrName>style.visibility</p:attrName>
                                        </p:attrNameLst>
                                      </p:cBhvr>
                                      <p:to>
                                        <p:strVal val="visible"/>
                                      </p:to>
                                    </p:set>
                                    <p:animEffect transition="in" filter="fade">
                                      <p:cBhvr>
                                        <p:cTn id="34" dur="1000"/>
                                        <p:tgtEl>
                                          <p:spTgt spid="9220"/>
                                        </p:tgtEl>
                                      </p:cBhvr>
                                    </p:animEffect>
                                    <p:anim calcmode="lin" valueType="num">
                                      <p:cBhvr>
                                        <p:cTn id="35" dur="1000" fill="hold"/>
                                        <p:tgtEl>
                                          <p:spTgt spid="9220"/>
                                        </p:tgtEl>
                                        <p:attrNameLst>
                                          <p:attrName>ppt_x</p:attrName>
                                        </p:attrNameLst>
                                      </p:cBhvr>
                                      <p:tavLst>
                                        <p:tav tm="0">
                                          <p:val>
                                            <p:strVal val="#ppt_x"/>
                                          </p:val>
                                        </p:tav>
                                        <p:tav tm="100000">
                                          <p:val>
                                            <p:strVal val="#ppt_x"/>
                                          </p:val>
                                        </p:tav>
                                      </p:tavLst>
                                    </p:anim>
                                    <p:anim calcmode="lin" valueType="num">
                                      <p:cBhvr>
                                        <p:cTn id="3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circle(in)">
                                      <p:cBhvr>
                                        <p:cTn id="4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Greetings – Matching Game:</a:t>
            </a:r>
            <a:endParaRPr lang="en-GB" dirty="0"/>
          </a:p>
        </p:txBody>
      </p:sp>
      <p:sp>
        <p:nvSpPr>
          <p:cNvPr id="3" name="Content Placeholder 2"/>
          <p:cNvSpPr>
            <a:spLocks noGrp="1"/>
          </p:cNvSpPr>
          <p:nvPr>
            <p:ph idx="1"/>
          </p:nvPr>
        </p:nvSpPr>
        <p:spPr>
          <a:xfrm>
            <a:off x="1314475" y="1421326"/>
            <a:ext cx="9274118" cy="5311262"/>
          </a:xfrm>
        </p:spPr>
        <p:txBody>
          <a:bodyPr/>
          <a:lstStyle/>
          <a:p>
            <a:r>
              <a:rPr lang="en-GB" dirty="0">
                <a:hlinkClick r:id="rId2"/>
              </a:rPr>
              <a:t>http://</a:t>
            </a:r>
            <a:r>
              <a:rPr lang="en-GB" dirty="0" smtClean="0">
                <a:hlinkClick r:id="rId2"/>
              </a:rPr>
              <a:t>www.spanishrevision.co.uk/ks3/spanish_beginners/greet4.htm</a:t>
            </a:r>
            <a:endParaRPr lang="en-GB" dirty="0"/>
          </a:p>
          <a:p>
            <a:r>
              <a:rPr lang="en-GB" dirty="0" smtClean="0"/>
              <a:t>In this activity you will have to match the English words we have learnt with the Spanish.</a:t>
            </a:r>
          </a:p>
          <a:p>
            <a:endParaRPr lang="en-GB" dirty="0" smtClean="0"/>
          </a:p>
          <a:p>
            <a:r>
              <a:rPr lang="en-GB" u="sng" dirty="0" smtClean="0"/>
              <a:t>Your score:</a:t>
            </a:r>
            <a:endParaRPr lang="en-GB" u="sng" dirty="0"/>
          </a:p>
          <a:p>
            <a:r>
              <a:rPr lang="en-GB" dirty="0" smtClean="0"/>
              <a:t>&lt;2 = Poor score. I will help you.</a:t>
            </a:r>
          </a:p>
          <a:p>
            <a:r>
              <a:rPr lang="en-GB" dirty="0" smtClean="0"/>
              <a:t>2 ≤ 4 = Average. You may need a little guidance.</a:t>
            </a:r>
          </a:p>
          <a:p>
            <a:r>
              <a:rPr lang="en-GB" dirty="0" smtClean="0"/>
              <a:t>&gt;5 = You are right on track, well done.</a:t>
            </a:r>
          </a:p>
          <a:p>
            <a:endParaRPr lang="en-GB" dirty="0"/>
          </a:p>
        </p:txBody>
      </p:sp>
    </p:spTree>
    <p:extLst>
      <p:ext uri="{BB962C8B-B14F-4D97-AF65-F5344CB8AC3E}">
        <p14:creationId xmlns:p14="http://schemas.microsoft.com/office/powerpoint/2010/main" val="39302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8891574" y="2533947"/>
            <a:ext cx="615553" cy="4968552"/>
          </a:xfrm>
          <a:prstGeom prst="rect">
            <a:avLst/>
          </a:prstGeom>
          <a:noFill/>
        </p:spPr>
        <p:txBody>
          <a:bodyPr vert="vert270" wrap="square" rtlCol="0">
            <a:spAutoFit/>
          </a:bodyPr>
          <a:lstStyle/>
          <a:p>
            <a:r>
              <a:rPr lang="en-GB" sz="2800" dirty="0" smtClean="0"/>
              <a:t>© www.Spanish.co.uk</a:t>
            </a:r>
            <a:endParaRPr lang="en-GB" sz="28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69" t="25035" r="28142" b="51458"/>
          <a:stretch/>
        </p:blipFill>
        <p:spPr bwMode="auto">
          <a:xfrm>
            <a:off x="4098" y="1960988"/>
            <a:ext cx="10837863" cy="276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30499" y="125934"/>
            <a:ext cx="14475735" cy="1744674"/>
          </a:xfrm>
        </p:spPr>
        <p:txBody>
          <a:bodyPr>
            <a:normAutofit/>
          </a:bodyPr>
          <a:lstStyle/>
          <a:p>
            <a:r>
              <a:rPr lang="en-GB" dirty="0" smtClean="0"/>
              <a:t>Asking how someone is (Copying </a:t>
            </a:r>
            <a:br>
              <a:rPr lang="en-GB" dirty="0" smtClean="0"/>
            </a:br>
            <a:r>
              <a:rPr lang="en-GB" dirty="0" smtClean="0"/>
              <a:t>phrases):</a:t>
            </a:r>
            <a:endParaRPr lang="en-GB" dirty="0"/>
          </a:p>
        </p:txBody>
      </p:sp>
      <p:sp>
        <p:nvSpPr>
          <p:cNvPr id="3" name="Content Placeholder 2"/>
          <p:cNvSpPr>
            <a:spLocks noGrp="1"/>
          </p:cNvSpPr>
          <p:nvPr>
            <p:ph idx="1"/>
          </p:nvPr>
        </p:nvSpPr>
        <p:spPr>
          <a:xfrm>
            <a:off x="306363" y="5440082"/>
            <a:ext cx="9451379" cy="1260632"/>
          </a:xfrm>
        </p:spPr>
        <p:txBody>
          <a:bodyPr/>
          <a:lstStyle/>
          <a:p>
            <a:r>
              <a:rPr lang="en-GB" dirty="0" smtClean="0"/>
              <a:t>Please copy out these phrases onto a piece of paper if you haven’t already got them.</a:t>
            </a:r>
            <a:endParaRPr lang="en-GB" dirty="0">
              <a:solidFill>
                <a:srgbClr val="00B050"/>
              </a:solidFill>
            </a:endParaRPr>
          </a:p>
        </p:txBody>
      </p:sp>
    </p:spTree>
    <p:extLst>
      <p:ext uri="{BB962C8B-B14F-4D97-AF65-F5344CB8AC3E}">
        <p14:creationId xmlns:p14="http://schemas.microsoft.com/office/powerpoint/2010/main" val="28357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7440" y="2646214"/>
            <a:ext cx="615553" cy="3310827"/>
          </a:xfrm>
          <a:prstGeom prst="rect">
            <a:avLst/>
          </a:prstGeom>
          <a:noFill/>
        </p:spPr>
        <p:txBody>
          <a:bodyPr vert="vert270" wrap="square" rtlCol="0">
            <a:spAutoFit/>
          </a:bodyPr>
          <a:lstStyle/>
          <a:p>
            <a:r>
              <a:rPr lang="en-GB" sz="2800" dirty="0" smtClean="0"/>
              <a:t>© www.Spanish.co.uk</a:t>
            </a:r>
            <a:endParaRPr lang="en-GB" sz="2800" dirty="0"/>
          </a:p>
        </p:txBody>
      </p:sp>
      <p:sp>
        <p:nvSpPr>
          <p:cNvPr id="2" name="Title 1"/>
          <p:cNvSpPr>
            <a:spLocks noGrp="1"/>
          </p:cNvSpPr>
          <p:nvPr>
            <p:ph type="title"/>
          </p:nvPr>
        </p:nvSpPr>
        <p:spPr>
          <a:xfrm>
            <a:off x="1170459" y="197942"/>
            <a:ext cx="15267823" cy="960485"/>
          </a:xfrm>
        </p:spPr>
        <p:txBody>
          <a:bodyPr>
            <a:normAutofit/>
          </a:bodyPr>
          <a:lstStyle/>
          <a:p>
            <a:r>
              <a:rPr lang="en-GB" dirty="0" smtClean="0"/>
              <a:t>Greetings throughout the day:</a:t>
            </a:r>
            <a:endParaRPr lang="en-GB" dirty="0"/>
          </a:p>
        </p:txBody>
      </p:sp>
      <p:sp>
        <p:nvSpPr>
          <p:cNvPr id="3" name="Content Placeholder 2"/>
          <p:cNvSpPr>
            <a:spLocks noGrp="1"/>
          </p:cNvSpPr>
          <p:nvPr>
            <p:ph idx="1"/>
          </p:nvPr>
        </p:nvSpPr>
        <p:spPr>
          <a:xfrm>
            <a:off x="1242467" y="1041299"/>
            <a:ext cx="9397043" cy="1260632"/>
          </a:xfrm>
        </p:spPr>
        <p:txBody>
          <a:bodyPr/>
          <a:lstStyle/>
          <a:p>
            <a:r>
              <a:rPr lang="en-GB" dirty="0" smtClean="0"/>
              <a:t>Please copy out these phrases onto a piece of paper if you haven’t already got them.</a:t>
            </a:r>
          </a:p>
          <a:p>
            <a:endParaRPr lang="en-GB" dirty="0">
              <a:solidFill>
                <a:srgbClr val="00B050"/>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19" t="57266" r="35259" b="5089"/>
          <a:stretch/>
        </p:blipFill>
        <p:spPr bwMode="auto">
          <a:xfrm>
            <a:off x="1098451" y="2502198"/>
            <a:ext cx="8568953" cy="408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8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56" t="26624" r="35362" b="21977"/>
          <a:stretch/>
        </p:blipFill>
        <p:spPr bwMode="auto">
          <a:xfrm>
            <a:off x="4274553" y="0"/>
            <a:ext cx="6564029" cy="647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170459" y="0"/>
            <a:ext cx="3312368" cy="1122099"/>
          </a:xfrm>
        </p:spPr>
        <p:txBody>
          <a:bodyPr>
            <a:normAutofit/>
          </a:bodyPr>
          <a:lstStyle/>
          <a:p>
            <a:r>
              <a:rPr lang="en-GB" dirty="0" smtClean="0"/>
              <a:t>Homework:</a:t>
            </a:r>
            <a:endParaRPr lang="en-GB" dirty="0"/>
          </a:p>
        </p:txBody>
      </p:sp>
      <p:sp>
        <p:nvSpPr>
          <p:cNvPr id="5" name="Content Placeholder 4"/>
          <p:cNvSpPr>
            <a:spLocks noGrp="1"/>
          </p:cNvSpPr>
          <p:nvPr>
            <p:ph idx="1"/>
          </p:nvPr>
        </p:nvSpPr>
        <p:spPr>
          <a:xfrm>
            <a:off x="236662" y="1206054"/>
            <a:ext cx="4040198" cy="5271706"/>
          </a:xfrm>
        </p:spPr>
        <p:txBody>
          <a:bodyPr>
            <a:normAutofit/>
          </a:bodyPr>
          <a:lstStyle/>
          <a:p>
            <a:r>
              <a:rPr lang="en-GB" sz="2800" dirty="0" smtClean="0"/>
              <a:t>Please write down these phrases on a piece of paper and translate them into Spanish.</a:t>
            </a:r>
          </a:p>
          <a:p>
            <a:endParaRPr lang="en-GB" sz="2800" dirty="0"/>
          </a:p>
          <a:p>
            <a:r>
              <a:rPr lang="en-GB" sz="2800" dirty="0" smtClean="0"/>
              <a:t>Don’t worry, come and find me if you need help </a:t>
            </a:r>
            <a:r>
              <a:rPr lang="en-GB" sz="2800" dirty="0" smtClean="0">
                <a:sym typeface="Wingdings" pitchFamily="2" charset="2"/>
              </a:rPr>
              <a:t></a:t>
            </a:r>
          </a:p>
          <a:p>
            <a:r>
              <a:rPr lang="en-GB" sz="2800" dirty="0" smtClean="0">
                <a:sym typeface="Wingdings" pitchFamily="2" charset="2"/>
              </a:rPr>
              <a:t>Homework due Friday 2</a:t>
            </a:r>
            <a:r>
              <a:rPr lang="en-GB" sz="2800" baseline="30000" dirty="0" smtClean="0">
                <a:sym typeface="Wingdings" pitchFamily="2" charset="2"/>
              </a:rPr>
              <a:t>nd</a:t>
            </a:r>
            <a:r>
              <a:rPr lang="en-GB" sz="2800" dirty="0" smtClean="0">
                <a:sym typeface="Wingdings" pitchFamily="2" charset="2"/>
              </a:rPr>
              <a:t> March 2012.</a:t>
            </a:r>
            <a:endParaRPr lang="en-GB" sz="2800" dirty="0"/>
          </a:p>
        </p:txBody>
      </p:sp>
      <p:sp>
        <p:nvSpPr>
          <p:cNvPr id="6" name="TextBox 5"/>
          <p:cNvSpPr txBox="1"/>
          <p:nvPr/>
        </p:nvSpPr>
        <p:spPr>
          <a:xfrm rot="5400000">
            <a:off x="7883462" y="4030625"/>
            <a:ext cx="615553" cy="4968552"/>
          </a:xfrm>
          <a:prstGeom prst="rect">
            <a:avLst/>
          </a:prstGeom>
          <a:noFill/>
        </p:spPr>
        <p:txBody>
          <a:bodyPr vert="vert270" wrap="square" rtlCol="0">
            <a:spAutoFit/>
          </a:bodyPr>
          <a:lstStyle/>
          <a:p>
            <a:r>
              <a:rPr lang="en-GB" sz="2800" dirty="0" smtClean="0"/>
              <a:t>© www.Spanish.co.uk</a:t>
            </a:r>
            <a:endParaRPr lang="en-GB" sz="2800" dirty="0"/>
          </a:p>
        </p:txBody>
      </p:sp>
    </p:spTree>
    <p:extLst>
      <p:ext uri="{BB962C8B-B14F-4D97-AF65-F5344CB8AC3E}">
        <p14:creationId xmlns:p14="http://schemas.microsoft.com/office/powerpoint/2010/main" val="22128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circle(in)">
                                      <p:cBhvr>
                                        <p:cTn id="3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Greetings:</a:t>
            </a:r>
            <a:endParaRPr lang="en-GB" dirty="0"/>
          </a:p>
        </p:txBody>
      </p:sp>
      <p:sp>
        <p:nvSpPr>
          <p:cNvPr id="3" name="Content Placeholder 2"/>
          <p:cNvSpPr>
            <a:spLocks noGrp="1"/>
          </p:cNvSpPr>
          <p:nvPr>
            <p:ph idx="1"/>
          </p:nvPr>
        </p:nvSpPr>
        <p:spPr>
          <a:xfrm>
            <a:off x="1701545" y="1421326"/>
            <a:ext cx="8887048" cy="4897295"/>
          </a:xfrm>
        </p:spPr>
        <p:txBody>
          <a:bodyPr/>
          <a:lstStyle/>
          <a:p>
            <a:r>
              <a:rPr lang="en-GB" dirty="0" smtClean="0"/>
              <a:t>We can simply greet people with basic greetings such as </a:t>
            </a:r>
            <a:r>
              <a:rPr lang="en-GB" dirty="0" smtClean="0">
                <a:solidFill>
                  <a:srgbClr val="FF0000"/>
                </a:solidFill>
              </a:rPr>
              <a:t>‘Goodbye’ </a:t>
            </a:r>
            <a:r>
              <a:rPr lang="en-GB" dirty="0" smtClean="0"/>
              <a:t>or informal greetings such as </a:t>
            </a:r>
            <a:r>
              <a:rPr lang="en-GB" dirty="0" smtClean="0">
                <a:solidFill>
                  <a:srgbClr val="FF0000"/>
                </a:solidFill>
              </a:rPr>
              <a:t>‘See you later’.</a:t>
            </a:r>
          </a:p>
          <a:p>
            <a:endParaRPr lang="en-GB" dirty="0" smtClean="0">
              <a:solidFill>
                <a:srgbClr val="FF0000"/>
              </a:solidFill>
            </a:endParaRPr>
          </a:p>
          <a:p>
            <a:r>
              <a:rPr lang="en-GB" dirty="0" smtClean="0"/>
              <a:t>Lets look on the next few slides and see what basic greetings we can add to our sentences.</a:t>
            </a:r>
          </a:p>
          <a:p>
            <a:endParaRPr lang="en-GB" dirty="0"/>
          </a:p>
          <a:p>
            <a:r>
              <a:rPr lang="en-GB" dirty="0" smtClean="0"/>
              <a:t>Please copy out the following phrases on the next slide.</a:t>
            </a:r>
          </a:p>
        </p:txBody>
      </p:sp>
    </p:spTree>
    <p:extLst>
      <p:ext uri="{BB962C8B-B14F-4D97-AF65-F5344CB8AC3E}">
        <p14:creationId xmlns:p14="http://schemas.microsoft.com/office/powerpoint/2010/main" val="37567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you met the lesson objective?</a:t>
            </a:r>
            <a:endParaRPr lang="en-GB"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latin typeface="Gill Sans MT" pitchFamily="34" charset="0"/>
              </a:rPr>
              <a:t>Can you greet </a:t>
            </a:r>
            <a:r>
              <a:rPr lang="en-US" dirty="0">
                <a:effectLst>
                  <a:outerShdw blurRad="38100" dist="38100" dir="2700000" algn="tl">
                    <a:srgbClr val="000000">
                      <a:alpha val="43137"/>
                    </a:srgbClr>
                  </a:outerShdw>
                </a:effectLst>
                <a:latin typeface="Gill Sans MT" pitchFamily="34" charset="0"/>
              </a:rPr>
              <a:t>people in Spanish and say how you are </a:t>
            </a:r>
            <a:r>
              <a:rPr lang="en-US" dirty="0" smtClean="0">
                <a:effectLst>
                  <a:outerShdw blurRad="38100" dist="38100" dir="2700000" algn="tl">
                    <a:srgbClr val="000000">
                      <a:alpha val="43137"/>
                    </a:srgbClr>
                  </a:outerShdw>
                </a:effectLst>
                <a:latin typeface="Gill Sans MT" pitchFamily="34" charset="0"/>
              </a:rPr>
              <a:t>feeling?</a:t>
            </a:r>
            <a:endParaRPr lang="en-US" dirty="0">
              <a:effectLst>
                <a:outerShdw blurRad="38100" dist="38100" dir="2700000" algn="tl">
                  <a:srgbClr val="000000">
                    <a:alpha val="43137"/>
                  </a:srgbClr>
                </a:outerShdw>
              </a:effectLst>
              <a:latin typeface="Gill Sans MT" pitchFamily="34" charset="0"/>
            </a:endParaRPr>
          </a:p>
          <a:p>
            <a:pPr marL="82296" indent="0">
              <a:buNone/>
            </a:pPr>
            <a:endParaRPr lang="en-GB" dirty="0"/>
          </a:p>
        </p:txBody>
      </p:sp>
    </p:spTree>
    <p:extLst>
      <p:ext uri="{BB962C8B-B14F-4D97-AF65-F5344CB8AC3E}">
        <p14:creationId xmlns:p14="http://schemas.microsoft.com/office/powerpoint/2010/main" val="788724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515" y="269950"/>
            <a:ext cx="8887048" cy="1122099"/>
          </a:xfrm>
        </p:spPr>
        <p:txBody>
          <a:bodyPr/>
          <a:lstStyle/>
          <a:p>
            <a:r>
              <a:rPr lang="en-GB" dirty="0" smtClean="0"/>
              <a:t>Fun activities to finish:</a:t>
            </a:r>
            <a:endParaRPr lang="en-GB"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latin typeface="Gill Sans MT" pitchFamily="34" charset="0"/>
              </a:rPr>
              <a:t>Crossword – </a:t>
            </a:r>
          </a:p>
          <a:p>
            <a:r>
              <a:rPr lang="en-GB" dirty="0">
                <a:hlinkClick r:id="rId2"/>
              </a:rPr>
              <a:t>http://www.spanishrevision.co.uk/ks3/spanish_beginners/greetingsx.htm</a:t>
            </a:r>
            <a:endParaRPr lang="en-GB" dirty="0"/>
          </a:p>
          <a:p>
            <a:pPr marL="82296" indent="0">
              <a:buNone/>
            </a:pPr>
            <a:endParaRPr lang="en-GB" dirty="0" smtClean="0"/>
          </a:p>
          <a:p>
            <a:r>
              <a:rPr lang="en-GB" dirty="0" smtClean="0">
                <a:effectLst>
                  <a:outerShdw blurRad="38100" dist="38100" dir="2700000" algn="tl">
                    <a:srgbClr val="000000">
                      <a:alpha val="43137"/>
                    </a:srgbClr>
                  </a:outerShdw>
                </a:effectLst>
              </a:rPr>
              <a:t>Hangman - </a:t>
            </a:r>
            <a:endParaRPr lang="en-GB" dirty="0">
              <a:effectLst>
                <a:outerShdw blurRad="38100" dist="38100" dir="2700000" algn="tl">
                  <a:srgbClr val="000000">
                    <a:alpha val="43137"/>
                  </a:srgbClr>
                </a:outerShdw>
              </a:effectLst>
            </a:endParaRPr>
          </a:p>
          <a:p>
            <a:r>
              <a:rPr lang="en-GB" dirty="0">
                <a:hlinkClick r:id="rId3"/>
              </a:rPr>
              <a:t>http://www.spanishrevision.co.uk/ks3/spanish_beginners/greetings_hangman.htm</a:t>
            </a:r>
            <a:endParaRPr lang="en-GB" dirty="0"/>
          </a:p>
          <a:p>
            <a:endParaRPr lang="en-GB" dirty="0"/>
          </a:p>
        </p:txBody>
      </p:sp>
    </p:spTree>
    <p:extLst>
      <p:ext uri="{BB962C8B-B14F-4D97-AF65-F5344CB8AC3E}">
        <p14:creationId xmlns:p14="http://schemas.microsoft.com/office/powerpoint/2010/main" val="2034316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6 – Student Feedback </a:t>
            </a:r>
            <a:endParaRPr lang="en-GB" dirty="0"/>
          </a:p>
        </p:txBody>
      </p:sp>
      <p:sp>
        <p:nvSpPr>
          <p:cNvPr id="4"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latin typeface="Gill Sans MT" pitchFamily="34" charset="0"/>
              </a:rPr>
              <a:t>You may not be aware, but end of each lesson you will have to provide feedback to the teacher about how you thought the lesson went. This will help to improve other lessons and your suggestions will be used!</a:t>
            </a:r>
          </a:p>
          <a:p>
            <a:pPr eaLnBrk="1" hangingPunct="1"/>
            <a:endParaRPr lang="en-US" dirty="0" smtClean="0">
              <a:effectLst>
                <a:outerShdw blurRad="38100" dist="38100" dir="2700000" algn="tl">
                  <a:srgbClr val="000000">
                    <a:alpha val="43137"/>
                  </a:srgbClr>
                </a:outerShdw>
              </a:effectLst>
              <a:latin typeface="Gill Sans MT" pitchFamily="34" charset="0"/>
            </a:endParaRPr>
          </a:p>
          <a:p>
            <a:pPr eaLnBrk="1" hangingPunct="1"/>
            <a:r>
              <a:rPr lang="en-US" dirty="0" smtClean="0">
                <a:effectLst>
                  <a:outerShdw blurRad="38100" dist="38100" dir="2700000" algn="tl">
                    <a:srgbClr val="000000">
                      <a:alpha val="43137"/>
                    </a:srgbClr>
                  </a:outerShdw>
                </a:effectLst>
                <a:latin typeface="Gill Sans MT" pitchFamily="34" charset="0"/>
              </a:rPr>
              <a:t>Please answer the questions on the next slide: </a:t>
            </a:r>
          </a:p>
        </p:txBody>
      </p:sp>
    </p:spTree>
    <p:extLst>
      <p:ext uri="{BB962C8B-B14F-4D97-AF65-F5344CB8AC3E}">
        <p14:creationId xmlns:p14="http://schemas.microsoft.com/office/powerpoint/2010/main" val="294570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10619" y="0"/>
            <a:ext cx="5780276" cy="1122098"/>
          </a:xfrm>
        </p:spPr>
        <p:txBody>
          <a:bodyPr lIns="87316" tIns="43658" rIns="87316" bIns="43658">
            <a:normAutofit/>
          </a:bodyPr>
          <a:lstStyle/>
          <a:p>
            <a:pPr eaLnBrk="1" hangingPunct="1"/>
            <a:r>
              <a:rPr lang="en-US" dirty="0" smtClean="0">
                <a:solidFill>
                  <a:schemeClr val="tx1"/>
                </a:solidFill>
              </a:rPr>
              <a:t>Questions for you:</a:t>
            </a:r>
          </a:p>
        </p:txBody>
      </p:sp>
      <p:sp>
        <p:nvSpPr>
          <p:cNvPr id="3075" name="Rectangle 3"/>
          <p:cNvSpPr>
            <a:spLocks noGrp="1" noChangeArrowheads="1"/>
          </p:cNvSpPr>
          <p:nvPr>
            <p:ph idx="1"/>
          </p:nvPr>
        </p:nvSpPr>
        <p:spPr>
          <a:xfrm>
            <a:off x="810419" y="1271720"/>
            <a:ext cx="10590108" cy="5460868"/>
          </a:xfrm>
        </p:spPr>
        <p:txBody>
          <a:bodyPr lIns="87316" tIns="43658" rIns="87316" bIns="43658">
            <a:normAutofit/>
          </a:bodyPr>
          <a:lstStyle/>
          <a:p>
            <a:pPr eaLnBrk="1" hangingPunct="1"/>
            <a:r>
              <a:rPr lang="en-US" dirty="0"/>
              <a:t>How did you find the work in the lesson?</a:t>
            </a:r>
          </a:p>
          <a:p>
            <a:pPr lvl="3">
              <a:buFont typeface="Wingdings" pitchFamily="2" charset="2"/>
              <a:buChar char="q"/>
            </a:pPr>
            <a:r>
              <a:rPr lang="en-US" sz="2400" dirty="0">
                <a:solidFill>
                  <a:schemeClr val="accent1"/>
                </a:solidFill>
              </a:rPr>
              <a:t> </a:t>
            </a:r>
            <a:r>
              <a:rPr lang="en-US" sz="2800" dirty="0">
                <a:solidFill>
                  <a:schemeClr val="accent1"/>
                </a:solidFill>
              </a:rPr>
              <a:t>Easy, Medium, Hard?............</a:t>
            </a:r>
            <a:endParaRPr lang="en-US" sz="2400" dirty="0">
              <a:solidFill>
                <a:schemeClr val="accent1"/>
              </a:solidFill>
            </a:endParaRPr>
          </a:p>
          <a:p>
            <a:pPr eaLnBrk="1" hangingPunct="1"/>
            <a:r>
              <a:rPr lang="en-US" dirty="0"/>
              <a:t>How was the lesson overall </a:t>
            </a:r>
            <a:r>
              <a:rPr lang="en-US" dirty="0" smtClean="0"/>
              <a:t>and </a:t>
            </a:r>
            <a:r>
              <a:rPr lang="en-US" dirty="0"/>
              <a:t>what did you learn?</a:t>
            </a:r>
          </a:p>
          <a:p>
            <a:pPr lvl="3" eaLnBrk="1" hangingPunct="1">
              <a:buFont typeface="Wingdings" pitchFamily="2" charset="2"/>
              <a:buChar char="q"/>
            </a:pPr>
            <a:r>
              <a:rPr lang="en-US" sz="2800" dirty="0">
                <a:solidFill>
                  <a:schemeClr val="accent1"/>
                </a:solidFill>
              </a:rPr>
              <a:t>Well I thought the lesson was…………and I learnt that…</a:t>
            </a:r>
            <a:r>
              <a:rPr lang="en-US" dirty="0">
                <a:solidFill>
                  <a:schemeClr val="accent1"/>
                </a:solidFill>
              </a:rPr>
              <a:t>     </a:t>
            </a:r>
          </a:p>
          <a:p>
            <a:pPr eaLnBrk="1" hangingPunct="1"/>
            <a:r>
              <a:rPr lang="en-US" dirty="0"/>
              <a:t>What could we have done better to improve the lesson?</a:t>
            </a:r>
          </a:p>
          <a:p>
            <a:pPr lvl="3" eaLnBrk="1" hangingPunct="1">
              <a:buFont typeface="Wingdings" pitchFamily="2" charset="2"/>
              <a:buChar char="q"/>
            </a:pPr>
            <a:r>
              <a:rPr lang="en-US" sz="2800" dirty="0">
                <a:solidFill>
                  <a:schemeClr val="accent1"/>
                </a:solidFill>
              </a:rPr>
              <a:t> Well you could ……………to improve the lesson.</a:t>
            </a:r>
          </a:p>
          <a:p>
            <a:pPr eaLnBrk="1" hangingPunct="1"/>
            <a:r>
              <a:rPr lang="en-US" dirty="0"/>
              <a:t>Any other feedback/suggestions:</a:t>
            </a:r>
          </a:p>
          <a:p>
            <a:pPr lvl="3" eaLnBrk="1" hangingPunct="1">
              <a:buFont typeface="Wingdings" pitchFamily="2" charset="2"/>
              <a:buChar char="q"/>
            </a:pPr>
            <a:r>
              <a:rPr lang="en-US" sz="2800" dirty="0">
                <a:solidFill>
                  <a:schemeClr val="accent1"/>
                </a:solidFill>
              </a:rPr>
              <a:t> I would like to suggest that…</a:t>
            </a:r>
            <a:r>
              <a:rPr lang="en-US" sz="3200" dirty="0">
                <a:solidFill>
                  <a:schemeClr val="accent1"/>
                </a:solidFill>
              </a:rPr>
              <a:t>………………..</a:t>
            </a:r>
          </a:p>
        </p:txBody>
      </p:sp>
    </p:spTree>
    <p:extLst>
      <p:ext uri="{BB962C8B-B14F-4D97-AF65-F5344CB8AC3E}">
        <p14:creationId xmlns:p14="http://schemas.microsoft.com/office/powerpoint/2010/main" val="330331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42467" y="341958"/>
            <a:ext cx="9754077" cy="1515657"/>
          </a:xfrm>
        </p:spPr>
        <p:txBody>
          <a:bodyPr lIns="87316" tIns="43658" rIns="87316" bIns="43658">
            <a:normAutofit/>
          </a:bodyPr>
          <a:lstStyle/>
          <a:p>
            <a:pPr eaLnBrk="1" hangingPunct="1"/>
            <a:r>
              <a:rPr lang="en-US" dirty="0" smtClean="0"/>
              <a:t>Would you like to rate the lesson?....</a:t>
            </a:r>
          </a:p>
        </p:txBody>
      </p:sp>
      <p:sp>
        <p:nvSpPr>
          <p:cNvPr id="3075" name="Rectangle 3"/>
          <p:cNvSpPr>
            <a:spLocks noGrp="1" noChangeArrowheads="1"/>
          </p:cNvSpPr>
          <p:nvPr>
            <p:ph idx="1"/>
          </p:nvPr>
        </p:nvSpPr>
        <p:spPr>
          <a:xfrm>
            <a:off x="1083786" y="1998142"/>
            <a:ext cx="9754077" cy="4488392"/>
          </a:xfrm>
        </p:spPr>
        <p:txBody>
          <a:bodyPr lIns="87316" tIns="43658" rIns="87316" bIns="43658">
            <a:normAutofit/>
          </a:bodyPr>
          <a:lstStyle/>
          <a:p>
            <a:pPr eaLnBrk="1" hangingPunct="1"/>
            <a:r>
              <a:rPr lang="en-US" sz="3600" dirty="0"/>
              <a:t>Rate the lesson out of </a:t>
            </a:r>
            <a:r>
              <a:rPr lang="en-US" sz="3600" dirty="0">
                <a:solidFill>
                  <a:schemeClr val="accent1"/>
                </a:solidFill>
              </a:rPr>
              <a:t>10</a:t>
            </a:r>
            <a:r>
              <a:rPr lang="en-US" sz="3600" dirty="0"/>
              <a:t> to help the teacher.</a:t>
            </a:r>
          </a:p>
        </p:txBody>
      </p:sp>
    </p:spTree>
    <p:extLst>
      <p:ext uri="{BB962C8B-B14F-4D97-AF65-F5344CB8AC3E}">
        <p14:creationId xmlns:p14="http://schemas.microsoft.com/office/powerpoint/2010/main" val="347313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43" y="341958"/>
            <a:ext cx="9073008" cy="4536504"/>
          </a:xfrm>
        </p:spPr>
        <p:txBody>
          <a:bodyPr>
            <a:noAutofit/>
          </a:bodyPr>
          <a:lstStyle/>
          <a:p>
            <a:r>
              <a:rPr lang="en-GB" sz="13800" dirty="0" smtClean="0">
                <a:solidFill>
                  <a:srgbClr val="FF0000"/>
                </a:solidFill>
              </a:rPr>
              <a:t>Hello =</a:t>
            </a:r>
            <a:r>
              <a:rPr lang="en-GB" sz="13800" dirty="0" smtClean="0"/>
              <a:t> Hola</a:t>
            </a:r>
            <a:endParaRPr lang="en-GB" sz="13800" dirty="0"/>
          </a:p>
        </p:txBody>
      </p:sp>
      <p:pic>
        <p:nvPicPr>
          <p:cNvPr id="1026" name="Picture 2" descr="http://3.bp.blogspot.com/_ADUjVV_4CWE/TPVP4M_qMkI/AAAAAAAAABE/ghOrHiA8C4s/s1600/hol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62946" y="2142158"/>
            <a:ext cx="489242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9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1" y="413966"/>
            <a:ext cx="9073008" cy="4536504"/>
          </a:xfrm>
        </p:spPr>
        <p:txBody>
          <a:bodyPr>
            <a:noAutofit/>
          </a:bodyPr>
          <a:lstStyle/>
          <a:p>
            <a:r>
              <a:rPr lang="en-GB" sz="13800" dirty="0" smtClean="0">
                <a:solidFill>
                  <a:srgbClr val="FF0000"/>
                </a:solidFill>
              </a:rPr>
              <a:t>Goodbye =</a:t>
            </a:r>
            <a:r>
              <a:rPr lang="en-GB" sz="13800" dirty="0"/>
              <a:t/>
            </a:r>
            <a:br>
              <a:rPr lang="en-GB" sz="13800" dirty="0"/>
            </a:br>
            <a:r>
              <a:rPr lang="en-GB" sz="13800" dirty="0" smtClean="0"/>
              <a:t>Adi</a:t>
            </a:r>
            <a:r>
              <a:rPr lang="en-GB" sz="13800" dirty="0">
                <a:effectLst>
                  <a:outerShdw blurRad="38100" dist="38100" dir="2700000" algn="tl">
                    <a:srgbClr val="000000">
                      <a:alpha val="43137"/>
                    </a:srgbClr>
                  </a:outerShdw>
                </a:effectLst>
              </a:rPr>
              <a:t>ó</a:t>
            </a:r>
            <a:r>
              <a:rPr lang="en-GB" sz="13800" dirty="0" smtClean="0"/>
              <a:t>s </a:t>
            </a:r>
            <a:endParaRPr lang="en-GB" sz="13800" dirty="0"/>
          </a:p>
        </p:txBody>
      </p:sp>
      <p:pic>
        <p:nvPicPr>
          <p:cNvPr id="2050" name="Picture 2" descr="http://comentariospara.hi5stop.com/saludos/comentarios-imagenes-adios-hi5/images/adios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8931" y="2646214"/>
            <a:ext cx="4831308" cy="378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69950"/>
            <a:ext cx="11017224" cy="2952328"/>
          </a:xfrm>
        </p:spPr>
        <p:txBody>
          <a:bodyPr>
            <a:noAutofit/>
          </a:bodyPr>
          <a:lstStyle/>
          <a:p>
            <a:r>
              <a:rPr lang="en-GB" sz="9600" dirty="0" smtClean="0">
                <a:solidFill>
                  <a:srgbClr val="FF0000"/>
                </a:solidFill>
              </a:rPr>
              <a:t>See you later =</a:t>
            </a:r>
            <a:r>
              <a:rPr lang="en-GB" sz="9600" dirty="0" smtClean="0"/>
              <a:t> </a:t>
            </a:r>
            <a:br>
              <a:rPr lang="en-GB" sz="9600" dirty="0" smtClean="0"/>
            </a:br>
            <a:r>
              <a:rPr lang="en-GB" sz="9600" dirty="0" smtClean="0"/>
              <a:t>Hasta </a:t>
            </a:r>
            <a:r>
              <a:rPr lang="en-GB" sz="9600" dirty="0" err="1" smtClean="0"/>
              <a:t>luego</a:t>
            </a:r>
            <a:endParaRPr lang="en-GB" sz="9600" dirty="0"/>
          </a:p>
        </p:txBody>
      </p:sp>
      <p:pic>
        <p:nvPicPr>
          <p:cNvPr id="3074" name="Picture 2" descr="http://supergifs.net/imagenes/adios/Adios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71492" y="2991148"/>
            <a:ext cx="4536504" cy="370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8" y="89007"/>
            <a:ext cx="10675516" cy="3024336"/>
          </a:xfrm>
        </p:spPr>
        <p:txBody>
          <a:bodyPr>
            <a:noAutofit/>
          </a:bodyPr>
          <a:lstStyle/>
          <a:p>
            <a:r>
              <a:rPr lang="en-GB" sz="9600" dirty="0" smtClean="0">
                <a:solidFill>
                  <a:srgbClr val="FF0000"/>
                </a:solidFill>
              </a:rPr>
              <a:t>See you tomorrow =</a:t>
            </a:r>
            <a:r>
              <a:rPr lang="en-GB" sz="9600" dirty="0" smtClean="0"/>
              <a:t> Hasta </a:t>
            </a:r>
            <a:r>
              <a:rPr lang="en-GB" sz="9600" dirty="0" err="1" smtClean="0"/>
              <a:t>Ma</a:t>
            </a:r>
            <a:r>
              <a:rPr lang="en-GB" sz="9600" dirty="0" err="1" smtClean="0">
                <a:effectLst>
                  <a:outerShdw blurRad="38100" dist="38100" dir="2700000" algn="tl">
                    <a:srgbClr val="000000">
                      <a:alpha val="43137"/>
                    </a:srgbClr>
                  </a:outerShdw>
                </a:effectLst>
              </a:rPr>
              <a:t>ñ</a:t>
            </a:r>
            <a:r>
              <a:rPr lang="en-GB" sz="9600" dirty="0" err="1" smtClean="0"/>
              <a:t>ana</a:t>
            </a:r>
            <a:endParaRPr lang="en-GB" sz="9600" dirty="0"/>
          </a:p>
        </p:txBody>
      </p:sp>
      <p:pic>
        <p:nvPicPr>
          <p:cNvPr id="4098" name="Picture 2" descr="http://subirimagen.infojardin.com/subir/images/klz1284377173w.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549" y="3078262"/>
            <a:ext cx="3877866" cy="343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8" y="89007"/>
            <a:ext cx="10675516" cy="3024336"/>
          </a:xfrm>
        </p:spPr>
        <p:txBody>
          <a:bodyPr>
            <a:noAutofit/>
          </a:bodyPr>
          <a:lstStyle/>
          <a:p>
            <a:r>
              <a:rPr lang="en-GB" sz="9600" dirty="0" smtClean="0">
                <a:solidFill>
                  <a:srgbClr val="FF0000"/>
                </a:solidFill>
              </a:rPr>
              <a:t>See you soon =</a:t>
            </a:r>
            <a:r>
              <a:rPr lang="en-GB" sz="9600" dirty="0" smtClean="0"/>
              <a:t> Hasta Pronto</a:t>
            </a:r>
            <a:endParaRPr lang="en-GB" sz="9600" dirty="0"/>
          </a:p>
        </p:txBody>
      </p:sp>
      <p:pic>
        <p:nvPicPr>
          <p:cNvPr id="5122" name="Picture 2" descr="http://1.bp.blogspot.com/-RENrqQkyfZs/TtjT7-TjjxI/AAAAAAAAA1k/rVXyI-QbWoM/s1600/33469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9091" y="3053067"/>
            <a:ext cx="3978772" cy="397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Greetings throughout the day:</a:t>
            </a:r>
            <a:endParaRPr lang="en-GB" dirty="0"/>
          </a:p>
        </p:txBody>
      </p:sp>
      <p:sp>
        <p:nvSpPr>
          <p:cNvPr id="3" name="Content Placeholder 2"/>
          <p:cNvSpPr>
            <a:spLocks noGrp="1"/>
          </p:cNvSpPr>
          <p:nvPr>
            <p:ph idx="1"/>
          </p:nvPr>
        </p:nvSpPr>
        <p:spPr/>
        <p:txBody>
          <a:bodyPr/>
          <a:lstStyle/>
          <a:p>
            <a:r>
              <a:rPr lang="en-GB" dirty="0" smtClean="0"/>
              <a:t>In Spanish, just like English, we can </a:t>
            </a:r>
            <a:r>
              <a:rPr lang="en-GB" dirty="0" smtClean="0">
                <a:solidFill>
                  <a:srgbClr val="FF0000"/>
                </a:solidFill>
              </a:rPr>
              <a:t>greet people throughout the day</a:t>
            </a:r>
            <a:r>
              <a:rPr lang="en-GB" dirty="0" smtClean="0"/>
              <a:t>. Here are some phrases that you will </a:t>
            </a:r>
            <a:r>
              <a:rPr lang="en-GB" dirty="0" smtClean="0">
                <a:solidFill>
                  <a:srgbClr val="FF0000"/>
                </a:solidFill>
              </a:rPr>
              <a:t>need to know</a:t>
            </a:r>
            <a:r>
              <a:rPr lang="en-GB" dirty="0" smtClean="0"/>
              <a:t>. Try to make sense of the sentences on the next slide. </a:t>
            </a:r>
            <a:endParaRPr lang="en-GB" dirty="0"/>
          </a:p>
        </p:txBody>
      </p:sp>
    </p:spTree>
    <p:extLst>
      <p:ext uri="{BB962C8B-B14F-4D97-AF65-F5344CB8AC3E}">
        <p14:creationId xmlns:p14="http://schemas.microsoft.com/office/powerpoint/2010/main" val="604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3623</TotalTime>
  <Words>843</Words>
  <Application>Microsoft Office PowerPoint</Application>
  <PresentationFormat>Custom</PresentationFormat>
  <Paragraphs>126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Solstice</vt:lpstr>
      <vt:lpstr>Lesson 3              ¡Hola!/¿Qué Tal?</vt:lpstr>
      <vt:lpstr>Introduction:</vt:lpstr>
      <vt:lpstr>Basic Greetings:</vt:lpstr>
      <vt:lpstr>Hello = Hola</vt:lpstr>
      <vt:lpstr>Goodbye = Adiós </vt:lpstr>
      <vt:lpstr>See you later =  Hasta luego</vt:lpstr>
      <vt:lpstr>See you tomorrow = Hasta Mañana</vt:lpstr>
      <vt:lpstr>See you soon = Hasta Pronto</vt:lpstr>
      <vt:lpstr>Greetings throughout the day:</vt:lpstr>
      <vt:lpstr>Buenos Días = Good Morning  </vt:lpstr>
      <vt:lpstr>Mediodia =  Midday  </vt:lpstr>
      <vt:lpstr>Buenas Tardes = Good Afternoon</vt:lpstr>
      <vt:lpstr>Buenas Tardes = Good Evening</vt:lpstr>
      <vt:lpstr>Buenas Noches = Good Night</vt:lpstr>
      <vt:lpstr>Other Greetings:</vt:lpstr>
      <vt:lpstr>What am I saying?</vt:lpstr>
      <vt:lpstr>Replying:</vt:lpstr>
      <vt:lpstr>Bien = Well </vt:lpstr>
      <vt:lpstr>Muy Bien = Very Well </vt:lpstr>
      <vt:lpstr>Fenómenal = Fantastic </vt:lpstr>
      <vt:lpstr>Estupendo = Great </vt:lpstr>
      <vt:lpstr>Regular = Ok</vt:lpstr>
      <vt:lpstr>Mal = Bad  </vt:lpstr>
      <vt:lpstr>Muy Mal = Very Bad </vt:lpstr>
      <vt:lpstr>Fatal = Terrible</vt:lpstr>
      <vt:lpstr>Greetings – Matching Game:</vt:lpstr>
      <vt:lpstr>Asking how someone is (Copying  phrases):</vt:lpstr>
      <vt:lpstr>Greetings throughout the day:</vt:lpstr>
      <vt:lpstr>Homework:</vt:lpstr>
      <vt:lpstr>Have you met the lesson objective?</vt:lpstr>
      <vt:lpstr>Fun activities to finish:</vt:lpstr>
      <vt:lpstr>Task 6 – Student Feedback </vt:lpstr>
      <vt:lpstr>Questions for you:</vt:lpstr>
      <vt:lpstr>Would you like to rate the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Template</dc:title>
  <dc:creator>Dylan</dc:creator>
  <cp:lastModifiedBy>Gareth Pitchford</cp:lastModifiedBy>
  <cp:revision>327</cp:revision>
  <dcterms:created xsi:type="dcterms:W3CDTF">2012-01-10T19:45:13Z</dcterms:created>
  <dcterms:modified xsi:type="dcterms:W3CDTF">2012-10-11T09:24:57Z</dcterms:modified>
</cp:coreProperties>
</file>