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331" r:id="rId5"/>
    <p:sldId id="260" r:id="rId6"/>
    <p:sldId id="261" r:id="rId7"/>
    <p:sldId id="262" r:id="rId8"/>
    <p:sldId id="263" r:id="rId9"/>
    <p:sldId id="264" r:id="rId10"/>
    <p:sldId id="265" r:id="rId11"/>
    <p:sldId id="266" r:id="rId12"/>
    <p:sldId id="267" r:id="rId13"/>
    <p:sldId id="268" r:id="rId14"/>
    <p:sldId id="269"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7" r:id="rId33"/>
    <p:sldId id="304" r:id="rId34"/>
    <p:sldId id="305" r:id="rId35"/>
    <p:sldId id="318" r:id="rId36"/>
    <p:sldId id="257" r:id="rId37"/>
    <p:sldId id="282" r:id="rId38"/>
    <p:sldId id="309" r:id="rId39"/>
    <p:sldId id="310" r:id="rId40"/>
    <p:sldId id="319" r:id="rId41"/>
    <p:sldId id="323" r:id="rId42"/>
    <p:sldId id="308" r:id="rId43"/>
    <p:sldId id="311" r:id="rId44"/>
    <p:sldId id="332" r:id="rId45"/>
    <p:sldId id="312" r:id="rId46"/>
    <p:sldId id="313" r:id="rId47"/>
    <p:sldId id="324" r:id="rId48"/>
    <p:sldId id="325" r:id="rId49"/>
    <p:sldId id="328" r:id="rId50"/>
    <p:sldId id="326" r:id="rId51"/>
    <p:sldId id="327" r:id="rId52"/>
    <p:sldId id="330" r:id="rId53"/>
    <p:sldId id="270" r:id="rId54"/>
    <p:sldId id="271" r:id="rId55"/>
    <p:sldId id="273" r:id="rId56"/>
    <p:sldId id="274" r:id="rId57"/>
    <p:sldId id="275" r:id="rId58"/>
    <p:sldId id="276" r:id="rId59"/>
    <p:sldId id="277" r:id="rId60"/>
    <p:sldId id="278" r:id="rId61"/>
    <p:sldId id="279" r:id="rId62"/>
    <p:sldId id="280" r:id="rId63"/>
    <p:sldId id="281" r:id="rId64"/>
    <p:sldId id="285" r:id="rId65"/>
    <p:sldId id="334" r:id="rId66"/>
    <p:sldId id="284" r:id="rId67"/>
    <p:sldId id="314" r:id="rId68"/>
    <p:sldId id="315" r:id="rId69"/>
    <p:sldId id="316" r:id="rId70"/>
  </p:sldIdLst>
  <p:sldSz cx="10837863" cy="673258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18" autoAdjust="0"/>
    <p:restoredTop sz="94671" autoAdjust="0"/>
  </p:normalViewPr>
  <p:slideViewPr>
    <p:cSldViewPr>
      <p:cViewPr>
        <p:scale>
          <a:sx n="78" d="100"/>
          <a:sy n="78" d="100"/>
        </p:scale>
        <p:origin x="-384" y="0"/>
      </p:cViewPr>
      <p:guideLst>
        <p:guide orient="horz" pos="2121"/>
        <p:guide pos="3414"/>
      </p:guideLst>
    </p:cSldViewPr>
  </p:slideViewPr>
  <p:outlineViewPr>
    <p:cViewPr>
      <p:scale>
        <a:sx n="33" d="100"/>
        <a:sy n="33" d="100"/>
      </p:scale>
      <p:origin x="0" y="3114"/>
    </p:cViewPr>
  </p:outlineViewPr>
  <p:notesTextViewPr>
    <p:cViewPr>
      <p:scale>
        <a:sx n="1" d="1"/>
        <a:sy n="1" d="1"/>
      </p:scale>
      <p:origin x="0" y="0"/>
    </p:cViewPr>
  </p:notesTextViewPr>
  <p:sorterViewPr>
    <p:cViewPr varScale="1">
      <p:scale>
        <a:sx n="1" d="1"/>
        <a:sy n="1" d="1"/>
      </p:scale>
      <p:origin x="0" y="823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697933" y="353318"/>
            <a:ext cx="8778669" cy="1445262"/>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697933" y="1816231"/>
            <a:ext cx="8778669" cy="1720551"/>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8" name="Oval 7"/>
          <p:cNvSpPr/>
          <p:nvPr/>
        </p:nvSpPr>
        <p:spPr>
          <a:xfrm>
            <a:off x="1092123" y="1387949"/>
            <a:ext cx="249271" cy="20646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371536" y="1320421"/>
            <a:ext cx="75865" cy="6283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8398" y="269619"/>
            <a:ext cx="2167573" cy="5744518"/>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54735" y="269619"/>
            <a:ext cx="6593033" cy="5744518"/>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705781" y="-52"/>
            <a:ext cx="8128397" cy="673264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056021" y="2552774"/>
            <a:ext cx="7586504" cy="2244196"/>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056021" y="1047292"/>
            <a:ext cx="7586504" cy="148210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10" name="Rectangle 9"/>
          <p:cNvSpPr/>
          <p:nvPr/>
        </p:nvSpPr>
        <p:spPr bwMode="invGray">
          <a:xfrm>
            <a:off x="2709467" y="2"/>
            <a:ext cx="90315" cy="673264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574730" y="2763185"/>
            <a:ext cx="249271" cy="20646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854142" y="2695658"/>
            <a:ext cx="75865" cy="6283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01545" y="269303"/>
            <a:ext cx="8887048" cy="1122099"/>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701546" y="1496132"/>
            <a:ext cx="4335145" cy="457816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253448" y="1496132"/>
            <a:ext cx="4335145" cy="457816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1894" y="5065968"/>
            <a:ext cx="9754077" cy="1122099"/>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41893" y="322275"/>
            <a:ext cx="4768660" cy="628375"/>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27310" y="322275"/>
            <a:ext cx="4768660" cy="628375"/>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1893" y="951611"/>
            <a:ext cx="4768660" cy="4039553"/>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27310" y="951611"/>
            <a:ext cx="4768660" cy="4039553"/>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01545" y="269303"/>
            <a:ext cx="8887048" cy="1122099"/>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203003" y="1"/>
            <a:ext cx="9634860" cy="673258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6" name="Rectangle 5"/>
          <p:cNvSpPr/>
          <p:nvPr/>
        </p:nvSpPr>
        <p:spPr bwMode="invGray">
          <a:xfrm>
            <a:off x="1203004" y="-52"/>
            <a:ext cx="86703" cy="673264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93" y="212816"/>
            <a:ext cx="4515776" cy="1140799"/>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41893" y="1381235"/>
            <a:ext cx="4515776" cy="685726"/>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41895" y="2094584"/>
            <a:ext cx="9663761" cy="3919551"/>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77404" y="1047292"/>
            <a:ext cx="3251359" cy="194497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6D95367-F459-4E94-8571-94563B639FDE}" type="datetimeFigureOut">
              <a:rPr lang="en-GB" smtClean="0"/>
              <a:t>11/10/2012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8" name="Rectangle 7"/>
          <p:cNvSpPr/>
          <p:nvPr/>
        </p:nvSpPr>
        <p:spPr>
          <a:xfrm>
            <a:off x="903155" y="1047291"/>
            <a:ext cx="5418932" cy="4488392"/>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993472" y="1122103"/>
            <a:ext cx="5238301" cy="3450260"/>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70216" y="936890"/>
            <a:ext cx="812840" cy="20057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930562" y="919655"/>
            <a:ext cx="769488" cy="20057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993472" y="4712812"/>
            <a:ext cx="5238301" cy="748065"/>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967070" y="-801000"/>
            <a:ext cx="1942479" cy="160891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00088" y="20717"/>
            <a:ext cx="2017510" cy="167106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16760" y="1035783"/>
            <a:ext cx="1334249" cy="1082460"/>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200502" y="-52"/>
            <a:ext cx="9637362" cy="673264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701545" y="269615"/>
            <a:ext cx="8887048" cy="1122099"/>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701545" y="1421326"/>
            <a:ext cx="8887048" cy="4712811"/>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244831" y="6190241"/>
            <a:ext cx="2528835" cy="467541"/>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6D95367-F459-4E94-8571-94563B639FDE}" type="datetimeFigureOut">
              <a:rPr lang="en-GB" smtClean="0"/>
              <a:t>11/10/2012</a:t>
            </a:fld>
            <a:endParaRPr lang="en-GB"/>
          </a:p>
        </p:txBody>
      </p:sp>
      <p:sp>
        <p:nvSpPr>
          <p:cNvPr id="10" name="Footer Placeholder 9"/>
          <p:cNvSpPr>
            <a:spLocks noGrp="1"/>
          </p:cNvSpPr>
          <p:nvPr>
            <p:ph type="ftr" sz="quarter" idx="3"/>
          </p:nvPr>
        </p:nvSpPr>
        <p:spPr>
          <a:xfrm>
            <a:off x="6773665" y="6190241"/>
            <a:ext cx="3431990" cy="467541"/>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10209268" y="6190241"/>
            <a:ext cx="541893" cy="467541"/>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65C155E-118E-404C-A94F-26622312884D}" type="slidenum">
              <a:rPr lang="en-GB" smtClean="0"/>
              <a:t>‹#›</a:t>
            </a:fld>
            <a:endParaRPr lang="en-GB"/>
          </a:p>
        </p:txBody>
      </p:sp>
      <p:sp>
        <p:nvSpPr>
          <p:cNvPr id="15" name="Rectangle 14"/>
          <p:cNvSpPr/>
          <p:nvPr/>
        </p:nvSpPr>
        <p:spPr bwMode="invGray">
          <a:xfrm>
            <a:off x="1203004" y="-52"/>
            <a:ext cx="86703" cy="673264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123teachme.com/games/click_n_say/number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youtube.com/watch?feature=player_embedded&amp;v=8ydJr1Is8xI" TargetMode="External"/><Relationship Id="rId2" Type="http://schemas.openxmlformats.org/officeDocument/2006/relationships/hyperlink" Target="http://www.youtube.com/watch?v=q53gAvD60dA&amp;feature=player_embedded"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www.spanishrevision.co.uk/ks3/listos1/mod1_numbers_q1.htm"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0499" y="269950"/>
            <a:ext cx="8928992" cy="1445262"/>
          </a:xfrm>
        </p:spPr>
        <p:txBody>
          <a:bodyPr>
            <a:normAutofit/>
          </a:bodyPr>
          <a:lstStyle/>
          <a:p>
            <a:r>
              <a:rPr lang="en-GB" sz="5400" dirty="0" smtClean="0"/>
              <a:t>Lesson 2 </a:t>
            </a:r>
            <a:r>
              <a:rPr lang="en-GB" sz="5400" dirty="0"/>
              <a:t> </a:t>
            </a:r>
            <a:r>
              <a:rPr lang="en-GB" sz="5400" dirty="0" smtClean="0"/>
              <a:t>          Los Números</a:t>
            </a:r>
            <a:endParaRPr lang="en-GB" sz="5400" dirty="0"/>
          </a:p>
        </p:txBody>
      </p:sp>
      <p:sp>
        <p:nvSpPr>
          <p:cNvPr id="4" name="Rectangle 3"/>
          <p:cNvSpPr txBox="1">
            <a:spLocks noChangeArrowheads="1"/>
          </p:cNvSpPr>
          <p:nvPr/>
        </p:nvSpPr>
        <p:spPr>
          <a:xfrm>
            <a:off x="1358977" y="1888222"/>
            <a:ext cx="7887629" cy="4358392"/>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457200" indent="-457200">
              <a:buFont typeface="Wingdings" pitchFamily="2" charset="2"/>
              <a:buChar char="Ø"/>
            </a:pPr>
            <a:r>
              <a:rPr lang="en-US" sz="3600" dirty="0" smtClean="0">
                <a:effectLst>
                  <a:outerShdw blurRad="38100" dist="38100" dir="2700000" algn="tl">
                    <a:srgbClr val="000000">
                      <a:alpha val="43137"/>
                    </a:srgbClr>
                  </a:outerShdw>
                </a:effectLst>
                <a:latin typeface="Gill Sans MT" pitchFamily="34" charset="0"/>
              </a:rPr>
              <a:t>Objectivo: To recap from last lesson and learn numbers up to 100 in Spanish.</a:t>
            </a:r>
          </a:p>
          <a:p>
            <a:pPr marL="457200" indent="-457200">
              <a:buFont typeface="Wingdings" pitchFamily="2" charset="2"/>
              <a:buChar char="Ø"/>
            </a:pPr>
            <a:endParaRPr lang="en-US" sz="3600" dirty="0">
              <a:effectLst>
                <a:outerShdw blurRad="38100" dist="38100" dir="2700000" algn="tl">
                  <a:srgbClr val="000000">
                    <a:alpha val="43137"/>
                  </a:srgbClr>
                </a:outerShdw>
              </a:effectLst>
              <a:latin typeface="Gill Sans MT" pitchFamily="34" charset="0"/>
            </a:endParaRPr>
          </a:p>
          <a:p>
            <a:pPr marL="457200" indent="-457200">
              <a:buFont typeface="Wingdings" pitchFamily="2" charset="2"/>
              <a:buChar char="Ø"/>
            </a:pPr>
            <a:endParaRPr lang="en-US" sz="3600" dirty="0" smtClean="0">
              <a:effectLst>
                <a:outerShdw blurRad="38100" dist="38100" dir="2700000" algn="tl">
                  <a:srgbClr val="000000">
                    <a:alpha val="43137"/>
                  </a:srgbClr>
                </a:outerShdw>
              </a:effectLst>
              <a:latin typeface="Gill Sans MT" pitchFamily="34" charset="0"/>
            </a:endParaRPr>
          </a:p>
          <a:p>
            <a:pPr marL="457200" indent="-457200">
              <a:buFont typeface="Wingdings" pitchFamily="2" charset="2"/>
              <a:buChar char="Ø"/>
            </a:pPr>
            <a:r>
              <a:rPr lang="en-US" sz="3600" dirty="0" smtClean="0">
                <a:effectLst>
                  <a:outerShdw blurRad="38100" dist="38100" dir="2700000" algn="tl">
                    <a:srgbClr val="000000">
                      <a:alpha val="43137"/>
                    </a:srgbClr>
                  </a:outerShdw>
                </a:effectLst>
                <a:latin typeface="Gill Sans MT" pitchFamily="34" charset="0"/>
              </a:rPr>
              <a:t>Tip: You may know the numbers but pronunciation is key.</a:t>
            </a:r>
          </a:p>
        </p:txBody>
      </p:sp>
    </p:spTree>
    <p:extLst>
      <p:ext uri="{BB962C8B-B14F-4D97-AF65-F5344CB8AC3E}">
        <p14:creationId xmlns:p14="http://schemas.microsoft.com/office/powerpoint/2010/main" val="3251419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6 </a:t>
            </a:r>
            <a:r>
              <a:rPr lang="en-GB" sz="19900" dirty="0" err="1" smtClean="0"/>
              <a:t>seis</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seys</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a:t>7</a:t>
            </a:r>
            <a:r>
              <a:rPr lang="en-GB" sz="19900" dirty="0" smtClean="0"/>
              <a:t> </a:t>
            </a:r>
            <a:r>
              <a:rPr lang="en-GB" sz="19900" dirty="0" err="1" smtClean="0"/>
              <a:t>siete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syet</a:t>
            </a:r>
            <a:r>
              <a:rPr lang="en-GB" sz="4000" dirty="0"/>
              <a:t>-ay</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8 </a:t>
            </a:r>
            <a:r>
              <a:rPr lang="en-GB" sz="19900" dirty="0" err="1" smtClean="0"/>
              <a:t>ocho</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a:t>o-</a:t>
            </a:r>
            <a:r>
              <a:rPr lang="en-GB" sz="4000" dirty="0" err="1"/>
              <a:t>cho</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1236931" y="1421326"/>
            <a:ext cx="9351663" cy="4712811"/>
          </a:xfrm>
        </p:spPr>
        <p:txBody>
          <a:bodyPr>
            <a:normAutofit/>
          </a:bodyPr>
          <a:lstStyle/>
          <a:p>
            <a:pPr marL="82296" indent="0">
              <a:buNone/>
            </a:pPr>
            <a:r>
              <a:rPr lang="en-GB" sz="19900" dirty="0" smtClean="0"/>
              <a:t>9 </a:t>
            </a:r>
            <a:r>
              <a:rPr lang="en-GB" sz="19900" dirty="0" err="1" smtClean="0"/>
              <a:t>nueve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1236931" y="1421326"/>
            <a:ext cx="9351663" cy="4712811"/>
          </a:xfrm>
        </p:spPr>
        <p:txBody>
          <a:bodyPr>
            <a:normAutofit/>
          </a:bodyPr>
          <a:lstStyle/>
          <a:p>
            <a:pPr marL="82296" indent="0">
              <a:buNone/>
            </a:pPr>
            <a:r>
              <a:rPr lang="en-GB" sz="19900" dirty="0" smtClean="0"/>
              <a:t>10 </a:t>
            </a:r>
            <a:r>
              <a:rPr lang="en-GB" sz="19900" dirty="0" err="1" smtClean="0"/>
              <a:t>diez</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dyeth</a:t>
            </a:r>
            <a:r>
              <a:rPr lang="en-GB" sz="4000" dirty="0" smtClean="0"/>
              <a:t>)</a:t>
            </a:r>
            <a:endParaRPr lang="en-GB" sz="4000" dirty="0"/>
          </a:p>
        </p:txBody>
      </p:sp>
    </p:spTree>
    <p:extLst>
      <p:ext uri="{BB962C8B-B14F-4D97-AF65-F5344CB8AC3E}">
        <p14:creationId xmlns:p14="http://schemas.microsoft.com/office/powerpoint/2010/main" val="3812841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2 – Higher Numbers</a:t>
            </a:r>
            <a:endParaRPr lang="en-GB" dirty="0"/>
          </a:p>
        </p:txBody>
      </p:sp>
      <p:sp>
        <p:nvSpPr>
          <p:cNvPr id="3" name="Content Placeholder 2"/>
          <p:cNvSpPr>
            <a:spLocks noGrp="1"/>
          </p:cNvSpPr>
          <p:nvPr>
            <p:ph idx="1"/>
          </p:nvPr>
        </p:nvSpPr>
        <p:spPr/>
        <p:txBody>
          <a:bodyPr/>
          <a:lstStyle/>
          <a:p>
            <a:r>
              <a:rPr lang="en-GB" dirty="0" smtClean="0"/>
              <a:t>Do you know any numbers above 10 in Spanish?</a:t>
            </a:r>
          </a:p>
          <a:p>
            <a:r>
              <a:rPr lang="en-GB" dirty="0" smtClean="0"/>
              <a:t>In pairs, write down on paper some of the Spanish numbers you know.</a:t>
            </a:r>
          </a:p>
          <a:p>
            <a:r>
              <a:rPr lang="en-GB" dirty="0" smtClean="0"/>
              <a:t>Can you write them correctly?</a:t>
            </a:r>
          </a:p>
          <a:p>
            <a:r>
              <a:rPr lang="en-GB" dirty="0" smtClean="0"/>
              <a:t>Can you pronounce them correctly?</a:t>
            </a:r>
          </a:p>
          <a:p>
            <a:endParaRPr lang="en-GB" dirty="0"/>
          </a:p>
          <a:p>
            <a:endParaRPr lang="en-GB" dirty="0" smtClean="0"/>
          </a:p>
          <a:p>
            <a:r>
              <a:rPr lang="en-GB" dirty="0" smtClean="0"/>
              <a:t>Copy these numbers on the next slide.</a:t>
            </a:r>
            <a:endParaRPr lang="en-GB" dirty="0"/>
          </a:p>
        </p:txBody>
      </p:sp>
    </p:spTree>
    <p:extLst>
      <p:ext uri="{BB962C8B-B14F-4D97-AF65-F5344CB8AC3E}">
        <p14:creationId xmlns:p14="http://schemas.microsoft.com/office/powerpoint/2010/main" val="227126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ircle(in)">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3 : Numbers to 30</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11once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a:t>on-</a:t>
            </a:r>
            <a:r>
              <a:rPr lang="en-GB" sz="4000" dirty="0" err="1"/>
              <a:t>thay</a:t>
            </a:r>
            <a:r>
              <a:rPr lang="en-GB" sz="4000" dirty="0" smtClean="0"/>
              <a:t>)</a:t>
            </a:r>
            <a:endParaRPr lang="en-GB" sz="4000" dirty="0"/>
          </a:p>
        </p:txBody>
      </p:sp>
    </p:spTree>
    <p:extLst>
      <p:ext uri="{BB962C8B-B14F-4D97-AF65-F5344CB8AC3E}">
        <p14:creationId xmlns:p14="http://schemas.microsoft.com/office/powerpoint/2010/main" val="324177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12 </a:t>
            </a:r>
            <a:r>
              <a:rPr lang="en-GB" sz="19900" dirty="0" err="1" smtClean="0"/>
              <a:t>doce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a:t>doth-ay</a:t>
            </a:r>
            <a:r>
              <a:rPr lang="en-GB" sz="4000" dirty="0" smtClean="0"/>
              <a:t>)</a:t>
            </a:r>
            <a:endParaRPr lang="en-GB" sz="4000" dirty="0"/>
          </a:p>
        </p:txBody>
      </p:sp>
    </p:spTree>
    <p:extLst>
      <p:ext uri="{BB962C8B-B14F-4D97-AF65-F5344CB8AC3E}">
        <p14:creationId xmlns:p14="http://schemas.microsoft.com/office/powerpoint/2010/main" val="2906587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13 </a:t>
            </a:r>
            <a:r>
              <a:rPr lang="en-GB" sz="19900" dirty="0" err="1" smtClean="0"/>
              <a:t>trece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treth</a:t>
            </a:r>
            <a:r>
              <a:rPr lang="en-GB" sz="4000" dirty="0"/>
              <a:t>-ay</a:t>
            </a:r>
            <a:r>
              <a:rPr lang="en-GB" sz="4000" dirty="0" smtClean="0"/>
              <a:t>)</a:t>
            </a:r>
            <a:endParaRPr lang="en-GB" sz="4000" dirty="0"/>
          </a:p>
        </p:txBody>
      </p:sp>
    </p:spTree>
    <p:extLst>
      <p:ext uri="{BB962C8B-B14F-4D97-AF65-F5344CB8AC3E}">
        <p14:creationId xmlns:p14="http://schemas.microsoft.com/office/powerpoint/2010/main" val="20572051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234355" y="1494086"/>
            <a:ext cx="10873208" cy="4712811"/>
          </a:xfrm>
        </p:spPr>
        <p:txBody>
          <a:bodyPr>
            <a:normAutofit fontScale="92500"/>
          </a:bodyPr>
          <a:lstStyle/>
          <a:p>
            <a:pPr marL="82296" indent="0">
              <a:buNone/>
            </a:pPr>
            <a:r>
              <a:rPr lang="en-GB" sz="19900" dirty="0" smtClean="0"/>
              <a:t>14</a:t>
            </a:r>
            <a:r>
              <a:rPr lang="en-GB" sz="19900" dirty="0"/>
              <a:t> </a:t>
            </a:r>
            <a:r>
              <a:rPr lang="en-GB" sz="19900" dirty="0" err="1" smtClean="0"/>
              <a:t>catorce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kat</a:t>
            </a:r>
            <a:r>
              <a:rPr lang="en-GB" sz="4000" dirty="0"/>
              <a:t>-or-</a:t>
            </a:r>
            <a:r>
              <a:rPr lang="en-GB" sz="4000" dirty="0" err="1"/>
              <a:t>thay</a:t>
            </a:r>
            <a:r>
              <a:rPr lang="en-GB" sz="4000" dirty="0" smtClean="0"/>
              <a:t>)</a:t>
            </a:r>
            <a:endParaRPr lang="en-GB" sz="4000" dirty="0"/>
          </a:p>
        </p:txBody>
      </p:sp>
    </p:spTree>
    <p:extLst>
      <p:ext uri="{BB962C8B-B14F-4D97-AF65-F5344CB8AC3E}">
        <p14:creationId xmlns:p14="http://schemas.microsoft.com/office/powerpoint/2010/main" val="305855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Recap (Introduction)</a:t>
            </a:r>
            <a:endParaRPr lang="en-GB" dirty="0"/>
          </a:p>
        </p:txBody>
      </p:sp>
      <p:sp>
        <p:nvSpPr>
          <p:cNvPr id="3" name="Content Placeholder 2"/>
          <p:cNvSpPr>
            <a:spLocks noGrp="1"/>
          </p:cNvSpPr>
          <p:nvPr>
            <p:ph idx="1"/>
          </p:nvPr>
        </p:nvSpPr>
        <p:spPr/>
        <p:txBody>
          <a:bodyPr/>
          <a:lstStyle/>
          <a:p>
            <a:r>
              <a:rPr lang="en-GB" dirty="0" smtClean="0"/>
              <a:t>What did we do last lesson?</a:t>
            </a:r>
            <a:r>
              <a:rPr lang="en-GB" dirty="0"/>
              <a:t> </a:t>
            </a:r>
            <a:r>
              <a:rPr lang="en-GB" dirty="0" smtClean="0"/>
              <a:t>Discuss in pairs.</a:t>
            </a:r>
          </a:p>
          <a:p>
            <a:r>
              <a:rPr lang="en-GB" dirty="0" smtClean="0"/>
              <a:t>What did you learn last lesson? Discuss and write down in pairs. </a:t>
            </a:r>
          </a:p>
        </p:txBody>
      </p:sp>
    </p:spTree>
    <p:extLst>
      <p:ext uri="{BB962C8B-B14F-4D97-AF65-F5344CB8AC3E}">
        <p14:creationId xmlns:p14="http://schemas.microsoft.com/office/powerpoint/2010/main" val="113982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0" y="1316250"/>
            <a:ext cx="11271368" cy="5722452"/>
          </a:xfrm>
        </p:spPr>
        <p:txBody>
          <a:bodyPr>
            <a:normAutofit/>
          </a:bodyPr>
          <a:lstStyle/>
          <a:p>
            <a:pPr marL="82296" indent="0">
              <a:buNone/>
            </a:pPr>
            <a:r>
              <a:rPr lang="en-GB" sz="19900" dirty="0" smtClean="0"/>
              <a:t>15 quince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a:t>keen-</a:t>
            </a:r>
            <a:r>
              <a:rPr lang="en-GB" sz="4000" dirty="0" err="1"/>
              <a:t>thay</a:t>
            </a:r>
            <a:r>
              <a:rPr lang="en-GB" sz="4000" dirty="0" smtClean="0"/>
              <a:t>)</a:t>
            </a:r>
            <a:endParaRPr lang="en-GB" sz="4000" dirty="0"/>
          </a:p>
        </p:txBody>
      </p:sp>
    </p:spTree>
    <p:extLst>
      <p:ext uri="{BB962C8B-B14F-4D97-AF65-F5344CB8AC3E}">
        <p14:creationId xmlns:p14="http://schemas.microsoft.com/office/powerpoint/2010/main" val="1484573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16 </a:t>
            </a:r>
            <a:r>
              <a:rPr lang="en-GB" sz="19900" dirty="0" err="1" smtClean="0"/>
              <a:t>dieciséis</a:t>
            </a:r>
            <a:endParaRPr lang="en-GB" sz="19900" dirty="0"/>
          </a:p>
        </p:txBody>
      </p:sp>
      <p:sp>
        <p:nvSpPr>
          <p:cNvPr id="4" name="TextBox 3"/>
          <p:cNvSpPr txBox="1"/>
          <p:nvPr/>
        </p:nvSpPr>
        <p:spPr>
          <a:xfrm>
            <a:off x="2178571" y="5814566"/>
            <a:ext cx="6192688" cy="707886"/>
          </a:xfrm>
          <a:prstGeom prst="rect">
            <a:avLst/>
          </a:prstGeom>
          <a:noFill/>
        </p:spPr>
        <p:txBody>
          <a:bodyPr wrap="square" rtlCol="0">
            <a:spAutoFit/>
          </a:bodyPr>
          <a:lstStyle/>
          <a:p>
            <a:r>
              <a:rPr lang="en-GB" sz="4000" dirty="0" smtClean="0"/>
              <a:t>(</a:t>
            </a:r>
            <a:r>
              <a:rPr lang="en-GB" sz="4000" dirty="0" err="1"/>
              <a:t>dyeth-ee-seys</a:t>
            </a:r>
            <a:r>
              <a:rPr lang="en-GB" sz="4000" dirty="0" smtClean="0"/>
              <a:t>)</a:t>
            </a:r>
            <a:endParaRPr lang="en-GB" sz="4000" dirty="0"/>
          </a:p>
        </p:txBody>
      </p:sp>
    </p:spTree>
    <p:extLst>
      <p:ext uri="{BB962C8B-B14F-4D97-AF65-F5344CB8AC3E}">
        <p14:creationId xmlns:p14="http://schemas.microsoft.com/office/powerpoint/2010/main" val="2694763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17 </a:t>
            </a:r>
            <a:r>
              <a:rPr lang="en-GB" sz="19900" dirty="0" err="1" smtClean="0"/>
              <a:t>diecisiete</a:t>
            </a:r>
            <a:endParaRPr lang="en-GB" sz="19900" dirty="0"/>
          </a:p>
        </p:txBody>
      </p:sp>
      <p:sp>
        <p:nvSpPr>
          <p:cNvPr id="6" name="TextBox 5"/>
          <p:cNvSpPr txBox="1"/>
          <p:nvPr/>
        </p:nvSpPr>
        <p:spPr>
          <a:xfrm>
            <a:off x="2178571" y="5814566"/>
            <a:ext cx="6192688" cy="707886"/>
          </a:xfrm>
          <a:prstGeom prst="rect">
            <a:avLst/>
          </a:prstGeom>
          <a:noFill/>
        </p:spPr>
        <p:txBody>
          <a:bodyPr wrap="square" rtlCol="0">
            <a:spAutoFit/>
          </a:bodyPr>
          <a:lstStyle/>
          <a:p>
            <a:r>
              <a:rPr lang="en-GB" sz="4000" dirty="0" smtClean="0"/>
              <a:t>(</a:t>
            </a:r>
            <a:r>
              <a:rPr lang="en-GB" sz="4000" dirty="0" err="1"/>
              <a:t>dyeth</a:t>
            </a:r>
            <a:r>
              <a:rPr lang="en-GB" sz="4000" dirty="0"/>
              <a:t>-</a:t>
            </a:r>
            <a:r>
              <a:rPr lang="en-GB" sz="4000" dirty="0" err="1"/>
              <a:t>ee</a:t>
            </a:r>
            <a:r>
              <a:rPr lang="en-GB" sz="4000" dirty="0"/>
              <a:t>-</a:t>
            </a:r>
            <a:r>
              <a:rPr lang="en-GB" sz="4000" dirty="0" err="1"/>
              <a:t>syet</a:t>
            </a:r>
            <a:r>
              <a:rPr lang="en-GB" sz="4000" dirty="0"/>
              <a:t>-ay</a:t>
            </a:r>
            <a:r>
              <a:rPr lang="en-GB" sz="4000" dirty="0" smtClean="0"/>
              <a:t>)</a:t>
            </a:r>
            <a:endParaRPr lang="en-GB" sz="4000" dirty="0"/>
          </a:p>
        </p:txBody>
      </p:sp>
    </p:spTree>
    <p:extLst>
      <p:ext uri="{BB962C8B-B14F-4D97-AF65-F5344CB8AC3E}">
        <p14:creationId xmlns:p14="http://schemas.microsoft.com/office/powerpoint/2010/main" val="2279632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18 </a:t>
            </a:r>
            <a:r>
              <a:rPr lang="en-GB" sz="19900" dirty="0" err="1" smtClean="0"/>
              <a:t>dieciocho</a:t>
            </a:r>
            <a:endParaRPr lang="en-GB" sz="19900" dirty="0"/>
          </a:p>
        </p:txBody>
      </p:sp>
      <p:sp>
        <p:nvSpPr>
          <p:cNvPr id="6" name="TextBox 5"/>
          <p:cNvSpPr txBox="1"/>
          <p:nvPr/>
        </p:nvSpPr>
        <p:spPr>
          <a:xfrm>
            <a:off x="2178571" y="5814566"/>
            <a:ext cx="6192688" cy="707886"/>
          </a:xfrm>
          <a:prstGeom prst="rect">
            <a:avLst/>
          </a:prstGeom>
          <a:noFill/>
        </p:spPr>
        <p:txBody>
          <a:bodyPr wrap="square" rtlCol="0">
            <a:spAutoFit/>
          </a:bodyPr>
          <a:lstStyle/>
          <a:p>
            <a:r>
              <a:rPr lang="en-GB" sz="4000" dirty="0" smtClean="0"/>
              <a:t>(</a:t>
            </a:r>
            <a:r>
              <a:rPr lang="en-GB" sz="4000" dirty="0" err="1"/>
              <a:t>dyeth</a:t>
            </a:r>
            <a:r>
              <a:rPr lang="en-GB" sz="4000" dirty="0"/>
              <a:t>-</a:t>
            </a:r>
            <a:r>
              <a:rPr lang="en-GB" sz="4000" dirty="0" err="1"/>
              <a:t>ee</a:t>
            </a:r>
            <a:r>
              <a:rPr lang="en-GB" sz="4000" dirty="0"/>
              <a:t>-o-</a:t>
            </a:r>
            <a:r>
              <a:rPr lang="en-GB" sz="4000" dirty="0" err="1"/>
              <a:t>cho</a:t>
            </a:r>
            <a:r>
              <a:rPr lang="en-GB" sz="4000" dirty="0" smtClean="0"/>
              <a:t>)</a:t>
            </a:r>
            <a:endParaRPr lang="en-GB" sz="4000" dirty="0"/>
          </a:p>
        </p:txBody>
      </p:sp>
    </p:spTree>
    <p:extLst>
      <p:ext uri="{BB962C8B-B14F-4D97-AF65-F5344CB8AC3E}">
        <p14:creationId xmlns:p14="http://schemas.microsoft.com/office/powerpoint/2010/main" val="41371657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6"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19 </a:t>
            </a:r>
            <a:r>
              <a:rPr lang="en-GB" sz="19900" dirty="0" err="1" smtClean="0"/>
              <a:t>diecinueve</a:t>
            </a:r>
            <a:endParaRPr lang="en-GB" sz="19900" dirty="0"/>
          </a:p>
        </p:txBody>
      </p:sp>
      <p:sp>
        <p:nvSpPr>
          <p:cNvPr id="7" name="TextBox 6"/>
          <p:cNvSpPr txBox="1"/>
          <p:nvPr/>
        </p:nvSpPr>
        <p:spPr>
          <a:xfrm>
            <a:off x="2178571" y="5814566"/>
            <a:ext cx="6192688" cy="707886"/>
          </a:xfrm>
          <a:prstGeom prst="rect">
            <a:avLst/>
          </a:prstGeom>
          <a:noFill/>
        </p:spPr>
        <p:txBody>
          <a:bodyPr wrap="square" rtlCol="0">
            <a:spAutoFit/>
          </a:bodyPr>
          <a:lstStyle/>
          <a:p>
            <a:r>
              <a:rPr lang="en-GB" sz="4000" dirty="0" smtClean="0"/>
              <a:t>(</a:t>
            </a:r>
            <a:r>
              <a:rPr lang="en-GB" sz="4000" dirty="0" err="1"/>
              <a:t>dyeth</a:t>
            </a:r>
            <a:r>
              <a:rPr lang="en-GB" sz="4000" dirty="0"/>
              <a:t>-</a:t>
            </a:r>
            <a:r>
              <a:rPr lang="en-GB" sz="4000" dirty="0" err="1"/>
              <a:t>ee</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2782008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a:bodyPr>
          <a:lstStyle/>
          <a:p>
            <a:pPr marL="82296" indent="0">
              <a:buNone/>
            </a:pPr>
            <a:r>
              <a:rPr lang="en-GB" sz="19900" dirty="0" smtClean="0"/>
              <a:t>20 </a:t>
            </a:r>
            <a:r>
              <a:rPr lang="en-GB" sz="19900" dirty="0" err="1" smtClean="0"/>
              <a:t>veinte</a:t>
            </a:r>
            <a:endParaRPr lang="en-GB" sz="19900" dirty="0"/>
          </a:p>
        </p:txBody>
      </p:sp>
      <p:sp>
        <p:nvSpPr>
          <p:cNvPr id="6" name="TextBox 5"/>
          <p:cNvSpPr txBox="1"/>
          <p:nvPr/>
        </p:nvSpPr>
        <p:spPr>
          <a:xfrm>
            <a:off x="2178571" y="4302398"/>
            <a:ext cx="6192688" cy="707886"/>
          </a:xfrm>
          <a:prstGeom prst="rect">
            <a:avLst/>
          </a:prstGeom>
          <a:noFill/>
        </p:spPr>
        <p:txBody>
          <a:bodyPr wrap="square" rtlCol="0">
            <a:spAutoFit/>
          </a:bodyPr>
          <a:lstStyle/>
          <a:p>
            <a:r>
              <a:rPr lang="en-GB" sz="4000" dirty="0" smtClean="0"/>
              <a:t>(</a:t>
            </a:r>
            <a:r>
              <a:rPr lang="en-GB" sz="4000" dirty="0" err="1"/>
              <a:t>beyn-tay</a:t>
            </a:r>
            <a:r>
              <a:rPr lang="en-GB" sz="4000" dirty="0" smtClean="0"/>
              <a:t>)</a:t>
            </a:r>
            <a:endParaRPr lang="en-GB" sz="4000" dirty="0"/>
          </a:p>
        </p:txBody>
      </p:sp>
    </p:spTree>
    <p:extLst>
      <p:ext uri="{BB962C8B-B14F-4D97-AF65-F5344CB8AC3E}">
        <p14:creationId xmlns:p14="http://schemas.microsoft.com/office/powerpoint/2010/main" val="3612604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21 </a:t>
            </a:r>
            <a:r>
              <a:rPr lang="en-GB" sz="19900" dirty="0" err="1" smtClean="0"/>
              <a:t>veintiuno</a:t>
            </a:r>
            <a:endParaRPr lang="en-GB" sz="19900" dirty="0"/>
          </a:p>
        </p:txBody>
      </p:sp>
      <p:sp>
        <p:nvSpPr>
          <p:cNvPr id="6" name="TextBox 5"/>
          <p:cNvSpPr txBox="1"/>
          <p:nvPr/>
        </p:nvSpPr>
        <p:spPr>
          <a:xfrm>
            <a:off x="1746523" y="5814566"/>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oo</a:t>
            </a:r>
            <a:r>
              <a:rPr lang="en-GB" sz="4000" dirty="0"/>
              <a:t>-no</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22 </a:t>
            </a:r>
            <a:r>
              <a:rPr lang="en-GB" sz="19900" dirty="0" err="1" smtClean="0"/>
              <a:t>veintidós</a:t>
            </a:r>
            <a:endParaRPr lang="en-GB" sz="19900" dirty="0"/>
          </a:p>
        </p:txBody>
      </p:sp>
      <p:sp>
        <p:nvSpPr>
          <p:cNvPr id="6" name="TextBox 5"/>
          <p:cNvSpPr txBox="1"/>
          <p:nvPr/>
        </p:nvSpPr>
        <p:spPr>
          <a:xfrm>
            <a:off x="2166306" y="5670550"/>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-dos</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23 </a:t>
            </a:r>
            <a:r>
              <a:rPr lang="en-GB" sz="19900" dirty="0" err="1" smtClean="0"/>
              <a:t>veintitres</a:t>
            </a:r>
            <a:endParaRPr lang="en-GB" sz="19900" dirty="0"/>
          </a:p>
        </p:txBody>
      </p:sp>
      <p:sp>
        <p:nvSpPr>
          <p:cNvPr id="6" name="TextBox 5"/>
          <p:cNvSpPr txBox="1"/>
          <p:nvPr/>
        </p:nvSpPr>
        <p:spPr>
          <a:xfrm>
            <a:off x="2178571" y="5742558"/>
            <a:ext cx="6192688" cy="707886"/>
          </a:xfrm>
          <a:prstGeom prst="rect">
            <a:avLst/>
          </a:prstGeom>
          <a:noFill/>
        </p:spPr>
        <p:txBody>
          <a:bodyPr wrap="square" rtlCol="0">
            <a:spAutoFit/>
          </a:bodyPr>
          <a:lstStyle/>
          <a:p>
            <a:r>
              <a:rPr lang="en-GB" sz="4000" dirty="0" smtClean="0"/>
              <a:t>(</a:t>
            </a:r>
            <a:r>
              <a:rPr lang="en-GB" sz="4000" dirty="0" err="1"/>
              <a:t>beyn-tay-tres</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77500" lnSpcReduction="20000"/>
          </a:bodyPr>
          <a:lstStyle/>
          <a:p>
            <a:pPr marL="82296" indent="0">
              <a:buNone/>
            </a:pPr>
            <a:r>
              <a:rPr lang="en-GB" sz="19900" dirty="0" smtClean="0"/>
              <a:t>24 </a:t>
            </a:r>
            <a:r>
              <a:rPr lang="en-GB" sz="19900" dirty="0" err="1" smtClean="0"/>
              <a:t>veinticuatro</a:t>
            </a:r>
            <a:endParaRPr lang="en-GB" sz="19900" dirty="0"/>
          </a:p>
        </p:txBody>
      </p:sp>
      <p:sp>
        <p:nvSpPr>
          <p:cNvPr id="6" name="TextBox 5"/>
          <p:cNvSpPr txBox="1"/>
          <p:nvPr/>
        </p:nvSpPr>
        <p:spPr>
          <a:xfrm>
            <a:off x="2178571" y="5238502"/>
            <a:ext cx="6192688" cy="707886"/>
          </a:xfrm>
          <a:prstGeom prst="rect">
            <a:avLst/>
          </a:prstGeom>
          <a:noFill/>
        </p:spPr>
        <p:txBody>
          <a:bodyPr wrap="square" rtlCol="0">
            <a:spAutoFit/>
          </a:bodyPr>
          <a:lstStyle/>
          <a:p>
            <a:r>
              <a:rPr lang="en-GB" sz="4000" dirty="0" smtClean="0"/>
              <a:t>(</a:t>
            </a:r>
            <a:r>
              <a:rPr lang="en-GB" sz="4000" dirty="0" err="1"/>
              <a:t>beyn-tay-kwat-ro</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 Recap of Listening Exercise.</a:t>
            </a:r>
            <a:endParaRPr lang="en-GB" dirty="0"/>
          </a:p>
        </p:txBody>
      </p:sp>
    </p:spTree>
    <p:extLst>
      <p:ext uri="{BB962C8B-B14F-4D97-AF65-F5344CB8AC3E}">
        <p14:creationId xmlns:p14="http://schemas.microsoft.com/office/powerpoint/2010/main" val="251073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85000" lnSpcReduction="20000"/>
          </a:bodyPr>
          <a:lstStyle/>
          <a:p>
            <a:pPr marL="82296" indent="0">
              <a:buNone/>
            </a:pPr>
            <a:r>
              <a:rPr lang="en-GB" sz="19900" dirty="0" smtClean="0"/>
              <a:t>25 </a:t>
            </a:r>
            <a:r>
              <a:rPr lang="en-GB" sz="19900" dirty="0" err="1" smtClean="0"/>
              <a:t>veinticinco</a:t>
            </a:r>
            <a:endParaRPr lang="en-GB" sz="19900" dirty="0"/>
          </a:p>
        </p:txBody>
      </p:sp>
      <p:sp>
        <p:nvSpPr>
          <p:cNvPr id="6" name="TextBox 5"/>
          <p:cNvSpPr txBox="1"/>
          <p:nvPr/>
        </p:nvSpPr>
        <p:spPr>
          <a:xfrm>
            <a:off x="2178571" y="5526534"/>
            <a:ext cx="6192688" cy="707886"/>
          </a:xfrm>
          <a:prstGeom prst="rect">
            <a:avLst/>
          </a:prstGeom>
          <a:noFill/>
        </p:spPr>
        <p:txBody>
          <a:bodyPr wrap="square" rtlCol="0">
            <a:spAutoFit/>
          </a:bodyPr>
          <a:lstStyle/>
          <a:p>
            <a:r>
              <a:rPr lang="en-GB" sz="4000" dirty="0" smtClean="0"/>
              <a:t>(</a:t>
            </a:r>
            <a:r>
              <a:rPr lang="en-GB" sz="4000" dirty="0" err="1"/>
              <a:t>beyn-tay-theen-ko</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26 </a:t>
            </a:r>
            <a:r>
              <a:rPr lang="en-GB" sz="19900" dirty="0" err="1" smtClean="0"/>
              <a:t>veintiseis</a:t>
            </a:r>
            <a:endParaRPr lang="en-GB" sz="19900" dirty="0"/>
          </a:p>
        </p:txBody>
      </p:sp>
      <p:sp>
        <p:nvSpPr>
          <p:cNvPr id="6" name="TextBox 5"/>
          <p:cNvSpPr txBox="1"/>
          <p:nvPr/>
        </p:nvSpPr>
        <p:spPr>
          <a:xfrm>
            <a:off x="1818531" y="5995732"/>
            <a:ext cx="6192688" cy="707886"/>
          </a:xfrm>
          <a:prstGeom prst="rect">
            <a:avLst/>
          </a:prstGeom>
          <a:noFill/>
        </p:spPr>
        <p:txBody>
          <a:bodyPr wrap="square" rtlCol="0">
            <a:spAutoFit/>
          </a:bodyPr>
          <a:lstStyle/>
          <a:p>
            <a:r>
              <a:rPr lang="en-GB" sz="4000" dirty="0" smtClean="0"/>
              <a:t>(</a:t>
            </a:r>
            <a:r>
              <a:rPr lang="en-GB" sz="4000" dirty="0" err="1"/>
              <a:t>beyn-tay-seys</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85000" lnSpcReduction="20000"/>
          </a:bodyPr>
          <a:lstStyle/>
          <a:p>
            <a:pPr marL="82296" indent="0">
              <a:buNone/>
            </a:pPr>
            <a:r>
              <a:rPr lang="en-GB" sz="19900" dirty="0" smtClean="0"/>
              <a:t>27 </a:t>
            </a:r>
            <a:r>
              <a:rPr lang="en-GB" sz="19900" dirty="0" err="1" smtClean="0"/>
              <a:t>veintisiete</a:t>
            </a:r>
            <a:endParaRPr lang="en-GB" sz="19900" dirty="0"/>
          </a:p>
        </p:txBody>
      </p:sp>
      <p:sp>
        <p:nvSpPr>
          <p:cNvPr id="6" name="TextBox 5"/>
          <p:cNvSpPr txBox="1"/>
          <p:nvPr/>
        </p:nvSpPr>
        <p:spPr>
          <a:xfrm>
            <a:off x="1962547" y="5454526"/>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syet</a:t>
            </a:r>
            <a:r>
              <a:rPr lang="en-GB" sz="4000" dirty="0"/>
              <a:t>-ay</a:t>
            </a:r>
            <a:r>
              <a:rPr lang="en-GB" sz="4000" dirty="0" smtClean="0"/>
              <a:t>)</a:t>
            </a:r>
            <a:endParaRPr lang="en-GB" sz="4000" dirty="0"/>
          </a:p>
        </p:txBody>
      </p:sp>
    </p:spTree>
    <p:extLst>
      <p:ext uri="{BB962C8B-B14F-4D97-AF65-F5344CB8AC3E}">
        <p14:creationId xmlns:p14="http://schemas.microsoft.com/office/powerpoint/2010/main" val="37694539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28 </a:t>
            </a:r>
            <a:r>
              <a:rPr lang="en-GB" sz="19900" dirty="0" err="1" smtClean="0"/>
              <a:t>veintiocho</a:t>
            </a:r>
            <a:endParaRPr lang="en-GB" sz="19900" dirty="0"/>
          </a:p>
        </p:txBody>
      </p:sp>
      <p:sp>
        <p:nvSpPr>
          <p:cNvPr id="6" name="TextBox 5"/>
          <p:cNvSpPr txBox="1"/>
          <p:nvPr/>
        </p:nvSpPr>
        <p:spPr>
          <a:xfrm>
            <a:off x="1890539" y="5679672"/>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-o-</a:t>
            </a:r>
            <a:r>
              <a:rPr lang="en-GB" sz="4000" dirty="0" err="1"/>
              <a:t>cho</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85000" lnSpcReduction="20000"/>
          </a:bodyPr>
          <a:lstStyle/>
          <a:p>
            <a:pPr marL="82296" indent="0">
              <a:buNone/>
            </a:pPr>
            <a:r>
              <a:rPr lang="en-GB" sz="19900" dirty="0" smtClean="0"/>
              <a:t>29 </a:t>
            </a:r>
            <a:r>
              <a:rPr lang="en-GB" sz="19900" dirty="0" err="1" smtClean="0"/>
              <a:t>veintinueve</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37734392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52544255"/>
              </p:ext>
            </p:extLst>
          </p:nvPr>
        </p:nvGraphicFramePr>
        <p:xfrm>
          <a:off x="1701800" y="1420813"/>
          <a:ext cx="3501107" cy="5029200"/>
        </p:xfrm>
        <a:graphic>
          <a:graphicData uri="http://schemas.openxmlformats.org/drawingml/2006/table">
            <a:tbl>
              <a:tblPr firstRow="1" bandRow="1">
                <a:tableStyleId>{1E171933-4619-4E11-9A3F-F7608DF75F80}</a:tableStyleId>
              </a:tblPr>
              <a:tblGrid>
                <a:gridCol w="836811"/>
                <a:gridCol w="2664296"/>
              </a:tblGrid>
              <a:tr h="370840">
                <a:tc>
                  <a:txBody>
                    <a:bodyPr/>
                    <a:lstStyle/>
                    <a:p>
                      <a:r>
                        <a:rPr lang="en-GB" sz="2400" dirty="0" smtClean="0"/>
                        <a:t>No.</a:t>
                      </a:r>
                      <a:endParaRPr lang="en-GB" sz="2400" dirty="0"/>
                    </a:p>
                  </a:txBody>
                  <a:tcPr/>
                </a:tc>
                <a:tc>
                  <a:txBody>
                    <a:bodyPr/>
                    <a:lstStyle/>
                    <a:p>
                      <a:r>
                        <a:rPr lang="en-GB" sz="2400" dirty="0" smtClean="0"/>
                        <a:t>Spanish</a:t>
                      </a:r>
                      <a:endParaRPr lang="en-GB" sz="2400" dirty="0"/>
                    </a:p>
                  </a:txBody>
                  <a:tcPr/>
                </a:tc>
              </a:tr>
              <a:tr h="370840">
                <a:tc>
                  <a:txBody>
                    <a:bodyPr/>
                    <a:lstStyle/>
                    <a:p>
                      <a:r>
                        <a:rPr lang="en-GB" sz="2400" dirty="0" smtClean="0"/>
                        <a:t>11</a:t>
                      </a:r>
                      <a:endParaRPr lang="en-GB" sz="2400" dirty="0"/>
                    </a:p>
                  </a:txBody>
                  <a:tcPr/>
                </a:tc>
                <a:tc>
                  <a:txBody>
                    <a:bodyPr/>
                    <a:lstStyle/>
                    <a:p>
                      <a:r>
                        <a:rPr lang="en-GB" sz="2400" dirty="0" smtClean="0"/>
                        <a:t>Once</a:t>
                      </a:r>
                      <a:endParaRPr lang="en-GB" sz="2400" dirty="0"/>
                    </a:p>
                  </a:txBody>
                  <a:tcPr/>
                </a:tc>
              </a:tr>
              <a:tr h="370840">
                <a:tc>
                  <a:txBody>
                    <a:bodyPr/>
                    <a:lstStyle/>
                    <a:p>
                      <a:r>
                        <a:rPr lang="en-GB" sz="2400" dirty="0" smtClean="0"/>
                        <a:t>12</a:t>
                      </a:r>
                      <a:endParaRPr lang="en-GB" sz="2400" dirty="0"/>
                    </a:p>
                  </a:txBody>
                  <a:tcPr/>
                </a:tc>
                <a:tc>
                  <a:txBody>
                    <a:bodyPr/>
                    <a:lstStyle/>
                    <a:p>
                      <a:r>
                        <a:rPr lang="en-GB" sz="2400" dirty="0" err="1" smtClean="0"/>
                        <a:t>Doce</a:t>
                      </a:r>
                      <a:endParaRPr lang="en-GB" sz="2400" dirty="0"/>
                    </a:p>
                  </a:txBody>
                  <a:tcPr/>
                </a:tc>
              </a:tr>
              <a:tr h="370840">
                <a:tc>
                  <a:txBody>
                    <a:bodyPr/>
                    <a:lstStyle/>
                    <a:p>
                      <a:r>
                        <a:rPr lang="en-GB" sz="2400" dirty="0" smtClean="0"/>
                        <a:t>13</a:t>
                      </a:r>
                      <a:endParaRPr lang="en-GB" sz="2400" dirty="0"/>
                    </a:p>
                  </a:txBody>
                  <a:tcPr/>
                </a:tc>
                <a:tc>
                  <a:txBody>
                    <a:bodyPr/>
                    <a:lstStyle/>
                    <a:p>
                      <a:r>
                        <a:rPr lang="en-GB" sz="2400" dirty="0" err="1" smtClean="0"/>
                        <a:t>Trece</a:t>
                      </a:r>
                      <a:endParaRPr lang="en-GB" sz="2400" dirty="0"/>
                    </a:p>
                  </a:txBody>
                  <a:tcPr/>
                </a:tc>
              </a:tr>
              <a:tr h="370840">
                <a:tc>
                  <a:txBody>
                    <a:bodyPr/>
                    <a:lstStyle/>
                    <a:p>
                      <a:r>
                        <a:rPr lang="en-GB" sz="2400" dirty="0" smtClean="0"/>
                        <a:t>14</a:t>
                      </a:r>
                      <a:endParaRPr lang="en-GB" sz="2400" dirty="0"/>
                    </a:p>
                  </a:txBody>
                  <a:tcPr/>
                </a:tc>
                <a:tc>
                  <a:txBody>
                    <a:bodyPr/>
                    <a:lstStyle/>
                    <a:p>
                      <a:r>
                        <a:rPr lang="en-GB" sz="2400" dirty="0" err="1" smtClean="0"/>
                        <a:t>Catorce</a:t>
                      </a:r>
                      <a:endParaRPr lang="en-GB" sz="2400" dirty="0"/>
                    </a:p>
                  </a:txBody>
                  <a:tcPr/>
                </a:tc>
              </a:tr>
              <a:tr h="370840">
                <a:tc>
                  <a:txBody>
                    <a:bodyPr/>
                    <a:lstStyle/>
                    <a:p>
                      <a:r>
                        <a:rPr lang="en-GB" sz="2400" dirty="0" smtClean="0"/>
                        <a:t>15</a:t>
                      </a:r>
                      <a:endParaRPr lang="en-GB" sz="2400" dirty="0"/>
                    </a:p>
                  </a:txBody>
                  <a:tcPr/>
                </a:tc>
                <a:tc>
                  <a:txBody>
                    <a:bodyPr/>
                    <a:lstStyle/>
                    <a:p>
                      <a:r>
                        <a:rPr lang="en-GB" sz="2400" dirty="0" smtClean="0"/>
                        <a:t>Quince</a:t>
                      </a:r>
                      <a:endParaRPr lang="en-GB" sz="2400" dirty="0"/>
                    </a:p>
                  </a:txBody>
                  <a:tcPr/>
                </a:tc>
              </a:tr>
              <a:tr h="370840">
                <a:tc>
                  <a:txBody>
                    <a:bodyPr/>
                    <a:lstStyle/>
                    <a:p>
                      <a:r>
                        <a:rPr lang="en-GB" sz="2400" dirty="0" smtClean="0"/>
                        <a:t>16</a:t>
                      </a:r>
                      <a:endParaRPr lang="en-GB" sz="2400" dirty="0"/>
                    </a:p>
                  </a:txBody>
                  <a:tcPr/>
                </a:tc>
                <a:tc>
                  <a:txBody>
                    <a:bodyPr/>
                    <a:lstStyle/>
                    <a:p>
                      <a:r>
                        <a:rPr lang="en-GB" sz="2400" dirty="0" err="1" smtClean="0"/>
                        <a:t>Dieciséis</a:t>
                      </a:r>
                      <a:endParaRPr lang="en-GB" sz="2400" dirty="0"/>
                    </a:p>
                  </a:txBody>
                  <a:tcPr/>
                </a:tc>
              </a:tr>
              <a:tr h="370840">
                <a:tc>
                  <a:txBody>
                    <a:bodyPr/>
                    <a:lstStyle/>
                    <a:p>
                      <a:r>
                        <a:rPr lang="en-GB" sz="2400" dirty="0" smtClean="0"/>
                        <a:t>17</a:t>
                      </a:r>
                      <a:endParaRPr lang="en-GB" sz="2400" dirty="0"/>
                    </a:p>
                  </a:txBody>
                  <a:tcPr/>
                </a:tc>
                <a:tc>
                  <a:txBody>
                    <a:bodyPr/>
                    <a:lstStyle/>
                    <a:p>
                      <a:r>
                        <a:rPr lang="en-GB" sz="2400" dirty="0" err="1" smtClean="0"/>
                        <a:t>Diecisiete</a:t>
                      </a:r>
                      <a:endParaRPr lang="en-GB" sz="2400" dirty="0"/>
                    </a:p>
                  </a:txBody>
                  <a:tcPr/>
                </a:tc>
              </a:tr>
              <a:tr h="370840">
                <a:tc>
                  <a:txBody>
                    <a:bodyPr/>
                    <a:lstStyle/>
                    <a:p>
                      <a:r>
                        <a:rPr lang="en-GB" sz="2400" dirty="0" smtClean="0"/>
                        <a:t>18</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Dieciocho</a:t>
                      </a:r>
                      <a:endParaRPr lang="en-GB" sz="2400" dirty="0" smtClean="0"/>
                    </a:p>
                  </a:txBody>
                  <a:tcPr/>
                </a:tc>
              </a:tr>
              <a:tr h="370840">
                <a:tc>
                  <a:txBody>
                    <a:bodyPr/>
                    <a:lstStyle/>
                    <a:p>
                      <a:r>
                        <a:rPr lang="en-GB" sz="2400" dirty="0" smtClean="0"/>
                        <a:t>19</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Diecinueve</a:t>
                      </a:r>
                      <a:endParaRPr lang="en-GB" sz="2400" dirty="0" smtClean="0"/>
                    </a:p>
                  </a:txBody>
                  <a:tcPr/>
                </a:tc>
              </a:tr>
              <a:tr h="370840">
                <a:tc>
                  <a:txBody>
                    <a:bodyPr/>
                    <a:lstStyle/>
                    <a:p>
                      <a:r>
                        <a:rPr lang="en-GB" sz="2400" dirty="0" smtClean="0"/>
                        <a:t>20</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Veinte</a:t>
                      </a:r>
                      <a:endParaRPr lang="en-GB" sz="2400" dirty="0" smtClean="0"/>
                    </a:p>
                  </a:txBody>
                  <a:tcPr/>
                </a:tc>
              </a:tr>
            </a:tbl>
          </a:graphicData>
        </a:graphic>
      </p:graphicFrame>
      <p:graphicFrame>
        <p:nvGraphicFramePr>
          <p:cNvPr id="4" name="Content Placeholder 4"/>
          <p:cNvGraphicFramePr>
            <a:graphicFrameLocks/>
          </p:cNvGraphicFramePr>
          <p:nvPr>
            <p:extLst>
              <p:ext uri="{D42A27DB-BD31-4B8C-83A1-F6EECF244321}">
                <p14:modId xmlns:p14="http://schemas.microsoft.com/office/powerpoint/2010/main" val="3579196213"/>
              </p:ext>
            </p:extLst>
          </p:nvPr>
        </p:nvGraphicFramePr>
        <p:xfrm>
          <a:off x="4266803" y="1422078"/>
          <a:ext cx="3501107" cy="5029200"/>
        </p:xfrm>
        <a:graphic>
          <a:graphicData uri="http://schemas.openxmlformats.org/drawingml/2006/table">
            <a:tbl>
              <a:tblPr firstRow="1" bandRow="1">
                <a:tableStyleId>{1E171933-4619-4E11-9A3F-F7608DF75F80}</a:tableStyleId>
              </a:tblPr>
              <a:tblGrid>
                <a:gridCol w="836811"/>
                <a:gridCol w="2664296"/>
              </a:tblGrid>
              <a:tr h="370840">
                <a:tc>
                  <a:txBody>
                    <a:bodyPr/>
                    <a:lstStyle/>
                    <a:p>
                      <a:r>
                        <a:rPr lang="en-GB" sz="2400" dirty="0" smtClean="0"/>
                        <a:t>No.</a:t>
                      </a:r>
                      <a:endParaRPr lang="en-GB" sz="2400" dirty="0"/>
                    </a:p>
                  </a:txBody>
                  <a:tcPr/>
                </a:tc>
                <a:tc>
                  <a:txBody>
                    <a:bodyPr/>
                    <a:lstStyle/>
                    <a:p>
                      <a:r>
                        <a:rPr lang="en-GB" sz="2400" dirty="0" smtClean="0"/>
                        <a:t>Spanish</a:t>
                      </a:r>
                      <a:endParaRPr lang="en-GB" sz="2400" dirty="0"/>
                    </a:p>
                  </a:txBody>
                  <a:tcPr/>
                </a:tc>
              </a:tr>
              <a:tr h="370840">
                <a:tc>
                  <a:txBody>
                    <a:bodyPr/>
                    <a:lstStyle/>
                    <a:p>
                      <a:r>
                        <a:rPr lang="en-GB" sz="2400" dirty="0" smtClean="0"/>
                        <a:t>21</a:t>
                      </a:r>
                      <a:endParaRPr lang="en-GB" sz="2400" dirty="0"/>
                    </a:p>
                  </a:txBody>
                  <a:tcPr/>
                </a:tc>
                <a:tc>
                  <a:txBody>
                    <a:bodyPr/>
                    <a:lstStyle/>
                    <a:p>
                      <a:r>
                        <a:rPr lang="en-GB" sz="2400" dirty="0" err="1" smtClean="0"/>
                        <a:t>Veintiuno</a:t>
                      </a:r>
                      <a:endParaRPr lang="en-GB" sz="2400" dirty="0"/>
                    </a:p>
                  </a:txBody>
                  <a:tcPr/>
                </a:tc>
              </a:tr>
              <a:tr h="370840">
                <a:tc>
                  <a:txBody>
                    <a:bodyPr/>
                    <a:lstStyle/>
                    <a:p>
                      <a:r>
                        <a:rPr lang="en-GB" sz="2400" dirty="0" smtClean="0"/>
                        <a:t>22</a:t>
                      </a:r>
                      <a:endParaRPr lang="en-GB" sz="2400" dirty="0"/>
                    </a:p>
                  </a:txBody>
                  <a:tcPr/>
                </a:tc>
                <a:tc>
                  <a:txBody>
                    <a:bodyPr/>
                    <a:lstStyle/>
                    <a:p>
                      <a:r>
                        <a:rPr lang="en-GB" sz="2400" dirty="0" err="1" smtClean="0"/>
                        <a:t>Veintidós</a:t>
                      </a:r>
                      <a:endParaRPr lang="en-GB" sz="500" dirty="0"/>
                    </a:p>
                  </a:txBody>
                  <a:tcPr/>
                </a:tc>
              </a:tr>
              <a:tr h="370840">
                <a:tc>
                  <a:txBody>
                    <a:bodyPr/>
                    <a:lstStyle/>
                    <a:p>
                      <a:r>
                        <a:rPr lang="en-GB" sz="2400" dirty="0" smtClean="0"/>
                        <a:t>23</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Veintitres</a:t>
                      </a:r>
                      <a:endParaRPr lang="en-GB" sz="500" dirty="0" smtClean="0"/>
                    </a:p>
                  </a:txBody>
                  <a:tcPr/>
                </a:tc>
              </a:tr>
              <a:tr h="370840">
                <a:tc>
                  <a:txBody>
                    <a:bodyPr/>
                    <a:lstStyle/>
                    <a:p>
                      <a:r>
                        <a:rPr lang="en-GB" sz="2400" dirty="0" smtClean="0"/>
                        <a:t>24</a:t>
                      </a:r>
                      <a:endParaRPr lang="en-GB" sz="2400" dirty="0"/>
                    </a:p>
                  </a:txBody>
                  <a:tcPr/>
                </a:tc>
                <a:tc>
                  <a:txBody>
                    <a:bodyPr/>
                    <a:lstStyle/>
                    <a:p>
                      <a:r>
                        <a:rPr lang="en-GB" sz="2400" dirty="0" err="1" smtClean="0"/>
                        <a:t>Veinticuatro</a:t>
                      </a:r>
                      <a:endParaRPr lang="en-GB" sz="500" dirty="0"/>
                    </a:p>
                  </a:txBody>
                  <a:tcPr/>
                </a:tc>
              </a:tr>
              <a:tr h="370840">
                <a:tc>
                  <a:txBody>
                    <a:bodyPr/>
                    <a:lstStyle/>
                    <a:p>
                      <a:r>
                        <a:rPr lang="en-GB" sz="2400" dirty="0" smtClean="0"/>
                        <a:t>25</a:t>
                      </a:r>
                      <a:endParaRPr lang="en-GB" sz="2400" dirty="0"/>
                    </a:p>
                  </a:txBody>
                  <a:tcPr/>
                </a:tc>
                <a:tc>
                  <a:txBody>
                    <a:bodyPr/>
                    <a:lstStyle/>
                    <a:p>
                      <a:r>
                        <a:rPr lang="en-GB" sz="2400" dirty="0" err="1" smtClean="0"/>
                        <a:t>Veinticinco</a:t>
                      </a:r>
                      <a:endParaRPr lang="en-GB" sz="500" dirty="0"/>
                    </a:p>
                  </a:txBody>
                  <a:tcPr/>
                </a:tc>
              </a:tr>
              <a:tr h="370840">
                <a:tc>
                  <a:txBody>
                    <a:bodyPr/>
                    <a:lstStyle/>
                    <a:p>
                      <a:r>
                        <a:rPr lang="en-GB" sz="2400" dirty="0" smtClean="0"/>
                        <a:t>26</a:t>
                      </a:r>
                      <a:endParaRPr lang="en-GB" sz="2400" dirty="0"/>
                    </a:p>
                  </a:txBody>
                  <a:tcPr/>
                </a:tc>
                <a:tc>
                  <a:txBody>
                    <a:bodyPr/>
                    <a:lstStyle/>
                    <a:p>
                      <a:r>
                        <a:rPr lang="en-GB" sz="2400" dirty="0" err="1" smtClean="0"/>
                        <a:t>Veintiseis</a:t>
                      </a:r>
                      <a:endParaRPr lang="en-GB" sz="500" dirty="0"/>
                    </a:p>
                  </a:txBody>
                  <a:tcPr/>
                </a:tc>
              </a:tr>
              <a:tr h="370840">
                <a:tc>
                  <a:txBody>
                    <a:bodyPr/>
                    <a:lstStyle/>
                    <a:p>
                      <a:r>
                        <a:rPr lang="en-GB" sz="2400" dirty="0" smtClean="0"/>
                        <a:t>27</a:t>
                      </a:r>
                      <a:endParaRPr lang="en-GB" sz="2400" dirty="0"/>
                    </a:p>
                  </a:txBody>
                  <a:tcPr/>
                </a:tc>
                <a:tc>
                  <a:txBody>
                    <a:bodyPr/>
                    <a:lstStyle/>
                    <a:p>
                      <a:r>
                        <a:rPr lang="en-GB" sz="2400" dirty="0" err="1" smtClean="0"/>
                        <a:t>Veintisiete</a:t>
                      </a:r>
                      <a:endParaRPr lang="en-GB" sz="500" dirty="0"/>
                    </a:p>
                  </a:txBody>
                  <a:tcPr/>
                </a:tc>
              </a:tr>
              <a:tr h="370840">
                <a:tc>
                  <a:txBody>
                    <a:bodyPr/>
                    <a:lstStyle/>
                    <a:p>
                      <a:r>
                        <a:rPr lang="en-GB" sz="2400" dirty="0" smtClean="0"/>
                        <a:t>28</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Veintiocho</a:t>
                      </a:r>
                      <a:endParaRPr lang="en-GB" sz="500" dirty="0" smtClean="0"/>
                    </a:p>
                  </a:txBody>
                  <a:tcPr/>
                </a:tc>
              </a:tr>
              <a:tr h="370840">
                <a:tc>
                  <a:txBody>
                    <a:bodyPr/>
                    <a:lstStyle/>
                    <a:p>
                      <a:r>
                        <a:rPr lang="en-GB" sz="2400" dirty="0" smtClean="0"/>
                        <a:t>29</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Veintinueve</a:t>
                      </a:r>
                      <a:endParaRPr lang="en-GB" sz="2400" dirty="0" smtClean="0"/>
                    </a:p>
                  </a:txBody>
                  <a:tcPr/>
                </a:tc>
              </a:tr>
              <a:tr h="370840">
                <a:tc>
                  <a:txBody>
                    <a:bodyPr/>
                    <a:lstStyle/>
                    <a:p>
                      <a:endParaRPr lang="en-GB" sz="2400" dirty="0"/>
                    </a:p>
                  </a:txBody>
                  <a:tcPr/>
                </a:tc>
                <a:tc>
                  <a:txBody>
                    <a:bodyPr/>
                    <a:lstStyle/>
                    <a:p>
                      <a:endParaRPr lang="en-GB" sz="2400" dirty="0"/>
                    </a:p>
                  </a:txBody>
                  <a:tcPr/>
                </a:tc>
              </a:tr>
            </a:tbl>
          </a:graphicData>
        </a:graphic>
      </p:graphicFrame>
    </p:spTree>
    <p:extLst>
      <p:ext uri="{BB962C8B-B14F-4D97-AF65-F5344CB8AC3E}">
        <p14:creationId xmlns:p14="http://schemas.microsoft.com/office/powerpoint/2010/main" val="9485002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74515" y="-162098"/>
            <a:ext cx="8887048" cy="2232583"/>
          </a:xfrm>
        </p:spPr>
        <p:txBody>
          <a:bodyPr>
            <a:normAutofit/>
          </a:bodyPr>
          <a:lstStyle/>
          <a:p>
            <a:pPr algn="ctr"/>
            <a:r>
              <a:rPr lang="en-GB" dirty="0" smtClean="0"/>
              <a:t>Task </a:t>
            </a:r>
            <a:r>
              <a:rPr lang="en-GB" dirty="0"/>
              <a:t>4</a:t>
            </a:r>
            <a:r>
              <a:rPr lang="en-GB" dirty="0" smtClean="0"/>
              <a:t> – Click and say in pairs (numbers to 29)</a:t>
            </a:r>
            <a:endParaRPr lang="en-GB" dirty="0"/>
          </a:p>
        </p:txBody>
      </p:sp>
      <p:sp>
        <p:nvSpPr>
          <p:cNvPr id="3" name="Content Placeholder 2"/>
          <p:cNvSpPr>
            <a:spLocks noGrp="1"/>
          </p:cNvSpPr>
          <p:nvPr>
            <p:ph idx="1"/>
          </p:nvPr>
        </p:nvSpPr>
        <p:spPr>
          <a:xfrm>
            <a:off x="1530499" y="2055519"/>
            <a:ext cx="8887048" cy="4712811"/>
          </a:xfrm>
        </p:spPr>
        <p:txBody>
          <a:bodyPr/>
          <a:lstStyle/>
          <a:p>
            <a:pPr>
              <a:buFont typeface="Arial" pitchFamily="34" charset="0"/>
              <a:buChar char="•"/>
            </a:pPr>
            <a:r>
              <a:rPr lang="en-GB" dirty="0" smtClean="0">
                <a:hlinkClick r:id="rId2"/>
              </a:rPr>
              <a:t>http</a:t>
            </a:r>
            <a:r>
              <a:rPr lang="en-GB" dirty="0">
                <a:hlinkClick r:id="rId2"/>
              </a:rPr>
              <a:t>://</a:t>
            </a:r>
            <a:r>
              <a:rPr lang="en-GB" dirty="0" smtClean="0">
                <a:hlinkClick r:id="rId2"/>
              </a:rPr>
              <a:t>www.123teachme.com/games/click_n_say/numbers</a:t>
            </a:r>
            <a:r>
              <a:rPr lang="en-GB" dirty="0" smtClean="0"/>
              <a:t> </a:t>
            </a:r>
          </a:p>
          <a:p>
            <a:endParaRPr lang="en-GB" dirty="0" smtClean="0"/>
          </a:p>
        </p:txBody>
      </p:sp>
    </p:spTree>
    <p:extLst>
      <p:ext uri="{BB962C8B-B14F-4D97-AF65-F5344CB8AC3E}">
        <p14:creationId xmlns:p14="http://schemas.microsoft.com/office/powerpoint/2010/main" val="40358497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Videos </a:t>
            </a:r>
            <a:endParaRPr lang="en-GB" dirty="0"/>
          </a:p>
        </p:txBody>
      </p:sp>
      <p:sp>
        <p:nvSpPr>
          <p:cNvPr id="3" name="Content Placeholder 2"/>
          <p:cNvSpPr>
            <a:spLocks noGrp="1"/>
          </p:cNvSpPr>
          <p:nvPr>
            <p:ph idx="1"/>
          </p:nvPr>
        </p:nvSpPr>
        <p:spPr/>
        <p:txBody>
          <a:bodyPr/>
          <a:lstStyle/>
          <a:p>
            <a:r>
              <a:rPr lang="en-GB" dirty="0" smtClean="0"/>
              <a:t>Watch these videos. </a:t>
            </a:r>
          </a:p>
          <a:p>
            <a:r>
              <a:rPr lang="en-GB" dirty="0" smtClean="0">
                <a:hlinkClick r:id="rId2"/>
              </a:rPr>
              <a:t>Numbers to 30.</a:t>
            </a:r>
          </a:p>
          <a:p>
            <a:r>
              <a:rPr lang="en-GB" dirty="0" smtClean="0">
                <a:hlinkClick r:id="rId3"/>
              </a:rPr>
              <a:t>Numbers Song</a:t>
            </a:r>
          </a:p>
          <a:p>
            <a:endParaRPr lang="en-GB" dirty="0" smtClean="0">
              <a:hlinkClick r:id="rId2"/>
            </a:endParaRPr>
          </a:p>
        </p:txBody>
      </p:sp>
    </p:spTree>
    <p:extLst>
      <p:ext uri="{BB962C8B-B14F-4D97-AF65-F5344CB8AC3E}">
        <p14:creationId xmlns:p14="http://schemas.microsoft.com/office/powerpoint/2010/main" val="38020399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0459" y="197942"/>
            <a:ext cx="9490142" cy="1122099"/>
          </a:xfrm>
        </p:spPr>
        <p:txBody>
          <a:bodyPr>
            <a:normAutofit/>
          </a:bodyPr>
          <a:lstStyle/>
          <a:p>
            <a:r>
              <a:rPr lang="en-GB" dirty="0" smtClean="0"/>
              <a:t>Task 5 – The rule for more than 1 digits:</a:t>
            </a:r>
            <a:endParaRPr lang="en-GB" dirty="0"/>
          </a:p>
        </p:txBody>
      </p:sp>
      <p:sp>
        <p:nvSpPr>
          <p:cNvPr id="3" name="Content Placeholder 2"/>
          <p:cNvSpPr>
            <a:spLocks noGrp="1"/>
          </p:cNvSpPr>
          <p:nvPr>
            <p:ph idx="1"/>
          </p:nvPr>
        </p:nvSpPr>
        <p:spPr>
          <a:xfrm>
            <a:off x="1314475" y="1278062"/>
            <a:ext cx="9274118" cy="5454526"/>
          </a:xfrm>
        </p:spPr>
        <p:txBody>
          <a:bodyPr>
            <a:normAutofit/>
          </a:bodyPr>
          <a:lstStyle/>
          <a:p>
            <a:r>
              <a:rPr lang="en-GB" dirty="0" smtClean="0"/>
              <a:t>In most cases to remember the numbers in Spanish it is useful to follow a simple rule.  Try to spot the rule in the example:</a:t>
            </a:r>
          </a:p>
          <a:p>
            <a:r>
              <a:rPr lang="en-GB" dirty="0" smtClean="0"/>
              <a:t>We have the number 26.</a:t>
            </a:r>
          </a:p>
          <a:p>
            <a:r>
              <a:rPr lang="en-GB" dirty="0" smtClean="0"/>
              <a:t>We have to partition the number e.g. 26 becomes….</a:t>
            </a:r>
          </a:p>
          <a:p>
            <a:endParaRPr lang="en-GB" dirty="0"/>
          </a:p>
          <a:p>
            <a:endParaRPr lang="en-GB" dirty="0" smtClean="0"/>
          </a:p>
          <a:p>
            <a:endParaRPr lang="en-GB" dirty="0"/>
          </a:p>
          <a:p>
            <a:r>
              <a:rPr lang="en-GB" dirty="0" smtClean="0"/>
              <a:t>Then we use the numbers for both sections e.g. the number for 20 and the number for 6 in Spanish. </a:t>
            </a:r>
            <a:endParaRPr lang="en-GB" dirty="0"/>
          </a:p>
        </p:txBody>
      </p:sp>
      <p:grpSp>
        <p:nvGrpSpPr>
          <p:cNvPr id="7" name="Group 6"/>
          <p:cNvGrpSpPr/>
          <p:nvPr/>
        </p:nvGrpSpPr>
        <p:grpSpPr>
          <a:xfrm>
            <a:off x="3593637" y="4014366"/>
            <a:ext cx="4921638" cy="1590449"/>
            <a:chOff x="1170459" y="3654326"/>
            <a:chExt cx="4921638" cy="1590449"/>
          </a:xfrm>
        </p:grpSpPr>
        <p:sp>
          <p:nvSpPr>
            <p:cNvPr id="4" name="Rectangle 3"/>
            <p:cNvSpPr/>
            <p:nvPr/>
          </p:nvSpPr>
          <p:spPr>
            <a:xfrm>
              <a:off x="1170459" y="3654326"/>
              <a:ext cx="1544012"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cap="none" spc="0" dirty="0" smtClean="0">
                  <a:ln w="11430"/>
                  <a:solidFill>
                    <a:srgbClr val="FF0000"/>
                  </a:solidFill>
                  <a:effectLst>
                    <a:outerShdw blurRad="50800" dist="39000" dir="5460000" algn="tl">
                      <a:srgbClr val="000000">
                        <a:alpha val="38000"/>
                      </a:srgbClr>
                    </a:outerShdw>
                  </a:effectLst>
                </a:rPr>
                <a:t>20</a:t>
              </a:r>
              <a:endParaRPr lang="en-US" sz="9600" b="1" cap="none" spc="0" dirty="0">
                <a:ln w="11430"/>
                <a:solidFill>
                  <a:srgbClr val="FF0000"/>
                </a:solidFill>
                <a:effectLst>
                  <a:outerShdw blurRad="50800" dist="39000" dir="5460000" algn="tl">
                    <a:srgbClr val="000000">
                      <a:alpha val="38000"/>
                    </a:srgbClr>
                  </a:outerShdw>
                </a:effectLst>
              </a:endParaRPr>
            </a:p>
          </p:txBody>
        </p:sp>
        <p:sp>
          <p:nvSpPr>
            <p:cNvPr id="5" name="Rectangle 4"/>
            <p:cNvSpPr/>
            <p:nvPr/>
          </p:nvSpPr>
          <p:spPr>
            <a:xfrm>
              <a:off x="3262914" y="4191446"/>
              <a:ext cx="1141658"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rgbClr val="00B0F0"/>
                  </a:solidFill>
                  <a:effectLst>
                    <a:outerShdw blurRad="50800" dist="39000" dir="5460000" algn="tl">
                      <a:srgbClr val="000000">
                        <a:alpha val="38000"/>
                      </a:srgbClr>
                    </a:outerShdw>
                  </a:effectLst>
                </a:rPr>
                <a:t>and</a:t>
              </a:r>
              <a:endParaRPr lang="en-US" sz="4400" b="1" cap="none" spc="0" dirty="0">
                <a:ln w="11430"/>
                <a:solidFill>
                  <a:srgbClr val="00B0F0"/>
                </a:solidFill>
                <a:effectLst>
                  <a:outerShdw blurRad="50800" dist="39000" dir="5460000" algn="tl">
                    <a:srgbClr val="000000">
                      <a:alpha val="38000"/>
                    </a:srgbClr>
                  </a:outerShdw>
                </a:effectLst>
              </a:endParaRPr>
            </a:p>
          </p:txBody>
        </p:sp>
        <p:sp>
          <p:nvSpPr>
            <p:cNvPr id="6" name="Rectangle 5"/>
            <p:cNvSpPr/>
            <p:nvPr/>
          </p:nvSpPr>
          <p:spPr>
            <a:xfrm>
              <a:off x="5227757" y="3675115"/>
              <a:ext cx="864340"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dirty="0">
                  <a:ln w="11430"/>
                  <a:solidFill>
                    <a:srgbClr val="FF0000"/>
                  </a:solidFill>
                  <a:effectLst>
                    <a:outerShdw blurRad="50800" dist="39000" dir="5460000" algn="tl">
                      <a:srgbClr val="000000">
                        <a:alpha val="38000"/>
                      </a:srgbClr>
                    </a:outerShdw>
                  </a:effectLst>
                </a:rPr>
                <a:t>6</a:t>
              </a:r>
              <a:endParaRPr lang="en-US" sz="9600" b="1" cap="none" spc="0" dirty="0">
                <a:ln w="11430"/>
                <a:solidFill>
                  <a:srgbClr val="FF0000"/>
                </a:solidFill>
                <a:effectLst>
                  <a:outerShdw blurRad="50800" dist="39000" dir="5460000" algn="tl">
                    <a:srgbClr val="000000">
                      <a:alpha val="38000"/>
                    </a:srgbClr>
                  </a:outerShdw>
                </a:effectLst>
              </a:endParaRPr>
            </a:p>
          </p:txBody>
        </p:sp>
      </p:grpSp>
    </p:spTree>
    <p:extLst>
      <p:ext uri="{BB962C8B-B14F-4D97-AF65-F5344CB8AC3E}">
        <p14:creationId xmlns:p14="http://schemas.microsoft.com/office/powerpoint/2010/main" val="36079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389" y="269615"/>
            <a:ext cx="9223204" cy="1296479"/>
          </a:xfrm>
        </p:spPr>
        <p:txBody>
          <a:bodyPr>
            <a:normAutofit/>
          </a:bodyPr>
          <a:lstStyle/>
          <a:p>
            <a:r>
              <a:rPr lang="en-GB" dirty="0" smtClean="0"/>
              <a:t>Task 5 – The rule </a:t>
            </a:r>
            <a:r>
              <a:rPr lang="en-GB" dirty="0"/>
              <a:t>for more than 1 digits:</a:t>
            </a:r>
          </a:p>
        </p:txBody>
      </p:sp>
      <p:grpSp>
        <p:nvGrpSpPr>
          <p:cNvPr id="7" name="Group 6"/>
          <p:cNvGrpSpPr/>
          <p:nvPr/>
        </p:nvGrpSpPr>
        <p:grpSpPr>
          <a:xfrm>
            <a:off x="1942465" y="1638102"/>
            <a:ext cx="4921638" cy="1590449"/>
            <a:chOff x="1170459" y="3654326"/>
            <a:chExt cx="4921638" cy="1590449"/>
          </a:xfrm>
        </p:grpSpPr>
        <p:sp>
          <p:nvSpPr>
            <p:cNvPr id="4" name="Rectangle 3"/>
            <p:cNvSpPr/>
            <p:nvPr/>
          </p:nvSpPr>
          <p:spPr>
            <a:xfrm>
              <a:off x="1170459" y="3654326"/>
              <a:ext cx="1544012"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cap="none" spc="0" dirty="0" smtClean="0">
                  <a:ln w="11430"/>
                  <a:solidFill>
                    <a:srgbClr val="FF0000"/>
                  </a:solidFill>
                  <a:effectLst>
                    <a:outerShdw blurRad="50800" dist="39000" dir="5460000" algn="tl">
                      <a:srgbClr val="000000">
                        <a:alpha val="38000"/>
                      </a:srgbClr>
                    </a:outerShdw>
                  </a:effectLst>
                </a:rPr>
                <a:t>20</a:t>
              </a:r>
              <a:endParaRPr lang="en-US" sz="9600" b="1" cap="none" spc="0" dirty="0">
                <a:ln w="11430"/>
                <a:solidFill>
                  <a:srgbClr val="FF0000"/>
                </a:solidFill>
                <a:effectLst>
                  <a:outerShdw blurRad="50800" dist="39000" dir="5460000" algn="tl">
                    <a:srgbClr val="000000">
                      <a:alpha val="38000"/>
                    </a:srgbClr>
                  </a:outerShdw>
                </a:effectLst>
              </a:endParaRPr>
            </a:p>
          </p:txBody>
        </p:sp>
        <p:sp>
          <p:nvSpPr>
            <p:cNvPr id="5" name="Rectangle 4"/>
            <p:cNvSpPr/>
            <p:nvPr/>
          </p:nvSpPr>
          <p:spPr>
            <a:xfrm>
              <a:off x="3262914" y="4191446"/>
              <a:ext cx="1141658"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solidFill>
                    <a:srgbClr val="00B0F0"/>
                  </a:solidFill>
                  <a:effectLst>
                    <a:outerShdw blurRad="50800" dist="39000" dir="5460000" algn="tl">
                      <a:srgbClr val="000000">
                        <a:alpha val="38000"/>
                      </a:srgbClr>
                    </a:outerShdw>
                  </a:effectLst>
                </a:rPr>
                <a:t>and</a:t>
              </a:r>
              <a:endParaRPr lang="en-US" sz="4400" b="1" cap="none" spc="0" dirty="0">
                <a:ln w="11430"/>
                <a:solidFill>
                  <a:srgbClr val="00B0F0"/>
                </a:solidFill>
                <a:effectLst>
                  <a:outerShdw blurRad="50800" dist="39000" dir="5460000" algn="tl">
                    <a:srgbClr val="000000">
                      <a:alpha val="38000"/>
                    </a:srgbClr>
                  </a:outerShdw>
                </a:effectLst>
              </a:endParaRPr>
            </a:p>
          </p:txBody>
        </p:sp>
        <p:sp>
          <p:nvSpPr>
            <p:cNvPr id="6" name="Rectangle 5"/>
            <p:cNvSpPr/>
            <p:nvPr/>
          </p:nvSpPr>
          <p:spPr>
            <a:xfrm>
              <a:off x="5227757" y="3675115"/>
              <a:ext cx="864340"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dirty="0">
                  <a:ln w="11430"/>
                  <a:solidFill>
                    <a:srgbClr val="FF0000"/>
                  </a:solidFill>
                  <a:effectLst>
                    <a:outerShdw blurRad="50800" dist="39000" dir="5460000" algn="tl">
                      <a:srgbClr val="000000">
                        <a:alpha val="38000"/>
                      </a:srgbClr>
                    </a:outerShdw>
                  </a:effectLst>
                </a:rPr>
                <a:t>6</a:t>
              </a:r>
              <a:endParaRPr lang="en-US" sz="9600" b="1" cap="none" spc="0" dirty="0">
                <a:ln w="11430"/>
                <a:solidFill>
                  <a:srgbClr val="FF0000"/>
                </a:solidFill>
                <a:effectLst>
                  <a:outerShdw blurRad="50800" dist="39000" dir="5460000" algn="tl">
                    <a:srgbClr val="000000">
                      <a:alpha val="38000"/>
                    </a:srgbClr>
                  </a:outerShdw>
                </a:effectLst>
              </a:endParaRPr>
            </a:p>
          </p:txBody>
        </p:sp>
      </p:grpSp>
      <p:sp>
        <p:nvSpPr>
          <p:cNvPr id="8" name="Rectangle 7"/>
          <p:cNvSpPr/>
          <p:nvPr/>
        </p:nvSpPr>
        <p:spPr>
          <a:xfrm>
            <a:off x="1850605" y="5766197"/>
            <a:ext cx="6651949" cy="830997"/>
          </a:xfrm>
          <a:prstGeom prst="rect">
            <a:avLst/>
          </a:prstGeom>
          <a:noFill/>
        </p:spPr>
        <p:txBody>
          <a:bodyPr wrap="none" lIns="91440" tIns="45720" rIns="91440" bIns="45720">
            <a:spAutoFit/>
          </a:bodyPr>
          <a:lstStyle/>
          <a:p>
            <a:pPr algn="ctr"/>
            <a:r>
              <a:rPr lang="en-U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Answer: 26 = </a:t>
            </a:r>
            <a:r>
              <a:rPr lang="en-US" sz="4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Veintiseis</a:t>
            </a:r>
            <a:endParaRPr lang="en-US" sz="4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1" name="Round Diagonal Corner Rectangle 10"/>
          <p:cNvSpPr/>
          <p:nvPr/>
        </p:nvSpPr>
        <p:spPr>
          <a:xfrm>
            <a:off x="1850605" y="1558836"/>
            <a:ext cx="5184576" cy="1728192"/>
          </a:xfrm>
          <a:prstGeom prst="round2DiagRect">
            <a:avLst/>
          </a:prstGeom>
          <a:solidFill>
            <a:schemeClr val="lt1">
              <a:alpha val="0"/>
            </a:schemeClr>
          </a:solidFill>
          <a:ln w="76200"/>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 name="TextBox 2"/>
          <p:cNvSpPr txBox="1"/>
          <p:nvPr/>
        </p:nvSpPr>
        <p:spPr>
          <a:xfrm>
            <a:off x="1365609" y="4258603"/>
            <a:ext cx="9472474" cy="1477328"/>
          </a:xfrm>
          <a:prstGeom prst="rect">
            <a:avLst/>
          </a:prstGeom>
          <a:noFill/>
        </p:spPr>
        <p:txBody>
          <a:bodyPr wrap="square" rtlCol="0">
            <a:spAutoFit/>
          </a:bodyPr>
          <a:lstStyle/>
          <a:p>
            <a:r>
              <a:rPr lang="en-GB" sz="3000" dirty="0" smtClean="0"/>
              <a:t>After we have found the numbers we simply ‘squish’ them together to form one word. </a:t>
            </a:r>
          </a:p>
          <a:p>
            <a:r>
              <a:rPr lang="en-GB" sz="3000" dirty="0" smtClean="0"/>
              <a:t>(Notice here the ‘e’ from ‘</a:t>
            </a:r>
            <a:r>
              <a:rPr lang="en-GB" sz="3000" dirty="0" err="1" smtClean="0"/>
              <a:t>Veinte</a:t>
            </a:r>
            <a:r>
              <a:rPr lang="en-GB" sz="3000" dirty="0" smtClean="0"/>
              <a:t>’ is replaced with an ‘</a:t>
            </a:r>
            <a:r>
              <a:rPr lang="en-GB" sz="3000" dirty="0" err="1" smtClean="0"/>
              <a:t>i</a:t>
            </a:r>
            <a:r>
              <a:rPr lang="en-GB" sz="3000" dirty="0" smtClean="0"/>
              <a:t>’).</a:t>
            </a:r>
            <a:endParaRPr lang="en-GB" sz="3200" dirty="0" smtClean="0"/>
          </a:p>
        </p:txBody>
      </p:sp>
      <p:sp>
        <p:nvSpPr>
          <p:cNvPr id="9" name="Rectangle 8"/>
          <p:cNvSpPr/>
          <p:nvPr/>
        </p:nvSpPr>
        <p:spPr>
          <a:xfrm>
            <a:off x="5759985" y="3362533"/>
            <a:ext cx="1326005" cy="830997"/>
          </a:xfrm>
          <a:prstGeom prst="rect">
            <a:avLst/>
          </a:prstGeom>
          <a:noFill/>
        </p:spPr>
        <p:txBody>
          <a:bodyPr wrap="none" lIns="91440" tIns="45720" rIns="91440" bIns="45720">
            <a:spAutoFit/>
          </a:bodyPr>
          <a:lstStyle/>
          <a:p>
            <a:pPr algn="ctr"/>
            <a:r>
              <a:rPr lang="en-US" sz="4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Seis</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2" name="Rectangle 11"/>
          <p:cNvSpPr/>
          <p:nvPr/>
        </p:nvSpPr>
        <p:spPr>
          <a:xfrm>
            <a:off x="1942465" y="3366294"/>
            <a:ext cx="2021001" cy="830997"/>
          </a:xfrm>
          <a:prstGeom prst="rect">
            <a:avLst/>
          </a:prstGeom>
          <a:noFill/>
        </p:spPr>
        <p:txBody>
          <a:bodyPr wrap="none" lIns="91440" tIns="45720" rIns="91440" bIns="45720">
            <a:spAutoFit/>
          </a:bodyPr>
          <a:lstStyle/>
          <a:p>
            <a:pPr algn="ctr"/>
            <a:r>
              <a:rPr lang="en-US" sz="4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Veinte</a:t>
            </a:r>
            <a:endParaRPr lang="en-US" sz="4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266832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par>
                                <p:cTn id="13" presetID="6" presetClass="entr" presetSubtype="16"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ircle(in)">
                                      <p:cBhvr>
                                        <p:cTn id="15" dur="2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circle(in)">
                                      <p:cBhvr>
                                        <p:cTn id="20" dur="20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in)">
                                      <p:cBhvr>
                                        <p:cTn id="25" dur="20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circle(in)">
                                      <p:cBhvr>
                                        <p:cTn id="30" dur="2000"/>
                                        <p:tgtEl>
                                          <p:spTgt spid="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circle(in)">
                                      <p:cBhvr>
                                        <p:cTn id="35" dur="2000"/>
                                        <p:tgtEl>
                                          <p:spTgt spid="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Effect transition="in" filter="circle(in)">
                                      <p:cBhvr>
                                        <p:cTn id="40"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9"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n-GB" sz="19900" dirty="0" smtClean="0"/>
              <a:t>0 cero</a:t>
            </a:r>
            <a:endParaRPr lang="en-GB" sz="19900" dirty="0"/>
          </a:p>
        </p:txBody>
      </p:sp>
      <p:sp>
        <p:nvSpPr>
          <p:cNvPr id="6" name="TextBox 5"/>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smtClean="0"/>
              <a:t>Thero</a:t>
            </a:r>
            <a:r>
              <a:rPr lang="en-GB" sz="4000" dirty="0" smtClean="0"/>
              <a:t>)</a:t>
            </a:r>
            <a:endParaRPr lang="en-GB" sz="4000" dirty="0"/>
          </a:p>
        </p:txBody>
      </p:sp>
      <p:sp>
        <p:nvSpPr>
          <p:cNvPr id="7" name="Title 1"/>
          <p:cNvSpPr txBox="1">
            <a:spLocks/>
          </p:cNvSpPr>
          <p:nvPr/>
        </p:nvSpPr>
        <p:spPr>
          <a:xfrm>
            <a:off x="1853945" y="422015"/>
            <a:ext cx="8887048" cy="1122099"/>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GB" smtClean="0"/>
              <a:t>The numbers:</a:t>
            </a:r>
            <a:endParaRPr lang="en-GB" dirty="0"/>
          </a:p>
        </p:txBody>
      </p:sp>
    </p:spTree>
    <p:extLst>
      <p:ext uri="{BB962C8B-B14F-4D97-AF65-F5344CB8AC3E}">
        <p14:creationId xmlns:p14="http://schemas.microsoft.com/office/powerpoint/2010/main" val="9227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Task 6 - Applying the rule.</a:t>
            </a:r>
            <a:endParaRPr lang="en-GB" dirty="0"/>
          </a:p>
        </p:txBody>
      </p:sp>
      <p:sp>
        <p:nvSpPr>
          <p:cNvPr id="3" name="Content Placeholder 2"/>
          <p:cNvSpPr>
            <a:spLocks noGrp="1"/>
          </p:cNvSpPr>
          <p:nvPr>
            <p:ph idx="1"/>
          </p:nvPr>
        </p:nvSpPr>
        <p:spPr/>
        <p:txBody>
          <a:bodyPr/>
          <a:lstStyle/>
          <a:p>
            <a:r>
              <a:rPr lang="en-GB" dirty="0" smtClean="0"/>
              <a:t>Use the rule to find out these numbers:</a:t>
            </a:r>
          </a:p>
          <a:p>
            <a:r>
              <a:rPr lang="en-GB" dirty="0" smtClean="0"/>
              <a:t>18 (Lets go through the first one together).</a:t>
            </a:r>
          </a:p>
          <a:p>
            <a:r>
              <a:rPr lang="en-GB" dirty="0" smtClean="0"/>
              <a:t>22</a:t>
            </a:r>
          </a:p>
          <a:p>
            <a:r>
              <a:rPr lang="en-GB" dirty="0" smtClean="0"/>
              <a:t>16</a:t>
            </a:r>
          </a:p>
          <a:p>
            <a:r>
              <a:rPr lang="en-GB" dirty="0" smtClean="0"/>
              <a:t>29</a:t>
            </a:r>
          </a:p>
          <a:p>
            <a:r>
              <a:rPr lang="en-GB" dirty="0" smtClean="0"/>
              <a:t>21</a:t>
            </a:r>
          </a:p>
          <a:p>
            <a:endParaRPr lang="en-GB" dirty="0" smtClean="0"/>
          </a:p>
        </p:txBody>
      </p:sp>
    </p:spTree>
    <p:extLst>
      <p:ext uri="{BB962C8B-B14F-4D97-AF65-F5344CB8AC3E}">
        <p14:creationId xmlns:p14="http://schemas.microsoft.com/office/powerpoint/2010/main" val="27749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ircle(in)">
                                      <p:cBhvr>
                                        <p:cTn id="20" dur="2000"/>
                                        <p:tgtEl>
                                          <p:spTgt spid="3">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ircle(in)">
                                      <p:cBhvr>
                                        <p:cTn id="26" dur="2000"/>
                                        <p:tgtEl>
                                          <p:spTgt spid="3">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p:txBody>
          <a:bodyPr/>
          <a:lstStyle/>
          <a:p>
            <a:r>
              <a:rPr lang="en-GB" dirty="0" smtClean="0"/>
              <a:t>18 =  </a:t>
            </a:r>
            <a:r>
              <a:rPr lang="en-GB" dirty="0" err="1" smtClean="0"/>
              <a:t>Dieciocho</a:t>
            </a:r>
            <a:r>
              <a:rPr lang="en-GB" dirty="0" smtClean="0"/>
              <a:t> </a:t>
            </a:r>
          </a:p>
          <a:p>
            <a:r>
              <a:rPr lang="en-GB" dirty="0" smtClean="0"/>
              <a:t>22 =  </a:t>
            </a:r>
            <a:r>
              <a:rPr lang="en-GB" dirty="0" err="1" smtClean="0"/>
              <a:t>Veintidós</a:t>
            </a:r>
            <a:endParaRPr lang="en-GB" sz="700" dirty="0"/>
          </a:p>
          <a:p>
            <a:r>
              <a:rPr lang="en-GB" dirty="0" smtClean="0"/>
              <a:t>16 =  </a:t>
            </a:r>
            <a:r>
              <a:rPr lang="en-GB" dirty="0" err="1" smtClean="0"/>
              <a:t>Dieciséis</a:t>
            </a:r>
            <a:r>
              <a:rPr lang="en-GB" smtClean="0"/>
              <a:t>  </a:t>
            </a:r>
            <a:endParaRPr lang="en-GB" dirty="0" smtClean="0"/>
          </a:p>
          <a:p>
            <a:r>
              <a:rPr lang="en-GB" dirty="0" smtClean="0"/>
              <a:t>29 =  </a:t>
            </a:r>
            <a:r>
              <a:rPr lang="en-GB" dirty="0" err="1" smtClean="0"/>
              <a:t>Veintinueve</a:t>
            </a:r>
            <a:endParaRPr lang="en-GB" dirty="0" smtClean="0"/>
          </a:p>
          <a:p>
            <a:r>
              <a:rPr lang="en-GB" dirty="0" smtClean="0"/>
              <a:t>21 =  </a:t>
            </a:r>
            <a:r>
              <a:rPr lang="en-GB" dirty="0" err="1" smtClean="0"/>
              <a:t>Veintiuno</a:t>
            </a:r>
            <a:endParaRPr lang="en-GB" dirty="0" smtClean="0"/>
          </a:p>
        </p:txBody>
      </p:sp>
    </p:spTree>
    <p:extLst>
      <p:ext uri="{BB962C8B-B14F-4D97-AF65-F5344CB8AC3E}">
        <p14:creationId xmlns:p14="http://schemas.microsoft.com/office/powerpoint/2010/main" val="363685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ircle(in)">
                                      <p:cBhvr>
                                        <p:cTn id="18" dur="2000"/>
                                        <p:tgtEl>
                                          <p:spTgt spid="3">
                                            <p:txEl>
                                              <p:pRg st="2" end="2"/>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circle(in)">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7 – Numbers to 100 (from 30)</a:t>
            </a:r>
            <a:endParaRPr lang="en-GB" dirty="0"/>
          </a:p>
        </p:txBody>
      </p:sp>
      <p:sp>
        <p:nvSpPr>
          <p:cNvPr id="4" name="Content Placeholder 2"/>
          <p:cNvSpPr>
            <a:spLocks noGrp="1"/>
          </p:cNvSpPr>
          <p:nvPr>
            <p:ph idx="1"/>
          </p:nvPr>
        </p:nvSpPr>
        <p:spPr>
          <a:xfrm>
            <a:off x="1701545" y="1421326"/>
            <a:ext cx="8887048" cy="4712811"/>
          </a:xfrm>
        </p:spPr>
        <p:txBody>
          <a:bodyPr/>
          <a:lstStyle/>
          <a:p>
            <a:r>
              <a:rPr lang="en-GB" dirty="0" smtClean="0"/>
              <a:t>Do you know any numbers to 100  in Spanish?</a:t>
            </a:r>
          </a:p>
          <a:p>
            <a:r>
              <a:rPr lang="en-GB" dirty="0" smtClean="0"/>
              <a:t>In pairs, write down on paper some of the Spanish numbers you know.</a:t>
            </a:r>
          </a:p>
          <a:p>
            <a:r>
              <a:rPr lang="en-GB" dirty="0" smtClean="0"/>
              <a:t>Can you write them correctly?</a:t>
            </a:r>
          </a:p>
          <a:p>
            <a:r>
              <a:rPr lang="en-GB" dirty="0" smtClean="0"/>
              <a:t>Can you pronounce them correctly?</a:t>
            </a:r>
            <a:endParaRPr lang="en-GB" dirty="0"/>
          </a:p>
        </p:txBody>
      </p:sp>
    </p:spTree>
    <p:extLst>
      <p:ext uri="{BB962C8B-B14F-4D97-AF65-F5344CB8AC3E}">
        <p14:creationId xmlns:p14="http://schemas.microsoft.com/office/powerpoint/2010/main" val="415134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circle(in)">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circle(in)">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circle(in)">
                                      <p:cBhvr>
                                        <p:cTn id="27"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8 – Even more numbers….</a:t>
            </a:r>
            <a:endParaRPr lang="en-GB" dirty="0"/>
          </a:p>
        </p:txBody>
      </p:sp>
    </p:spTree>
    <p:extLst>
      <p:ext uri="{BB962C8B-B14F-4D97-AF65-F5344CB8AC3E}">
        <p14:creationId xmlns:p14="http://schemas.microsoft.com/office/powerpoint/2010/main" val="372863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306363" y="1421326"/>
            <a:ext cx="10282230" cy="4712811"/>
          </a:xfrm>
        </p:spPr>
        <p:txBody>
          <a:bodyPr>
            <a:normAutofit/>
          </a:bodyPr>
          <a:lstStyle/>
          <a:p>
            <a:pPr marL="82296" indent="0">
              <a:buNone/>
            </a:pPr>
            <a:r>
              <a:rPr lang="en-GB" sz="19900" dirty="0" smtClean="0"/>
              <a:t>30 </a:t>
            </a:r>
            <a:r>
              <a:rPr lang="en-GB" sz="19900" dirty="0" err="1" smtClean="0"/>
              <a:t>t</a:t>
            </a:r>
            <a:r>
              <a:rPr lang="en-GB" sz="19900" dirty="0" err="1"/>
              <a:t>reinta</a:t>
            </a:r>
            <a:endParaRPr lang="en-GB" sz="19900" dirty="0"/>
          </a:p>
        </p:txBody>
      </p:sp>
      <p:sp>
        <p:nvSpPr>
          <p:cNvPr id="6" name="TextBox 5"/>
          <p:cNvSpPr txBox="1"/>
          <p:nvPr/>
        </p:nvSpPr>
        <p:spPr>
          <a:xfrm>
            <a:off x="1962547" y="5454526"/>
            <a:ext cx="6192688" cy="707886"/>
          </a:xfrm>
          <a:prstGeom prst="rect">
            <a:avLst/>
          </a:prstGeom>
          <a:noFill/>
        </p:spPr>
        <p:txBody>
          <a:bodyPr wrap="square" rtlCol="0">
            <a:spAutoFit/>
          </a:bodyPr>
          <a:lstStyle/>
          <a:p>
            <a:r>
              <a:rPr lang="en-GB" sz="4000" dirty="0" smtClean="0"/>
              <a:t>(</a:t>
            </a:r>
            <a:r>
              <a:rPr lang="en-GB" sz="4000" dirty="0" err="1" smtClean="0"/>
              <a:t>treyn</a:t>
            </a:r>
            <a:r>
              <a:rPr lang="en-GB" sz="4000" dirty="0" smtClean="0"/>
              <a:t>-ta)</a:t>
            </a:r>
            <a:endParaRPr lang="en-GB" sz="4000" dirty="0"/>
          </a:p>
        </p:txBody>
      </p:sp>
      <p:sp>
        <p:nvSpPr>
          <p:cNvPr id="7" name="Title 1"/>
          <p:cNvSpPr txBox="1">
            <a:spLocks/>
          </p:cNvSpPr>
          <p:nvPr/>
        </p:nvSpPr>
        <p:spPr>
          <a:xfrm>
            <a:off x="1853945" y="422015"/>
            <a:ext cx="8887048" cy="1122099"/>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GB" smtClean="0"/>
              <a:t>The numbers:</a:t>
            </a:r>
            <a:endParaRPr lang="en-GB" dirty="0"/>
          </a:p>
        </p:txBody>
      </p:sp>
    </p:spTree>
    <p:extLst>
      <p:ext uri="{BB962C8B-B14F-4D97-AF65-F5344CB8AC3E}">
        <p14:creationId xmlns:p14="http://schemas.microsoft.com/office/powerpoint/2010/main" val="33459568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40 </a:t>
            </a:r>
            <a:r>
              <a:rPr lang="en-GB" sz="19900" dirty="0" err="1" smtClean="0"/>
              <a:t>cuarenta</a:t>
            </a:r>
            <a:endParaRPr lang="en-GB" sz="19900" dirty="0"/>
          </a:p>
        </p:txBody>
      </p:sp>
      <p:sp>
        <p:nvSpPr>
          <p:cNvPr id="6" name="TextBox 5"/>
          <p:cNvSpPr txBox="1"/>
          <p:nvPr/>
        </p:nvSpPr>
        <p:spPr>
          <a:xfrm>
            <a:off x="1890539" y="5679672"/>
            <a:ext cx="6192688" cy="707886"/>
          </a:xfrm>
          <a:prstGeom prst="rect">
            <a:avLst/>
          </a:prstGeom>
          <a:noFill/>
        </p:spPr>
        <p:txBody>
          <a:bodyPr wrap="square" rtlCol="0">
            <a:spAutoFit/>
          </a:bodyPr>
          <a:lstStyle/>
          <a:p>
            <a:r>
              <a:rPr lang="en-GB" sz="4000" dirty="0" smtClean="0"/>
              <a:t>(</a:t>
            </a:r>
            <a:r>
              <a:rPr lang="en-GB" sz="4000" dirty="0" err="1"/>
              <a:t>kwa</a:t>
            </a:r>
            <a:r>
              <a:rPr lang="en-GB" sz="4000" dirty="0"/>
              <a:t>-</a:t>
            </a:r>
            <a:r>
              <a:rPr lang="en-GB" sz="4000" dirty="0" err="1"/>
              <a:t>ren</a:t>
            </a:r>
            <a:r>
              <a:rPr lang="en-GB" sz="4000" dirty="0"/>
              <a:t>-ta</a:t>
            </a:r>
            <a:r>
              <a:rPr lang="en-GB" sz="4000" dirty="0" smtClean="0"/>
              <a:t>)</a:t>
            </a:r>
            <a:endParaRPr lang="en-GB" sz="4000" dirty="0"/>
          </a:p>
        </p:txBody>
      </p:sp>
    </p:spTree>
    <p:extLst>
      <p:ext uri="{BB962C8B-B14F-4D97-AF65-F5344CB8AC3E}">
        <p14:creationId xmlns:p14="http://schemas.microsoft.com/office/powerpoint/2010/main" val="117656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50 </a:t>
            </a:r>
            <a:r>
              <a:rPr lang="en-GB" sz="19900" dirty="0" err="1" smtClean="0"/>
              <a:t>cincuenta</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2325198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a:bodyPr>
          <a:lstStyle/>
          <a:p>
            <a:pPr marL="82296" indent="0">
              <a:buNone/>
            </a:pPr>
            <a:r>
              <a:rPr lang="en-GB" sz="19900" dirty="0" smtClean="0"/>
              <a:t>60 </a:t>
            </a:r>
            <a:r>
              <a:rPr lang="en-GB" sz="19900" dirty="0" err="1" smtClean="0"/>
              <a:t>sesenta</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28205789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a:bodyPr>
          <a:lstStyle/>
          <a:p>
            <a:pPr marL="82296" indent="0">
              <a:buNone/>
            </a:pPr>
            <a:r>
              <a:rPr lang="en-GB" sz="19900" dirty="0"/>
              <a:t>7</a:t>
            </a:r>
            <a:r>
              <a:rPr lang="en-GB" sz="19900" dirty="0" smtClean="0"/>
              <a:t>0 </a:t>
            </a:r>
            <a:r>
              <a:rPr lang="en-GB" sz="19900" dirty="0" err="1" smtClean="0"/>
              <a:t>setenta</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19215282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80 </a:t>
            </a:r>
            <a:r>
              <a:rPr lang="en-GB" sz="19900" dirty="0" err="1" smtClean="0"/>
              <a:t>ochenta</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1921528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1 </a:t>
            </a:r>
            <a:r>
              <a:rPr lang="en-GB" sz="19900" dirty="0" err="1" smtClean="0"/>
              <a:t>uno</a:t>
            </a:r>
            <a:r>
              <a:rPr lang="en-GB" sz="19900" dirty="0" smtClean="0"/>
              <a:t>/a</a:t>
            </a:r>
            <a:endParaRPr lang="en-GB" sz="19900" dirty="0"/>
          </a:p>
        </p:txBody>
      </p:sp>
      <p:sp>
        <p:nvSpPr>
          <p:cNvPr id="4" name="TextBox 3"/>
          <p:cNvSpPr txBox="1"/>
          <p:nvPr/>
        </p:nvSpPr>
        <p:spPr>
          <a:xfrm>
            <a:off x="2178571" y="4458608"/>
            <a:ext cx="6192688" cy="707886"/>
          </a:xfrm>
          <a:prstGeom prst="rect">
            <a:avLst/>
          </a:prstGeom>
          <a:noFill/>
        </p:spPr>
        <p:txBody>
          <a:bodyPr wrap="square" rtlCol="0">
            <a:spAutoFit/>
          </a:bodyPr>
          <a:lstStyle/>
          <a:p>
            <a:r>
              <a:rPr lang="en-GB" sz="4000" dirty="0" smtClean="0"/>
              <a:t>(</a:t>
            </a:r>
            <a:r>
              <a:rPr lang="en-GB" sz="4000" dirty="0" err="1"/>
              <a:t>oo</a:t>
            </a:r>
            <a:r>
              <a:rPr lang="en-GB" sz="4000" dirty="0"/>
              <a:t>-no</a:t>
            </a:r>
            <a:r>
              <a:rPr lang="en-GB" sz="4000" dirty="0" smtClean="0"/>
              <a:t>)</a:t>
            </a:r>
            <a:endParaRPr lang="en-GB" sz="4000" dirty="0"/>
          </a:p>
        </p:txBody>
      </p:sp>
    </p:spTree>
    <p:extLst>
      <p:ext uri="{BB962C8B-B14F-4D97-AF65-F5344CB8AC3E}">
        <p14:creationId xmlns:p14="http://schemas.microsoft.com/office/powerpoint/2010/main" val="34095562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fontScale="92500" lnSpcReduction="20000"/>
          </a:bodyPr>
          <a:lstStyle/>
          <a:p>
            <a:pPr marL="82296" indent="0">
              <a:buNone/>
            </a:pPr>
            <a:r>
              <a:rPr lang="en-GB" sz="19900" dirty="0" smtClean="0"/>
              <a:t>90 </a:t>
            </a:r>
            <a:r>
              <a:rPr lang="en-GB" sz="19900" dirty="0" err="1" smtClean="0"/>
              <a:t>noventa</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19215282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5" name="Content Placeholder 2"/>
          <p:cNvSpPr>
            <a:spLocks noGrp="1"/>
          </p:cNvSpPr>
          <p:nvPr>
            <p:ph idx="1"/>
          </p:nvPr>
        </p:nvSpPr>
        <p:spPr>
          <a:xfrm>
            <a:off x="306363" y="1421326"/>
            <a:ext cx="10282230" cy="4712811"/>
          </a:xfrm>
        </p:spPr>
        <p:txBody>
          <a:bodyPr>
            <a:normAutofit/>
          </a:bodyPr>
          <a:lstStyle/>
          <a:p>
            <a:pPr marL="82296" indent="0">
              <a:buNone/>
            </a:pPr>
            <a:r>
              <a:rPr lang="en-GB" sz="19900" dirty="0" smtClean="0"/>
              <a:t>100 </a:t>
            </a:r>
            <a:r>
              <a:rPr lang="en-GB" sz="19900" dirty="0" err="1" smtClean="0"/>
              <a:t>cien</a:t>
            </a:r>
            <a:endParaRPr lang="en-GB" sz="19900" dirty="0"/>
          </a:p>
        </p:txBody>
      </p:sp>
      <p:sp>
        <p:nvSpPr>
          <p:cNvPr id="6" name="TextBox 5"/>
          <p:cNvSpPr txBox="1"/>
          <p:nvPr/>
        </p:nvSpPr>
        <p:spPr>
          <a:xfrm>
            <a:off x="2466603" y="5742558"/>
            <a:ext cx="6192688" cy="707886"/>
          </a:xfrm>
          <a:prstGeom prst="rect">
            <a:avLst/>
          </a:prstGeom>
          <a:noFill/>
        </p:spPr>
        <p:txBody>
          <a:bodyPr wrap="square" rtlCol="0">
            <a:spAutoFit/>
          </a:bodyPr>
          <a:lstStyle/>
          <a:p>
            <a:r>
              <a:rPr lang="en-GB" sz="4000" dirty="0" smtClean="0"/>
              <a:t>(</a:t>
            </a:r>
            <a:r>
              <a:rPr lang="en-GB" sz="4000" dirty="0" err="1"/>
              <a:t>beyn</a:t>
            </a:r>
            <a:r>
              <a:rPr lang="en-GB" sz="4000" dirty="0"/>
              <a:t>-</a:t>
            </a:r>
            <a:r>
              <a:rPr lang="en-GB" sz="4000" dirty="0" err="1"/>
              <a:t>tay</a:t>
            </a:r>
            <a:r>
              <a:rPr lang="en-GB" sz="4000" dirty="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19215282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80209533"/>
              </p:ext>
            </p:extLst>
          </p:nvPr>
        </p:nvGraphicFramePr>
        <p:xfrm>
          <a:off x="1701800" y="1420813"/>
          <a:ext cx="3501107" cy="5029200"/>
        </p:xfrm>
        <a:graphic>
          <a:graphicData uri="http://schemas.openxmlformats.org/drawingml/2006/table">
            <a:tbl>
              <a:tblPr firstRow="1" bandRow="1">
                <a:tableStyleId>{1E171933-4619-4E11-9A3F-F7608DF75F80}</a:tableStyleId>
              </a:tblPr>
              <a:tblGrid>
                <a:gridCol w="836811"/>
                <a:gridCol w="2664296"/>
              </a:tblGrid>
              <a:tr h="370840">
                <a:tc>
                  <a:txBody>
                    <a:bodyPr/>
                    <a:lstStyle/>
                    <a:p>
                      <a:r>
                        <a:rPr lang="en-GB" sz="2400" dirty="0" smtClean="0"/>
                        <a:t>No.</a:t>
                      </a:r>
                      <a:endParaRPr lang="en-GB" sz="2400" dirty="0"/>
                    </a:p>
                  </a:txBody>
                  <a:tcPr/>
                </a:tc>
                <a:tc>
                  <a:txBody>
                    <a:bodyPr/>
                    <a:lstStyle/>
                    <a:p>
                      <a:r>
                        <a:rPr lang="en-GB" sz="2400" dirty="0" smtClean="0"/>
                        <a:t>Spanish</a:t>
                      </a:r>
                      <a:endParaRPr lang="en-GB" sz="2400" dirty="0"/>
                    </a:p>
                  </a:txBody>
                  <a:tcPr/>
                </a:tc>
              </a:tr>
              <a:tr h="370840">
                <a:tc>
                  <a:txBody>
                    <a:bodyPr/>
                    <a:lstStyle/>
                    <a:p>
                      <a:r>
                        <a:rPr lang="en-GB" sz="2400" dirty="0" smtClean="0"/>
                        <a:t>30</a:t>
                      </a:r>
                      <a:endParaRPr lang="en-GB" sz="2400" dirty="0"/>
                    </a:p>
                  </a:txBody>
                  <a:tcPr/>
                </a:tc>
                <a:tc>
                  <a:txBody>
                    <a:bodyPr/>
                    <a:lstStyle/>
                    <a:p>
                      <a:r>
                        <a:rPr lang="en-GB" sz="2400" dirty="0" smtClean="0"/>
                        <a:t>Treinta</a:t>
                      </a:r>
                      <a:endParaRPr lang="en-GB" sz="2400" dirty="0"/>
                    </a:p>
                  </a:txBody>
                  <a:tcPr/>
                </a:tc>
              </a:tr>
              <a:tr h="370840">
                <a:tc>
                  <a:txBody>
                    <a:bodyPr/>
                    <a:lstStyle/>
                    <a:p>
                      <a:r>
                        <a:rPr lang="en-GB" sz="2400" dirty="0" smtClean="0"/>
                        <a:t>40</a:t>
                      </a:r>
                      <a:endParaRPr lang="en-GB" sz="2400" dirty="0"/>
                    </a:p>
                  </a:txBody>
                  <a:tcPr/>
                </a:tc>
                <a:tc>
                  <a:txBody>
                    <a:bodyPr/>
                    <a:lstStyle/>
                    <a:p>
                      <a:r>
                        <a:rPr lang="en-GB" sz="2400" dirty="0" err="1" smtClean="0"/>
                        <a:t>Cuarenta</a:t>
                      </a:r>
                      <a:endParaRPr lang="en-GB" sz="2400" dirty="0"/>
                    </a:p>
                  </a:txBody>
                  <a:tcPr/>
                </a:tc>
              </a:tr>
              <a:tr h="370840">
                <a:tc>
                  <a:txBody>
                    <a:bodyPr/>
                    <a:lstStyle/>
                    <a:p>
                      <a:r>
                        <a:rPr lang="en-GB" sz="2400" dirty="0" smtClean="0"/>
                        <a:t>50</a:t>
                      </a:r>
                      <a:endParaRPr lang="en-GB" sz="2400" dirty="0"/>
                    </a:p>
                  </a:txBody>
                  <a:tcPr/>
                </a:tc>
                <a:tc>
                  <a:txBody>
                    <a:bodyPr/>
                    <a:lstStyle/>
                    <a:p>
                      <a:r>
                        <a:rPr lang="en-GB" sz="2400" dirty="0" err="1" smtClean="0"/>
                        <a:t>Cincuenta</a:t>
                      </a:r>
                      <a:endParaRPr lang="en-GB" sz="2400" dirty="0"/>
                    </a:p>
                  </a:txBody>
                  <a:tcPr/>
                </a:tc>
              </a:tr>
              <a:tr h="370840">
                <a:tc>
                  <a:txBody>
                    <a:bodyPr/>
                    <a:lstStyle/>
                    <a:p>
                      <a:r>
                        <a:rPr lang="en-GB" sz="2400" dirty="0" smtClean="0"/>
                        <a:t>60</a:t>
                      </a:r>
                      <a:endParaRPr lang="en-GB" sz="2400" dirty="0"/>
                    </a:p>
                  </a:txBody>
                  <a:tcPr/>
                </a:tc>
                <a:tc>
                  <a:txBody>
                    <a:bodyPr/>
                    <a:lstStyle/>
                    <a:p>
                      <a:r>
                        <a:rPr lang="en-GB" sz="2400" dirty="0" err="1" smtClean="0"/>
                        <a:t>Sesenta</a:t>
                      </a:r>
                      <a:endParaRPr lang="en-GB" sz="2400" dirty="0"/>
                    </a:p>
                  </a:txBody>
                  <a:tcPr/>
                </a:tc>
              </a:tr>
              <a:tr h="370840">
                <a:tc>
                  <a:txBody>
                    <a:bodyPr/>
                    <a:lstStyle/>
                    <a:p>
                      <a:r>
                        <a:rPr lang="en-GB" sz="2400" dirty="0" smtClean="0"/>
                        <a:t>70</a:t>
                      </a:r>
                      <a:endParaRPr lang="en-GB" sz="2400" dirty="0"/>
                    </a:p>
                  </a:txBody>
                  <a:tcPr/>
                </a:tc>
                <a:tc>
                  <a:txBody>
                    <a:bodyPr/>
                    <a:lstStyle/>
                    <a:p>
                      <a:r>
                        <a:rPr lang="en-GB" sz="2400" dirty="0" err="1" smtClean="0"/>
                        <a:t>Setenta</a:t>
                      </a:r>
                      <a:endParaRPr lang="en-GB" sz="2400" dirty="0"/>
                    </a:p>
                  </a:txBody>
                  <a:tcPr/>
                </a:tc>
              </a:tr>
              <a:tr h="370840">
                <a:tc>
                  <a:txBody>
                    <a:bodyPr/>
                    <a:lstStyle/>
                    <a:p>
                      <a:r>
                        <a:rPr lang="en-GB" sz="2400" dirty="0" smtClean="0"/>
                        <a:t>80</a:t>
                      </a:r>
                      <a:endParaRPr lang="en-GB" sz="2400" dirty="0"/>
                    </a:p>
                  </a:txBody>
                  <a:tcPr/>
                </a:tc>
                <a:tc>
                  <a:txBody>
                    <a:bodyPr/>
                    <a:lstStyle/>
                    <a:p>
                      <a:r>
                        <a:rPr lang="en-GB" sz="2400" dirty="0" err="1" smtClean="0"/>
                        <a:t>Ochenta</a:t>
                      </a:r>
                      <a:endParaRPr lang="en-GB" sz="2400" dirty="0"/>
                    </a:p>
                  </a:txBody>
                  <a:tcPr/>
                </a:tc>
              </a:tr>
              <a:tr h="370840">
                <a:tc>
                  <a:txBody>
                    <a:bodyPr/>
                    <a:lstStyle/>
                    <a:p>
                      <a:r>
                        <a:rPr lang="en-GB" sz="2400" dirty="0" smtClean="0"/>
                        <a:t>90</a:t>
                      </a:r>
                      <a:endParaRPr lang="en-GB" sz="2400" dirty="0"/>
                    </a:p>
                  </a:txBody>
                  <a:tcPr/>
                </a:tc>
                <a:tc>
                  <a:txBody>
                    <a:bodyPr/>
                    <a:lstStyle/>
                    <a:p>
                      <a:r>
                        <a:rPr lang="en-GB" sz="2400" dirty="0" err="1" smtClean="0"/>
                        <a:t>Noventa</a:t>
                      </a:r>
                      <a:endParaRPr lang="en-GB" sz="2400" dirty="0"/>
                    </a:p>
                  </a:txBody>
                  <a:tcPr/>
                </a:tc>
              </a:tr>
              <a:tr h="370840">
                <a:tc>
                  <a:txBody>
                    <a:bodyPr/>
                    <a:lstStyle/>
                    <a:p>
                      <a:r>
                        <a:rPr lang="en-GB" sz="2400" dirty="0" smtClean="0"/>
                        <a:t>100</a:t>
                      </a:r>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err="1" smtClean="0"/>
                        <a:t>Cien</a:t>
                      </a:r>
                      <a:endParaRPr lang="en-GB" sz="2400" dirty="0" smtClean="0"/>
                    </a:p>
                  </a:txBody>
                  <a:tcPr/>
                </a:tc>
              </a:tr>
              <a:tr h="370840">
                <a:tc>
                  <a:txBody>
                    <a:bodyPr/>
                    <a:lstStyle/>
                    <a:p>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dirty="0" smtClean="0"/>
                    </a:p>
                  </a:txBody>
                  <a:tcPr/>
                </a:tc>
              </a:tr>
              <a:tr h="370840">
                <a:tc>
                  <a:txBody>
                    <a:bodyPr/>
                    <a:lstStyle/>
                    <a:p>
                      <a:endParaRPr lang="en-GB"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2400" dirty="0" smtClean="0"/>
                    </a:p>
                  </a:txBody>
                  <a:tcPr/>
                </a:tc>
              </a:tr>
            </a:tbl>
          </a:graphicData>
        </a:graphic>
      </p:graphicFrame>
    </p:spTree>
    <p:extLst>
      <p:ext uri="{BB962C8B-B14F-4D97-AF65-F5344CB8AC3E}">
        <p14:creationId xmlns:p14="http://schemas.microsoft.com/office/powerpoint/2010/main" val="4451307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9 – Recap materials </a:t>
            </a:r>
            <a:endParaRPr lang="en-GB" dirty="0"/>
          </a:p>
        </p:txBody>
      </p:sp>
      <p:sp>
        <p:nvSpPr>
          <p:cNvPr id="3" name="Content Placeholder 2"/>
          <p:cNvSpPr>
            <a:spLocks noGrp="1"/>
          </p:cNvSpPr>
          <p:nvPr>
            <p:ph idx="1"/>
          </p:nvPr>
        </p:nvSpPr>
        <p:spPr/>
        <p:txBody>
          <a:bodyPr/>
          <a:lstStyle/>
          <a:p>
            <a:r>
              <a:rPr lang="en-GB" dirty="0" smtClean="0"/>
              <a:t>What are these numbers in Spanish?</a:t>
            </a:r>
          </a:p>
          <a:p>
            <a:r>
              <a:rPr lang="en-GB" dirty="0" smtClean="0"/>
              <a:t>Use everything you have learnt to try to figure out these numbers in Spanish.</a:t>
            </a:r>
          </a:p>
        </p:txBody>
      </p:sp>
    </p:spTree>
    <p:extLst>
      <p:ext uri="{BB962C8B-B14F-4D97-AF65-F5344CB8AC3E}">
        <p14:creationId xmlns:p14="http://schemas.microsoft.com/office/powerpoint/2010/main" val="7234010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9145016" cy="6462638"/>
          </a:xfrm>
        </p:spPr>
        <p:txBody>
          <a:bodyPr>
            <a:noAutofit/>
          </a:bodyPr>
          <a:lstStyle/>
          <a:p>
            <a:pPr marL="82296" indent="0">
              <a:buNone/>
            </a:pPr>
            <a:r>
              <a:rPr lang="en-GB" sz="41300" dirty="0" smtClean="0"/>
              <a:t>17</a:t>
            </a:r>
            <a:endParaRPr lang="en-GB" sz="41300" dirty="0"/>
          </a:p>
        </p:txBody>
      </p:sp>
    </p:spTree>
    <p:extLst>
      <p:ext uri="{BB962C8B-B14F-4D97-AF65-F5344CB8AC3E}">
        <p14:creationId xmlns:p14="http://schemas.microsoft.com/office/powerpoint/2010/main" val="10529268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7200800" cy="6462638"/>
          </a:xfrm>
        </p:spPr>
        <p:txBody>
          <a:bodyPr>
            <a:noAutofit/>
          </a:bodyPr>
          <a:lstStyle/>
          <a:p>
            <a:pPr marL="82296" indent="0">
              <a:buNone/>
            </a:pPr>
            <a:r>
              <a:rPr lang="en-GB" sz="41300" dirty="0" smtClean="0"/>
              <a:t>22</a:t>
            </a:r>
            <a:endParaRPr lang="en-GB" sz="41300" dirty="0"/>
          </a:p>
        </p:txBody>
      </p:sp>
    </p:spTree>
    <p:extLst>
      <p:ext uri="{BB962C8B-B14F-4D97-AF65-F5344CB8AC3E}">
        <p14:creationId xmlns:p14="http://schemas.microsoft.com/office/powerpoint/2010/main" val="37888566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6696744" cy="6462638"/>
          </a:xfrm>
        </p:spPr>
        <p:txBody>
          <a:bodyPr>
            <a:noAutofit/>
          </a:bodyPr>
          <a:lstStyle/>
          <a:p>
            <a:pPr marL="82296" indent="0">
              <a:buNone/>
            </a:pPr>
            <a:r>
              <a:rPr lang="en-GB" sz="41300" dirty="0" smtClean="0"/>
              <a:t>49</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9289032" cy="7128792"/>
          </a:xfrm>
        </p:spPr>
        <p:txBody>
          <a:bodyPr>
            <a:noAutofit/>
          </a:bodyPr>
          <a:lstStyle/>
          <a:p>
            <a:pPr marL="82296" indent="0">
              <a:buNone/>
            </a:pPr>
            <a:r>
              <a:rPr lang="en-GB" sz="41300" dirty="0" smtClean="0"/>
              <a:t>10</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8136904" cy="6462638"/>
          </a:xfrm>
        </p:spPr>
        <p:txBody>
          <a:bodyPr>
            <a:noAutofit/>
          </a:bodyPr>
          <a:lstStyle/>
          <a:p>
            <a:pPr marL="82296" indent="0">
              <a:buNone/>
            </a:pPr>
            <a:r>
              <a:rPr lang="en-GB" sz="41300" dirty="0" smtClean="0"/>
              <a:t>73</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6336704" cy="6462638"/>
          </a:xfrm>
        </p:spPr>
        <p:txBody>
          <a:bodyPr>
            <a:noAutofit/>
          </a:bodyPr>
          <a:lstStyle/>
          <a:p>
            <a:pPr marL="82296" indent="0">
              <a:buNone/>
            </a:pPr>
            <a:r>
              <a:rPr lang="en-GB" sz="41300" dirty="0" smtClean="0"/>
              <a:t>91</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2 dos</a:t>
            </a:r>
            <a:endParaRPr lang="en-GB" sz="19900" dirty="0"/>
          </a:p>
        </p:txBody>
      </p:sp>
      <p:sp>
        <p:nvSpPr>
          <p:cNvPr id="5" name="TextBox 4"/>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a:t>dos</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8064896" cy="6462638"/>
          </a:xfrm>
        </p:spPr>
        <p:txBody>
          <a:bodyPr>
            <a:noAutofit/>
          </a:bodyPr>
          <a:lstStyle/>
          <a:p>
            <a:pPr marL="82296" indent="0">
              <a:buNone/>
            </a:pPr>
            <a:r>
              <a:rPr lang="en-GB" sz="41300" dirty="0" smtClean="0"/>
              <a:t>62</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7704856" cy="6462638"/>
          </a:xfrm>
        </p:spPr>
        <p:txBody>
          <a:bodyPr>
            <a:noAutofit/>
          </a:bodyPr>
          <a:lstStyle/>
          <a:p>
            <a:pPr marL="82296" indent="0">
              <a:buNone/>
            </a:pPr>
            <a:r>
              <a:rPr lang="en-GB" sz="41300" dirty="0" smtClean="0"/>
              <a:t>55</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6696744" cy="6462638"/>
          </a:xfrm>
        </p:spPr>
        <p:txBody>
          <a:bodyPr>
            <a:noAutofit/>
          </a:bodyPr>
          <a:lstStyle/>
          <a:p>
            <a:pPr marL="82296" indent="0">
              <a:buNone/>
            </a:pPr>
            <a:r>
              <a:rPr lang="en-GB" sz="41300" dirty="0" smtClean="0"/>
              <a:t>89</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746523" y="269950"/>
            <a:ext cx="8136904" cy="6462638"/>
          </a:xfrm>
        </p:spPr>
        <p:txBody>
          <a:bodyPr>
            <a:noAutofit/>
          </a:bodyPr>
          <a:lstStyle/>
          <a:p>
            <a:pPr marL="82296" indent="0">
              <a:buNone/>
            </a:pPr>
            <a:r>
              <a:rPr lang="en-GB" sz="41300" dirty="0" smtClean="0"/>
              <a:t>100</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10 – Number Match</a:t>
            </a:r>
            <a:endParaRPr lang="en-GB" dirty="0"/>
          </a:p>
        </p:txBody>
      </p:sp>
      <p:sp>
        <p:nvSpPr>
          <p:cNvPr id="3" name="Content Placeholder 2"/>
          <p:cNvSpPr>
            <a:spLocks noGrp="1"/>
          </p:cNvSpPr>
          <p:nvPr>
            <p:ph idx="1"/>
          </p:nvPr>
        </p:nvSpPr>
        <p:spPr/>
        <p:txBody>
          <a:bodyPr/>
          <a:lstStyle/>
          <a:p>
            <a:r>
              <a:rPr lang="en-GB" dirty="0" smtClean="0">
                <a:hlinkClick r:id="rId2"/>
              </a:rPr>
              <a:t>http</a:t>
            </a:r>
            <a:r>
              <a:rPr lang="en-GB" dirty="0">
                <a:hlinkClick r:id="rId2"/>
              </a:rPr>
              <a:t>://www.spanishrevision.co.uk/ks3/listos1/mod1_numbers_q1.htm</a:t>
            </a:r>
            <a:endParaRPr lang="en-GB" dirty="0"/>
          </a:p>
        </p:txBody>
      </p:sp>
    </p:spTree>
    <p:extLst>
      <p:ext uri="{BB962C8B-B14F-4D97-AF65-F5344CB8AC3E}">
        <p14:creationId xmlns:p14="http://schemas.microsoft.com/office/powerpoint/2010/main" val="26090840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11 – Spanish Bingo!</a:t>
            </a:r>
            <a:endParaRPr lang="en-GB" dirty="0"/>
          </a:p>
        </p:txBody>
      </p:sp>
      <p:sp>
        <p:nvSpPr>
          <p:cNvPr id="3" name="Content Placeholder 2"/>
          <p:cNvSpPr>
            <a:spLocks noGrp="1"/>
          </p:cNvSpPr>
          <p:nvPr>
            <p:ph idx="1"/>
          </p:nvPr>
        </p:nvSpPr>
        <p:spPr>
          <a:xfrm>
            <a:off x="1701545" y="1421326"/>
            <a:ext cx="8887048" cy="5311262"/>
          </a:xfrm>
        </p:spPr>
        <p:txBody>
          <a:bodyPr>
            <a:normAutofit/>
          </a:bodyPr>
          <a:lstStyle/>
          <a:p>
            <a:r>
              <a:rPr lang="en-GB" dirty="0" smtClean="0"/>
              <a:t>You will have to choose a bingo grid. Spanish numbers will be called out.  Whoever crosses out all of their numbers first will get prize.</a:t>
            </a:r>
          </a:p>
          <a:p>
            <a:pPr marL="82296" indent="0">
              <a:buNone/>
            </a:pPr>
            <a:endParaRPr lang="en-GB" dirty="0" smtClean="0"/>
          </a:p>
          <a:p>
            <a:r>
              <a:rPr lang="en-GB" dirty="0" smtClean="0"/>
              <a:t>Teaching note:</a:t>
            </a:r>
          </a:p>
          <a:p>
            <a:r>
              <a:rPr lang="en-GB" dirty="0" smtClean="0"/>
              <a:t>If you don’t have a bingo sheet, create your own and write random numbers on these to enable students to still experience the enjoyment of Spanish Bingo.</a:t>
            </a:r>
            <a:endParaRPr lang="en-GB" dirty="0"/>
          </a:p>
        </p:txBody>
      </p:sp>
    </p:spTree>
    <p:extLst>
      <p:ext uri="{BB962C8B-B14F-4D97-AF65-F5344CB8AC3E}">
        <p14:creationId xmlns:p14="http://schemas.microsoft.com/office/powerpoint/2010/main" val="38324861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Have you met the lesson objective?</a:t>
            </a:r>
            <a:endParaRPr lang="en-GB" dirty="0"/>
          </a:p>
        </p:txBody>
      </p:sp>
      <p:sp>
        <p:nvSpPr>
          <p:cNvPr id="3" name="Content Placeholder 2"/>
          <p:cNvSpPr>
            <a:spLocks noGrp="1"/>
          </p:cNvSpPr>
          <p:nvPr>
            <p:ph idx="1"/>
          </p:nvPr>
        </p:nvSpPr>
        <p:spPr/>
        <p:txBody>
          <a:bodyPr/>
          <a:lstStyle/>
          <a:p>
            <a:r>
              <a:rPr lang="en-GB" dirty="0" smtClean="0"/>
              <a:t>Can you pronounce and write the numbers to 100 in Spanish?</a:t>
            </a:r>
            <a:endParaRPr lang="en-GB" dirty="0"/>
          </a:p>
        </p:txBody>
      </p:sp>
    </p:spTree>
    <p:extLst>
      <p:ext uri="{BB962C8B-B14F-4D97-AF65-F5344CB8AC3E}">
        <p14:creationId xmlns:p14="http://schemas.microsoft.com/office/powerpoint/2010/main" val="2547417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12 – Student Feedback </a:t>
            </a:r>
            <a:endParaRPr lang="en-GB" dirty="0"/>
          </a:p>
        </p:txBody>
      </p:sp>
      <p:sp>
        <p:nvSpPr>
          <p:cNvPr id="4" name="Rectangle 3"/>
          <p:cNvSpPr>
            <a:spLocks noGrp="1" noChangeArrowheads="1"/>
          </p:cNvSpPr>
          <p:nvPr>
            <p:ph idx="1"/>
          </p:nvPr>
        </p:nvSpPr>
        <p:spPr/>
        <p:txBody>
          <a:bodyPr/>
          <a:lstStyle/>
          <a:p>
            <a:pPr eaLnBrk="1" hangingPunct="1"/>
            <a:r>
              <a:rPr lang="en-US" dirty="0" smtClean="0">
                <a:latin typeface="Gill Sans MT" pitchFamily="34" charset="0"/>
              </a:rPr>
              <a:t>You may not be aware, but end of each lesson you will have to provide feedback to the teacher about how you thought the lesson went. This will help to improve other lessons and your suggestions will be used!</a:t>
            </a:r>
          </a:p>
          <a:p>
            <a:pPr eaLnBrk="1" hangingPunct="1"/>
            <a:endParaRPr lang="en-US" dirty="0" smtClean="0">
              <a:latin typeface="Gill Sans MT" pitchFamily="34" charset="0"/>
            </a:endParaRPr>
          </a:p>
          <a:p>
            <a:pPr eaLnBrk="1" hangingPunct="1"/>
            <a:r>
              <a:rPr lang="en-US" dirty="0" smtClean="0">
                <a:latin typeface="Gill Sans MT" pitchFamily="34" charset="0"/>
              </a:rPr>
              <a:t>Please answer the questions on the next slide: </a:t>
            </a:r>
          </a:p>
        </p:txBody>
      </p:sp>
    </p:spTree>
    <p:extLst>
      <p:ext uri="{BB962C8B-B14F-4D97-AF65-F5344CB8AC3E}">
        <p14:creationId xmlns:p14="http://schemas.microsoft.com/office/powerpoint/2010/main" val="127135463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970659" y="125934"/>
            <a:ext cx="5780276" cy="1122098"/>
          </a:xfrm>
        </p:spPr>
        <p:txBody>
          <a:bodyPr lIns="87316" tIns="43658" rIns="87316" bIns="43658">
            <a:normAutofit/>
          </a:bodyPr>
          <a:lstStyle/>
          <a:p>
            <a:pPr eaLnBrk="1" hangingPunct="1"/>
            <a:r>
              <a:rPr lang="en-US" dirty="0" smtClean="0">
                <a:solidFill>
                  <a:srgbClr val="FF0000"/>
                </a:solidFill>
              </a:rPr>
              <a:t>Questions for you:</a:t>
            </a:r>
          </a:p>
        </p:txBody>
      </p:sp>
      <p:sp>
        <p:nvSpPr>
          <p:cNvPr id="3075" name="Rectangle 3"/>
          <p:cNvSpPr>
            <a:spLocks noGrp="1" noChangeArrowheads="1"/>
          </p:cNvSpPr>
          <p:nvPr>
            <p:ph idx="1"/>
          </p:nvPr>
        </p:nvSpPr>
        <p:spPr>
          <a:xfrm>
            <a:off x="810419" y="1271720"/>
            <a:ext cx="10590108" cy="5460868"/>
          </a:xfrm>
        </p:spPr>
        <p:txBody>
          <a:bodyPr lIns="87316" tIns="43658" rIns="87316" bIns="43658">
            <a:normAutofit/>
          </a:bodyPr>
          <a:lstStyle/>
          <a:p>
            <a:pPr eaLnBrk="1" hangingPunct="1"/>
            <a:r>
              <a:rPr lang="en-US" dirty="0"/>
              <a:t>How did you find the work in the lesson?</a:t>
            </a:r>
          </a:p>
          <a:p>
            <a:pPr lvl="3">
              <a:buFont typeface="Wingdings" pitchFamily="2" charset="2"/>
              <a:buChar char="q"/>
            </a:pPr>
            <a:r>
              <a:rPr lang="en-US" sz="2400" dirty="0">
                <a:solidFill>
                  <a:schemeClr val="accent1"/>
                </a:solidFill>
              </a:rPr>
              <a:t> </a:t>
            </a:r>
            <a:r>
              <a:rPr lang="en-US" sz="2800" dirty="0">
                <a:solidFill>
                  <a:schemeClr val="accent1"/>
                </a:solidFill>
              </a:rPr>
              <a:t>Easy, Medium, Hard?............</a:t>
            </a:r>
            <a:endParaRPr lang="en-US" sz="2400" dirty="0">
              <a:solidFill>
                <a:schemeClr val="accent1"/>
              </a:solidFill>
            </a:endParaRPr>
          </a:p>
          <a:p>
            <a:pPr eaLnBrk="1" hangingPunct="1"/>
            <a:r>
              <a:rPr lang="en-US" dirty="0"/>
              <a:t>How was the lesson overall and what did you learn?</a:t>
            </a:r>
          </a:p>
          <a:p>
            <a:pPr lvl="3" eaLnBrk="1" hangingPunct="1">
              <a:buFont typeface="Wingdings" pitchFamily="2" charset="2"/>
              <a:buChar char="q"/>
            </a:pPr>
            <a:r>
              <a:rPr lang="en-US" sz="2800" dirty="0">
                <a:solidFill>
                  <a:schemeClr val="accent1"/>
                </a:solidFill>
              </a:rPr>
              <a:t>Well I thought the lesson was…………and I learnt that…</a:t>
            </a:r>
            <a:r>
              <a:rPr lang="en-US" dirty="0">
                <a:solidFill>
                  <a:schemeClr val="accent1"/>
                </a:solidFill>
              </a:rPr>
              <a:t>     </a:t>
            </a:r>
          </a:p>
          <a:p>
            <a:pPr eaLnBrk="1" hangingPunct="1"/>
            <a:r>
              <a:rPr lang="en-US" dirty="0"/>
              <a:t>What could we have done better to improve the lesson?</a:t>
            </a:r>
          </a:p>
          <a:p>
            <a:pPr lvl="3" eaLnBrk="1" hangingPunct="1">
              <a:buFont typeface="Wingdings" pitchFamily="2" charset="2"/>
              <a:buChar char="q"/>
            </a:pPr>
            <a:r>
              <a:rPr lang="en-US" sz="2800" dirty="0">
                <a:solidFill>
                  <a:schemeClr val="accent1"/>
                </a:solidFill>
              </a:rPr>
              <a:t> Well you could ……………to improve the lesson.</a:t>
            </a:r>
          </a:p>
          <a:p>
            <a:pPr eaLnBrk="1" hangingPunct="1"/>
            <a:r>
              <a:rPr lang="en-US" dirty="0"/>
              <a:t>Any other feedback/suggestions:</a:t>
            </a:r>
          </a:p>
          <a:p>
            <a:pPr lvl="3" eaLnBrk="1" hangingPunct="1">
              <a:buFont typeface="Wingdings" pitchFamily="2" charset="2"/>
              <a:buChar char="q"/>
            </a:pPr>
            <a:r>
              <a:rPr lang="en-US" sz="2800" dirty="0">
                <a:solidFill>
                  <a:schemeClr val="accent1"/>
                </a:solidFill>
              </a:rPr>
              <a:t> I would like to suggest that…</a:t>
            </a:r>
            <a:r>
              <a:rPr lang="en-US" sz="3200" dirty="0">
                <a:solidFill>
                  <a:schemeClr val="accent1"/>
                </a:solidFill>
              </a:rPr>
              <a:t>………………..</a:t>
            </a:r>
          </a:p>
        </p:txBody>
      </p:sp>
    </p:spTree>
    <p:extLst>
      <p:ext uri="{BB962C8B-B14F-4D97-AF65-F5344CB8AC3E}">
        <p14:creationId xmlns:p14="http://schemas.microsoft.com/office/powerpoint/2010/main" val="353674433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58491" y="269950"/>
            <a:ext cx="9754077" cy="1515657"/>
          </a:xfrm>
        </p:spPr>
        <p:txBody>
          <a:bodyPr lIns="87316" tIns="43658" rIns="87316" bIns="43658">
            <a:normAutofit/>
          </a:bodyPr>
          <a:lstStyle/>
          <a:p>
            <a:pPr eaLnBrk="1" hangingPunct="1"/>
            <a:r>
              <a:rPr lang="en-US" dirty="0" smtClean="0"/>
              <a:t>Would you like to rate the lesson?....</a:t>
            </a:r>
          </a:p>
        </p:txBody>
      </p:sp>
      <p:sp>
        <p:nvSpPr>
          <p:cNvPr id="3075" name="Rectangle 3"/>
          <p:cNvSpPr>
            <a:spLocks noGrp="1" noChangeArrowheads="1"/>
          </p:cNvSpPr>
          <p:nvPr>
            <p:ph idx="1"/>
          </p:nvPr>
        </p:nvSpPr>
        <p:spPr>
          <a:xfrm>
            <a:off x="1458491" y="1710110"/>
            <a:ext cx="9754077" cy="4488392"/>
          </a:xfrm>
        </p:spPr>
        <p:txBody>
          <a:bodyPr lIns="87316" tIns="43658" rIns="87316" bIns="43658">
            <a:normAutofit/>
          </a:bodyPr>
          <a:lstStyle/>
          <a:p>
            <a:pPr eaLnBrk="1" hangingPunct="1"/>
            <a:r>
              <a:rPr lang="en-US" sz="3600" dirty="0"/>
              <a:t>Rate the lesson out of </a:t>
            </a:r>
            <a:r>
              <a:rPr lang="en-US" sz="3600" dirty="0">
                <a:solidFill>
                  <a:schemeClr val="accent1"/>
                </a:solidFill>
              </a:rPr>
              <a:t>10</a:t>
            </a:r>
            <a:r>
              <a:rPr lang="en-US" sz="3600" dirty="0"/>
              <a:t> to help the teacher.</a:t>
            </a:r>
          </a:p>
        </p:txBody>
      </p:sp>
    </p:spTree>
    <p:extLst>
      <p:ext uri="{BB962C8B-B14F-4D97-AF65-F5344CB8AC3E}">
        <p14:creationId xmlns:p14="http://schemas.microsoft.com/office/powerpoint/2010/main" val="4269075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3 </a:t>
            </a:r>
            <a:r>
              <a:rPr lang="en-GB" sz="19900" dirty="0" err="1" smtClean="0"/>
              <a:t>tres</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tres</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1151582" y="1316250"/>
            <a:ext cx="10119786" cy="5019074"/>
          </a:xfrm>
        </p:spPr>
        <p:txBody>
          <a:bodyPr>
            <a:normAutofit/>
          </a:bodyPr>
          <a:lstStyle/>
          <a:p>
            <a:pPr marL="82296" indent="0">
              <a:buNone/>
            </a:pPr>
            <a:r>
              <a:rPr lang="en-GB" sz="19900" dirty="0"/>
              <a:t>4</a:t>
            </a:r>
            <a:r>
              <a:rPr lang="en-GB" sz="19900" dirty="0" smtClean="0"/>
              <a:t> </a:t>
            </a:r>
            <a:r>
              <a:rPr lang="en-GB" sz="19900" dirty="0" err="1" smtClean="0"/>
              <a:t>cuatro</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kwat-ro</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a:t>5</a:t>
            </a:r>
            <a:r>
              <a:rPr lang="en-GB" sz="19900" dirty="0" smtClean="0"/>
              <a:t> </a:t>
            </a:r>
            <a:r>
              <a:rPr lang="en-GB" sz="19900" dirty="0" err="1" smtClean="0"/>
              <a:t>cinco</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theen-ko</a:t>
            </a:r>
            <a:r>
              <a:rPr lang="en-GB" sz="4000" dirty="0" smtClean="0"/>
              <a:t>)</a:t>
            </a:r>
            <a:endParaRPr lang="en-GB" sz="4000" dirty="0"/>
          </a:p>
        </p:txBody>
      </p:sp>
    </p:spTree>
    <p:extLst>
      <p:ext uri="{BB962C8B-B14F-4D97-AF65-F5344CB8AC3E}">
        <p14:creationId xmlns:p14="http://schemas.microsoft.com/office/powerpoint/2010/main" val="1760589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531</TotalTime>
  <Words>1039</Words>
  <Application>Microsoft Office PowerPoint</Application>
  <PresentationFormat>Custom</PresentationFormat>
  <Paragraphs>275</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Solstice</vt:lpstr>
      <vt:lpstr>Lesson 2            Los Números</vt:lpstr>
      <vt:lpstr>Recap (Introduction)</vt:lpstr>
      <vt:lpstr>Task 1: Recap of Listening Exercise.</vt:lpstr>
      <vt:lpstr>PowerPoint Presentation</vt:lpstr>
      <vt:lpstr>The numbers:</vt:lpstr>
      <vt:lpstr>The numbers:</vt:lpstr>
      <vt:lpstr>The numbers:</vt:lpstr>
      <vt:lpstr>The numbers:</vt:lpstr>
      <vt:lpstr>The numbers:</vt:lpstr>
      <vt:lpstr>The numbers:</vt:lpstr>
      <vt:lpstr>The numbers:</vt:lpstr>
      <vt:lpstr>The numbers:</vt:lpstr>
      <vt:lpstr>The numbers:</vt:lpstr>
      <vt:lpstr>The numbers:</vt:lpstr>
      <vt:lpstr>Task 2 – Higher Numbers</vt:lpstr>
      <vt:lpstr>Task 3 : Numbers to 30</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The numbers:</vt:lpstr>
      <vt:lpstr>Summary.</vt:lpstr>
      <vt:lpstr>Task 4 – Click and say in pairs (numbers to 29)</vt:lpstr>
      <vt:lpstr>Videos </vt:lpstr>
      <vt:lpstr>Task 5 – The rule for more than 1 digits:</vt:lpstr>
      <vt:lpstr>Task 5 – The rule for more than 1 digits:</vt:lpstr>
      <vt:lpstr> Task 6 - Applying the rule.</vt:lpstr>
      <vt:lpstr>Answers</vt:lpstr>
      <vt:lpstr>Task 7 – Numbers to 100 (from 30)</vt:lpstr>
      <vt:lpstr>Task 8 – Even more numbers….</vt:lpstr>
      <vt:lpstr>PowerPoint Presentation</vt:lpstr>
      <vt:lpstr>The numbers:</vt:lpstr>
      <vt:lpstr>The numbers:</vt:lpstr>
      <vt:lpstr>The numbers:</vt:lpstr>
      <vt:lpstr>The numbers:</vt:lpstr>
      <vt:lpstr>The numbers:</vt:lpstr>
      <vt:lpstr>The numbers:</vt:lpstr>
      <vt:lpstr>The numbers:</vt:lpstr>
      <vt:lpstr>Summary.</vt:lpstr>
      <vt:lpstr>Task 9 – Recap materials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Task 10 – Number Match</vt:lpstr>
      <vt:lpstr>Task 11 – Spanish Bingo!</vt:lpstr>
      <vt:lpstr>Have you met the lesson objective?</vt:lpstr>
      <vt:lpstr>Task 12 – Student Feedback </vt:lpstr>
      <vt:lpstr>Questions for you:</vt:lpstr>
      <vt:lpstr>Would you like to rate the lesson?....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Template</dc:title>
  <dc:creator>Dylan</dc:creator>
  <cp:lastModifiedBy>Gareth Pitchford</cp:lastModifiedBy>
  <cp:revision>206</cp:revision>
  <dcterms:created xsi:type="dcterms:W3CDTF">2012-01-10T19:45:13Z</dcterms:created>
  <dcterms:modified xsi:type="dcterms:W3CDTF">2012-10-11T09:22:44Z</dcterms:modified>
</cp:coreProperties>
</file>