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8" r:id="rId3"/>
    <p:sldId id="288" r:id="rId4"/>
    <p:sldId id="289" r:id="rId5"/>
    <p:sldId id="290" r:id="rId6"/>
    <p:sldId id="291" r:id="rId7"/>
    <p:sldId id="292" r:id="rId8"/>
    <p:sldId id="293" r:id="rId9"/>
    <p:sldId id="294" r:id="rId10"/>
    <p:sldId id="295" r:id="rId11"/>
    <p:sldId id="296" r:id="rId12"/>
    <p:sldId id="297" r:id="rId13"/>
    <p:sldId id="298" r:id="rId14"/>
    <p:sldId id="257" r:id="rId15"/>
    <p:sldId id="270" r:id="rId16"/>
    <p:sldId id="271" r:id="rId17"/>
    <p:sldId id="273" r:id="rId18"/>
    <p:sldId id="274" r:id="rId19"/>
    <p:sldId id="275" r:id="rId20"/>
    <p:sldId id="276" r:id="rId21"/>
    <p:sldId id="277" r:id="rId22"/>
    <p:sldId id="278" r:id="rId23"/>
    <p:sldId id="279" r:id="rId24"/>
    <p:sldId id="280" r:id="rId25"/>
    <p:sldId id="281" r:id="rId26"/>
    <p:sldId id="287" r:id="rId27"/>
    <p:sldId id="282" r:id="rId28"/>
    <p:sldId id="286" r:id="rId29"/>
    <p:sldId id="284" r:id="rId30"/>
    <p:sldId id="304" r:id="rId31"/>
    <p:sldId id="302" r:id="rId32"/>
    <p:sldId id="303" r:id="rId33"/>
  </p:sldIdLst>
  <p:sldSz cx="10837863" cy="6732588"/>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897" autoAdjust="0"/>
    <p:restoredTop sz="94671" autoAdjust="0"/>
  </p:normalViewPr>
  <p:slideViewPr>
    <p:cSldViewPr>
      <p:cViewPr>
        <p:scale>
          <a:sx n="78" d="100"/>
          <a:sy n="78" d="100"/>
        </p:scale>
        <p:origin x="-390" y="210"/>
      </p:cViewPr>
      <p:guideLst>
        <p:guide orient="horz" pos="2121"/>
        <p:guide pos="3414"/>
      </p:guideLst>
    </p:cSldViewPr>
  </p:slideViewPr>
  <p:outlineViewPr>
    <p:cViewPr>
      <p:scale>
        <a:sx n="33" d="100"/>
        <a:sy n="33" d="100"/>
      </p:scale>
      <p:origin x="0" y="3114"/>
    </p:cViewPr>
  </p:outlineViewPr>
  <p:notesTextViewPr>
    <p:cViewPr>
      <p:scale>
        <a:sx n="1" d="1"/>
        <a:sy n="1" d="1"/>
      </p:scale>
      <p:origin x="0" y="0"/>
    </p:cViewPr>
  </p:notesTextViewPr>
  <p:sorterViewPr>
    <p:cViewPr>
      <p:scale>
        <a:sx n="100" d="100"/>
        <a:sy n="100" d="100"/>
      </p:scale>
      <p:origin x="0" y="690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697933" y="353318"/>
            <a:ext cx="8778669" cy="1445262"/>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697933" y="1816231"/>
            <a:ext cx="8778669" cy="1720551"/>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96D95367-F459-4E94-8571-94563B639FDE}" type="datetimeFigureOut">
              <a:rPr lang="en-GB" smtClean="0"/>
              <a:t>10/10/2012</a:t>
            </a:fld>
            <a:endParaRPr lang="en-GB"/>
          </a:p>
        </p:txBody>
      </p:sp>
      <p:sp>
        <p:nvSpPr>
          <p:cNvPr id="20" name="Footer Placeholder 19"/>
          <p:cNvSpPr>
            <a:spLocks noGrp="1"/>
          </p:cNvSpPr>
          <p:nvPr>
            <p:ph type="ftr" sz="quarter" idx="11"/>
          </p:nvPr>
        </p:nvSpPr>
        <p:spPr/>
        <p:txBody>
          <a:bodyPr/>
          <a:lstStyle>
            <a:extLst/>
          </a:lstStyle>
          <a:p>
            <a:endParaRPr lang="en-GB"/>
          </a:p>
        </p:txBody>
      </p:sp>
      <p:sp>
        <p:nvSpPr>
          <p:cNvPr id="10" name="Slide Number Placeholder 9"/>
          <p:cNvSpPr>
            <a:spLocks noGrp="1"/>
          </p:cNvSpPr>
          <p:nvPr>
            <p:ph type="sldNum" sz="quarter" idx="12"/>
          </p:nvPr>
        </p:nvSpPr>
        <p:spPr/>
        <p:txBody>
          <a:bodyPr/>
          <a:lstStyle>
            <a:extLst/>
          </a:lstStyle>
          <a:p>
            <a:fld id="{D65C155E-118E-404C-A94F-26622312884D}" type="slidenum">
              <a:rPr lang="en-GB" smtClean="0"/>
              <a:t>‹#›</a:t>
            </a:fld>
            <a:endParaRPr lang="en-GB"/>
          </a:p>
        </p:txBody>
      </p:sp>
      <p:sp>
        <p:nvSpPr>
          <p:cNvPr id="8" name="Oval 7"/>
          <p:cNvSpPr/>
          <p:nvPr/>
        </p:nvSpPr>
        <p:spPr>
          <a:xfrm>
            <a:off x="1092123" y="1387949"/>
            <a:ext cx="249271" cy="206466"/>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371536" y="1320421"/>
            <a:ext cx="75865" cy="62837"/>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6D95367-F459-4E94-8571-94563B639FDE}" type="datetimeFigureOut">
              <a:rPr lang="en-GB" smtClean="0"/>
              <a:t>10/10/2012</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D65C155E-118E-404C-A94F-26622312884D}"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128398" y="269619"/>
            <a:ext cx="2167573" cy="5744518"/>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354735" y="269619"/>
            <a:ext cx="6593033" cy="5744518"/>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6D95367-F459-4E94-8571-94563B639FDE}" type="datetimeFigureOut">
              <a:rPr lang="en-GB" smtClean="0"/>
              <a:t>10/10/2012</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D65C155E-118E-404C-A94F-26622312884D}"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6D95367-F459-4E94-8571-94563B639FDE}" type="datetimeFigureOut">
              <a:rPr lang="en-GB" smtClean="0"/>
              <a:t>10/10/2012</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D65C155E-118E-404C-A94F-26622312884D}"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705781" y="-52"/>
            <a:ext cx="8128397" cy="673264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3056021" y="2552774"/>
            <a:ext cx="7586504" cy="2244196"/>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056021" y="1047292"/>
            <a:ext cx="7586504" cy="1482104"/>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96D95367-F459-4E94-8571-94563B639FDE}" type="datetimeFigureOut">
              <a:rPr lang="en-GB" smtClean="0"/>
              <a:t>10/10/2012</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D65C155E-118E-404C-A94F-26622312884D}" type="slidenum">
              <a:rPr lang="en-GB" smtClean="0"/>
              <a:t>‹#›</a:t>
            </a:fld>
            <a:endParaRPr lang="en-GB"/>
          </a:p>
        </p:txBody>
      </p:sp>
      <p:sp>
        <p:nvSpPr>
          <p:cNvPr id="10" name="Rectangle 9"/>
          <p:cNvSpPr/>
          <p:nvPr/>
        </p:nvSpPr>
        <p:spPr bwMode="invGray">
          <a:xfrm>
            <a:off x="2709467" y="2"/>
            <a:ext cx="90315" cy="673264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574730" y="2763185"/>
            <a:ext cx="249271" cy="206466"/>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854142" y="2695658"/>
            <a:ext cx="75865" cy="62837"/>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701545" y="269303"/>
            <a:ext cx="8887048" cy="1122099"/>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701546" y="1496132"/>
            <a:ext cx="4335145" cy="457816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6253448" y="1496132"/>
            <a:ext cx="4335145" cy="457816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6D95367-F459-4E94-8571-94563B639FDE}" type="datetimeFigureOut">
              <a:rPr lang="en-GB" smtClean="0"/>
              <a:t>10/10/2012</a:t>
            </a:fld>
            <a:endParaRPr lang="en-GB"/>
          </a:p>
        </p:txBody>
      </p:sp>
      <p:sp>
        <p:nvSpPr>
          <p:cNvPr id="6" name="Footer Placeholder 5"/>
          <p:cNvSpPr>
            <a:spLocks noGrp="1"/>
          </p:cNvSpPr>
          <p:nvPr>
            <p:ph type="ftr" sz="quarter" idx="11"/>
          </p:nvPr>
        </p:nvSpPr>
        <p:spPr/>
        <p:txBody>
          <a:bodyPr/>
          <a:lstStyle>
            <a:extLst/>
          </a:lstStyle>
          <a:p>
            <a:endParaRPr lang="en-GB"/>
          </a:p>
        </p:txBody>
      </p:sp>
      <p:sp>
        <p:nvSpPr>
          <p:cNvPr id="7" name="Slide Number Placeholder 6"/>
          <p:cNvSpPr>
            <a:spLocks noGrp="1"/>
          </p:cNvSpPr>
          <p:nvPr>
            <p:ph type="sldNum" sz="quarter" idx="12"/>
          </p:nvPr>
        </p:nvSpPr>
        <p:spPr/>
        <p:txBody>
          <a:bodyPr/>
          <a:lstStyle>
            <a:extLst/>
          </a:lstStyle>
          <a:p>
            <a:fld id="{D65C155E-118E-404C-A94F-26622312884D}"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1894" y="5065968"/>
            <a:ext cx="9754077" cy="1122099"/>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541893" y="322275"/>
            <a:ext cx="4768660" cy="628375"/>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5527310" y="322275"/>
            <a:ext cx="4768660" cy="628375"/>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541893" y="951611"/>
            <a:ext cx="4768660" cy="4039553"/>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5527310" y="951611"/>
            <a:ext cx="4768660" cy="4039553"/>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96D95367-F459-4E94-8571-94563B639FDE}" type="datetimeFigureOut">
              <a:rPr lang="en-GB" smtClean="0"/>
              <a:t>10/10/2012</a:t>
            </a:fld>
            <a:endParaRPr lang="en-GB"/>
          </a:p>
        </p:txBody>
      </p:sp>
      <p:sp>
        <p:nvSpPr>
          <p:cNvPr id="8" name="Footer Placeholder 7"/>
          <p:cNvSpPr>
            <a:spLocks noGrp="1"/>
          </p:cNvSpPr>
          <p:nvPr>
            <p:ph type="ftr" sz="quarter" idx="11"/>
          </p:nvPr>
        </p:nvSpPr>
        <p:spPr/>
        <p:txBody>
          <a:bodyPr/>
          <a:lstStyle>
            <a:extLst/>
          </a:lstStyle>
          <a:p>
            <a:endParaRPr lang="en-GB"/>
          </a:p>
        </p:txBody>
      </p:sp>
      <p:sp>
        <p:nvSpPr>
          <p:cNvPr id="9" name="Slide Number Placeholder 8"/>
          <p:cNvSpPr>
            <a:spLocks noGrp="1"/>
          </p:cNvSpPr>
          <p:nvPr>
            <p:ph type="sldNum" sz="quarter" idx="12"/>
          </p:nvPr>
        </p:nvSpPr>
        <p:spPr/>
        <p:txBody>
          <a:bodyPr/>
          <a:lstStyle>
            <a:extLst/>
          </a:lstStyle>
          <a:p>
            <a:fld id="{D65C155E-118E-404C-A94F-26622312884D}"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701545" y="269303"/>
            <a:ext cx="8887048" cy="1122099"/>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96D95367-F459-4E94-8571-94563B639FDE}" type="datetimeFigureOut">
              <a:rPr lang="en-GB" smtClean="0"/>
              <a:t>10/10/2012</a:t>
            </a:fld>
            <a:endParaRPr lang="en-GB"/>
          </a:p>
        </p:txBody>
      </p:sp>
      <p:sp>
        <p:nvSpPr>
          <p:cNvPr id="4" name="Footer Placeholder 3"/>
          <p:cNvSpPr>
            <a:spLocks noGrp="1"/>
          </p:cNvSpPr>
          <p:nvPr>
            <p:ph type="ftr" sz="quarter" idx="11"/>
          </p:nvPr>
        </p:nvSpPr>
        <p:spPr/>
        <p:txBody>
          <a:bodyPr/>
          <a:lstStyle>
            <a:extLst/>
          </a:lstStyle>
          <a:p>
            <a:endParaRPr lang="en-GB"/>
          </a:p>
        </p:txBody>
      </p:sp>
      <p:sp>
        <p:nvSpPr>
          <p:cNvPr id="5" name="Slide Number Placeholder 4"/>
          <p:cNvSpPr>
            <a:spLocks noGrp="1"/>
          </p:cNvSpPr>
          <p:nvPr>
            <p:ph type="sldNum" sz="quarter" idx="12"/>
          </p:nvPr>
        </p:nvSpPr>
        <p:spPr/>
        <p:txBody>
          <a:bodyPr/>
          <a:lstStyle>
            <a:extLst/>
          </a:lstStyle>
          <a:p>
            <a:fld id="{D65C155E-118E-404C-A94F-26622312884D}"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203003" y="1"/>
            <a:ext cx="9634860" cy="6732588"/>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96D95367-F459-4E94-8571-94563B639FDE}" type="datetimeFigureOut">
              <a:rPr lang="en-GB" smtClean="0"/>
              <a:t>10/10/2012</a:t>
            </a:fld>
            <a:endParaRPr lang="en-GB"/>
          </a:p>
        </p:txBody>
      </p:sp>
      <p:sp>
        <p:nvSpPr>
          <p:cNvPr id="3" name="Footer Placeholder 2"/>
          <p:cNvSpPr>
            <a:spLocks noGrp="1"/>
          </p:cNvSpPr>
          <p:nvPr>
            <p:ph type="ftr" sz="quarter" idx="11"/>
          </p:nvPr>
        </p:nvSpPr>
        <p:spPr/>
        <p:txBody>
          <a:bodyPr/>
          <a:lstStyle>
            <a:extLst/>
          </a:lstStyle>
          <a:p>
            <a:endParaRPr lang="en-GB"/>
          </a:p>
        </p:txBody>
      </p:sp>
      <p:sp>
        <p:nvSpPr>
          <p:cNvPr id="4" name="Slide Number Placeholder 3"/>
          <p:cNvSpPr>
            <a:spLocks noGrp="1"/>
          </p:cNvSpPr>
          <p:nvPr>
            <p:ph type="sldNum" sz="quarter" idx="12"/>
          </p:nvPr>
        </p:nvSpPr>
        <p:spPr/>
        <p:txBody>
          <a:bodyPr/>
          <a:lstStyle>
            <a:extLst/>
          </a:lstStyle>
          <a:p>
            <a:fld id="{D65C155E-118E-404C-A94F-26622312884D}" type="slidenum">
              <a:rPr lang="en-GB" smtClean="0"/>
              <a:t>‹#›</a:t>
            </a:fld>
            <a:endParaRPr lang="en-GB"/>
          </a:p>
        </p:txBody>
      </p:sp>
      <p:sp>
        <p:nvSpPr>
          <p:cNvPr id="6" name="Rectangle 5"/>
          <p:cNvSpPr/>
          <p:nvPr/>
        </p:nvSpPr>
        <p:spPr bwMode="invGray">
          <a:xfrm>
            <a:off x="1203004" y="-52"/>
            <a:ext cx="86703" cy="673264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1893" y="212816"/>
            <a:ext cx="4515776" cy="1140799"/>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41893" y="1381235"/>
            <a:ext cx="4515776" cy="685726"/>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541895" y="2094584"/>
            <a:ext cx="9663761" cy="3919551"/>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6D95367-F459-4E94-8571-94563B639FDE}" type="datetimeFigureOut">
              <a:rPr lang="en-GB" smtClean="0"/>
              <a:t>10/10/2012</a:t>
            </a:fld>
            <a:endParaRPr lang="en-GB"/>
          </a:p>
        </p:txBody>
      </p:sp>
      <p:sp>
        <p:nvSpPr>
          <p:cNvPr id="6" name="Footer Placeholder 5"/>
          <p:cNvSpPr>
            <a:spLocks noGrp="1"/>
          </p:cNvSpPr>
          <p:nvPr>
            <p:ph type="ftr" sz="quarter" idx="11"/>
          </p:nvPr>
        </p:nvSpPr>
        <p:spPr/>
        <p:txBody>
          <a:bodyPr/>
          <a:lstStyle>
            <a:extLst/>
          </a:lstStyle>
          <a:p>
            <a:endParaRPr lang="en-GB"/>
          </a:p>
        </p:txBody>
      </p:sp>
      <p:sp>
        <p:nvSpPr>
          <p:cNvPr id="7" name="Slide Number Placeholder 6"/>
          <p:cNvSpPr>
            <a:spLocks noGrp="1"/>
          </p:cNvSpPr>
          <p:nvPr>
            <p:ph type="sldNum" sz="quarter" idx="12"/>
          </p:nvPr>
        </p:nvSpPr>
        <p:spPr/>
        <p:txBody>
          <a:bodyPr/>
          <a:lstStyle>
            <a:extLst/>
          </a:lstStyle>
          <a:p>
            <a:fld id="{D65C155E-118E-404C-A94F-26622312884D}"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77404" y="1047292"/>
            <a:ext cx="3251359" cy="194497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96D95367-F459-4E94-8571-94563B639FDE}" type="datetimeFigureOut">
              <a:rPr lang="en-GB" smtClean="0"/>
              <a:t>10/10/2012</a:t>
            </a:fld>
            <a:endParaRPr lang="en-GB"/>
          </a:p>
        </p:txBody>
      </p:sp>
      <p:sp>
        <p:nvSpPr>
          <p:cNvPr id="6" name="Footer Placeholder 5"/>
          <p:cNvSpPr>
            <a:spLocks noGrp="1"/>
          </p:cNvSpPr>
          <p:nvPr>
            <p:ph type="ftr" sz="quarter" idx="11"/>
          </p:nvPr>
        </p:nvSpPr>
        <p:spPr/>
        <p:txBody>
          <a:bodyPr/>
          <a:lstStyle>
            <a:extLst/>
          </a:lstStyle>
          <a:p>
            <a:endParaRPr lang="en-GB"/>
          </a:p>
        </p:txBody>
      </p:sp>
      <p:sp>
        <p:nvSpPr>
          <p:cNvPr id="7" name="Slide Number Placeholder 6"/>
          <p:cNvSpPr>
            <a:spLocks noGrp="1"/>
          </p:cNvSpPr>
          <p:nvPr>
            <p:ph type="sldNum" sz="quarter" idx="12"/>
          </p:nvPr>
        </p:nvSpPr>
        <p:spPr/>
        <p:txBody>
          <a:bodyPr/>
          <a:lstStyle>
            <a:extLst/>
          </a:lstStyle>
          <a:p>
            <a:fld id="{D65C155E-118E-404C-A94F-26622312884D}" type="slidenum">
              <a:rPr lang="en-GB" smtClean="0"/>
              <a:t>‹#›</a:t>
            </a:fld>
            <a:endParaRPr lang="en-GB"/>
          </a:p>
        </p:txBody>
      </p:sp>
      <p:sp>
        <p:nvSpPr>
          <p:cNvPr id="8" name="Rectangle 7"/>
          <p:cNvSpPr/>
          <p:nvPr/>
        </p:nvSpPr>
        <p:spPr>
          <a:xfrm>
            <a:off x="903155" y="1047291"/>
            <a:ext cx="5418932" cy="4488392"/>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993472" y="1122103"/>
            <a:ext cx="5238301" cy="3450260"/>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470216" y="936890"/>
            <a:ext cx="812840" cy="200573"/>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930562" y="919655"/>
            <a:ext cx="769488" cy="200573"/>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993472" y="4712812"/>
            <a:ext cx="5238301" cy="748065"/>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967070" y="-801000"/>
            <a:ext cx="1942479" cy="160891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00088" y="20717"/>
            <a:ext cx="2017510" cy="1671063"/>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216760" y="1035783"/>
            <a:ext cx="1334249" cy="1082460"/>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200502" y="-52"/>
            <a:ext cx="9637362" cy="673264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701545" y="269615"/>
            <a:ext cx="8887048" cy="1122099"/>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701545" y="1421326"/>
            <a:ext cx="8887048" cy="4712811"/>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4244831" y="6190241"/>
            <a:ext cx="2528835" cy="467541"/>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96D95367-F459-4E94-8571-94563B639FDE}" type="datetimeFigureOut">
              <a:rPr lang="en-GB" smtClean="0"/>
              <a:t>10/10/2012</a:t>
            </a:fld>
            <a:endParaRPr lang="en-GB"/>
          </a:p>
        </p:txBody>
      </p:sp>
      <p:sp>
        <p:nvSpPr>
          <p:cNvPr id="10" name="Footer Placeholder 9"/>
          <p:cNvSpPr>
            <a:spLocks noGrp="1"/>
          </p:cNvSpPr>
          <p:nvPr>
            <p:ph type="ftr" sz="quarter" idx="3"/>
          </p:nvPr>
        </p:nvSpPr>
        <p:spPr>
          <a:xfrm>
            <a:off x="6773665" y="6190241"/>
            <a:ext cx="3431990" cy="467541"/>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GB"/>
          </a:p>
        </p:txBody>
      </p:sp>
      <p:sp>
        <p:nvSpPr>
          <p:cNvPr id="22" name="Slide Number Placeholder 21"/>
          <p:cNvSpPr>
            <a:spLocks noGrp="1"/>
          </p:cNvSpPr>
          <p:nvPr>
            <p:ph type="sldNum" sz="quarter" idx="4"/>
          </p:nvPr>
        </p:nvSpPr>
        <p:spPr>
          <a:xfrm>
            <a:off x="10209268" y="6190241"/>
            <a:ext cx="541893" cy="467541"/>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D65C155E-118E-404C-A94F-26622312884D}" type="slidenum">
              <a:rPr lang="en-GB" smtClean="0"/>
              <a:t>‹#›</a:t>
            </a:fld>
            <a:endParaRPr lang="en-GB"/>
          </a:p>
        </p:txBody>
      </p:sp>
      <p:sp>
        <p:nvSpPr>
          <p:cNvPr id="15" name="Rectangle 14"/>
          <p:cNvSpPr/>
          <p:nvPr/>
        </p:nvSpPr>
        <p:spPr bwMode="invGray">
          <a:xfrm>
            <a:off x="1203004" y="-52"/>
            <a:ext cx="86703" cy="673264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123teachme.com/games/click_n_say/numbers"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www.youtube.com/watch?feature=player_embedded&amp;v=8ydJr1Is8xI" TargetMode="External"/><Relationship Id="rId2" Type="http://schemas.openxmlformats.org/officeDocument/2006/relationships/hyperlink" Target="http://www.youtube.com/watch?v=q53gAvD60dA&amp;feature=player_embedded"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Spanish%20Anagrams.doc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49011" y="185192"/>
            <a:ext cx="8778669" cy="1445262"/>
          </a:xfrm>
        </p:spPr>
        <p:txBody>
          <a:bodyPr>
            <a:normAutofit/>
          </a:bodyPr>
          <a:lstStyle/>
          <a:p>
            <a:r>
              <a:rPr lang="en-GB" sz="5400" dirty="0" smtClean="0"/>
              <a:t>Lesson 1            Los </a:t>
            </a:r>
            <a:r>
              <a:rPr lang="en-GB" sz="5400" dirty="0" err="1" smtClean="0"/>
              <a:t>Números</a:t>
            </a:r>
            <a:endParaRPr lang="en-GB" sz="5400" dirty="0"/>
          </a:p>
        </p:txBody>
      </p:sp>
      <p:sp>
        <p:nvSpPr>
          <p:cNvPr id="4" name="Rectangle 3"/>
          <p:cNvSpPr txBox="1">
            <a:spLocks noChangeArrowheads="1"/>
          </p:cNvSpPr>
          <p:nvPr/>
        </p:nvSpPr>
        <p:spPr>
          <a:xfrm>
            <a:off x="1358977" y="1888222"/>
            <a:ext cx="7887629" cy="4358392"/>
          </a:xfrm>
          <a:prstGeom prst="rect">
            <a:avLst/>
          </a:prstGeom>
        </p:spPr>
        <p:txBody>
          <a:bodyPr tIns="0">
            <a:normAutofit/>
          </a:bodyPr>
          <a:lstStyle>
            <a:lvl1pPr marL="27432" indent="0" algn="l" rtl="0" eaLnBrk="1" latinLnBrk="0" hangingPunct="1">
              <a:lnSpc>
                <a:spcPct val="100000"/>
              </a:lnSpc>
              <a:spcBef>
                <a:spcPts val="600"/>
              </a:spcBef>
              <a:buClr>
                <a:schemeClr val="accent1"/>
              </a:buClr>
              <a:buSzPct val="80000"/>
              <a:buFont typeface="Wingdings 2"/>
              <a:buNone/>
              <a:defRPr kumimoji="0" sz="2600" kern="1200">
                <a:solidFill>
                  <a:schemeClr val="tx2">
                    <a:shade val="30000"/>
                    <a:satMod val="150000"/>
                  </a:schemeClr>
                </a:solidFill>
                <a:latin typeface="+mn-lt"/>
                <a:ea typeface="+mn-ea"/>
                <a:cs typeface="+mn-cs"/>
              </a:defRPr>
            </a:lvl1pPr>
            <a:lvl2pPr marL="457200" indent="0" algn="ctr" rtl="0" eaLnBrk="1" latinLnBrk="0" hangingPunct="1">
              <a:lnSpc>
                <a:spcPct val="100000"/>
              </a:lnSpc>
              <a:spcBef>
                <a:spcPts val="550"/>
              </a:spcBef>
              <a:buClr>
                <a:schemeClr val="accent1"/>
              </a:buClr>
              <a:buFont typeface="Verdana"/>
              <a:buNone/>
              <a:defRPr kumimoji="0" sz="2800" kern="1200">
                <a:solidFill>
                  <a:schemeClr val="tx1"/>
                </a:solidFill>
                <a:latin typeface="+mn-lt"/>
                <a:ea typeface="+mn-ea"/>
                <a:cs typeface="+mn-cs"/>
              </a:defRPr>
            </a:lvl2pPr>
            <a:lvl3pPr marL="914400" indent="0" algn="ctr" rtl="0" eaLnBrk="1" latinLnBrk="0" hangingPunct="1">
              <a:lnSpc>
                <a:spcPct val="100000"/>
              </a:lnSpc>
              <a:spcBef>
                <a:spcPct val="20000"/>
              </a:spcBef>
              <a:buClr>
                <a:schemeClr val="accent2"/>
              </a:buClr>
              <a:buFont typeface="Wingdings 2"/>
              <a:buNone/>
              <a:defRPr kumimoji="0" sz="2400" kern="1200">
                <a:solidFill>
                  <a:schemeClr val="tx1"/>
                </a:solidFill>
                <a:latin typeface="+mn-lt"/>
                <a:ea typeface="+mn-ea"/>
                <a:cs typeface="+mn-cs"/>
              </a:defRPr>
            </a:lvl3pPr>
            <a:lvl4pPr marL="1371600" indent="0" algn="ctr" rtl="0" eaLnBrk="1" latinLnBrk="0" hangingPunct="1">
              <a:lnSpc>
                <a:spcPct val="100000"/>
              </a:lnSpc>
              <a:spcBef>
                <a:spcPct val="20000"/>
              </a:spcBef>
              <a:buClr>
                <a:schemeClr val="accent3"/>
              </a:buClr>
              <a:buFont typeface="Wingdings 2"/>
              <a:buNone/>
              <a:defRPr kumimoji="0" sz="2000" kern="1200">
                <a:solidFill>
                  <a:schemeClr val="tx1"/>
                </a:solidFill>
                <a:latin typeface="+mn-lt"/>
                <a:ea typeface="+mn-ea"/>
                <a:cs typeface="+mn-cs"/>
              </a:defRPr>
            </a:lvl4pPr>
            <a:lvl5pPr marL="1828800" indent="0" algn="ctr" rtl="0" eaLnBrk="1" latinLnBrk="0" hangingPunct="1">
              <a:lnSpc>
                <a:spcPct val="100000"/>
              </a:lnSpc>
              <a:spcBef>
                <a:spcPct val="20000"/>
              </a:spcBef>
              <a:buClr>
                <a:schemeClr val="accent4"/>
              </a:buClr>
              <a:buFont typeface="Wingdings 2"/>
              <a:buNone/>
              <a:defRPr kumimoji="0" sz="2000" kern="1200">
                <a:solidFill>
                  <a:schemeClr val="tx1"/>
                </a:solidFill>
                <a:latin typeface="+mn-lt"/>
                <a:ea typeface="+mn-ea"/>
                <a:cs typeface="+mn-cs"/>
              </a:defRPr>
            </a:lvl5pPr>
            <a:lvl6pPr marL="2286000" indent="0" algn="ctr" rtl="0" eaLnBrk="1" latinLnBrk="0" hangingPunct="1">
              <a:lnSpc>
                <a:spcPct val="100000"/>
              </a:lnSpc>
              <a:spcBef>
                <a:spcPct val="20000"/>
              </a:spcBef>
              <a:buClr>
                <a:schemeClr val="accent5"/>
              </a:buClr>
              <a:buFont typeface="Wingdings 2"/>
              <a:buNone/>
              <a:defRPr kumimoji="0" sz="2000" kern="1200">
                <a:solidFill>
                  <a:schemeClr val="tx1"/>
                </a:solidFill>
                <a:latin typeface="+mn-lt"/>
                <a:ea typeface="+mn-ea"/>
                <a:cs typeface="+mn-cs"/>
              </a:defRPr>
            </a:lvl6pPr>
            <a:lvl7pPr marL="27432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7pPr>
            <a:lvl8pPr marL="32004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8pPr>
            <a:lvl9pPr marL="3657600" indent="0" algn="ctr" rtl="0" eaLnBrk="1" latinLnBrk="0" hangingPunct="1">
              <a:lnSpc>
                <a:spcPct val="100000"/>
              </a:lnSpc>
              <a:spcBef>
                <a:spcPct val="20000"/>
              </a:spcBef>
              <a:buClr>
                <a:schemeClr val="accent6"/>
              </a:buClr>
              <a:buFont typeface="Wingdings 2"/>
              <a:buNone/>
              <a:defRPr kumimoji="0" sz="2000" kern="1200">
                <a:solidFill>
                  <a:schemeClr val="tx1"/>
                </a:solidFill>
                <a:latin typeface="+mn-lt"/>
                <a:ea typeface="+mn-ea"/>
                <a:cs typeface="+mn-cs"/>
              </a:defRPr>
            </a:lvl9pPr>
            <a:extLst/>
          </a:lstStyle>
          <a:p>
            <a:pPr marL="457200" indent="-457200">
              <a:buFont typeface="Wingdings" pitchFamily="2" charset="2"/>
              <a:buChar char="Ø"/>
            </a:pPr>
            <a:r>
              <a:rPr lang="en-US" sz="3600" dirty="0" smtClean="0">
                <a:effectLst>
                  <a:outerShdw blurRad="38100" dist="38100" dir="2700000" algn="tl">
                    <a:srgbClr val="000000">
                      <a:alpha val="43137"/>
                    </a:srgbClr>
                  </a:outerShdw>
                </a:effectLst>
                <a:latin typeface="Gill Sans MT" pitchFamily="34" charset="0"/>
              </a:rPr>
              <a:t>Objectivo: </a:t>
            </a:r>
            <a:r>
              <a:rPr lang="en-US" sz="3600" dirty="0" smtClean="0">
                <a:effectLst>
                  <a:outerShdw blurRad="38100" dist="38100" dir="2700000" algn="tl">
                    <a:srgbClr val="000000">
                      <a:alpha val="43137"/>
                    </a:srgbClr>
                  </a:outerShdw>
                </a:effectLst>
                <a:latin typeface="Gill Sans MT" pitchFamily="34" charset="0"/>
              </a:rPr>
              <a:t> To </a:t>
            </a:r>
            <a:r>
              <a:rPr lang="en-US" sz="3600" dirty="0" smtClean="0">
                <a:effectLst>
                  <a:outerShdw blurRad="38100" dist="38100" dir="2700000" algn="tl">
                    <a:srgbClr val="000000">
                      <a:alpha val="43137"/>
                    </a:srgbClr>
                  </a:outerShdw>
                </a:effectLst>
                <a:latin typeface="Gill Sans MT" pitchFamily="34" charset="0"/>
              </a:rPr>
              <a:t>know and correctly pronounce numbers to 10 in Spanish.</a:t>
            </a:r>
          </a:p>
          <a:p>
            <a:pPr marL="457200" indent="-457200">
              <a:buFont typeface="Wingdings" pitchFamily="2" charset="2"/>
              <a:buChar char="Ø"/>
            </a:pPr>
            <a:endParaRPr lang="en-US" sz="3600" dirty="0">
              <a:effectLst>
                <a:outerShdw blurRad="38100" dist="38100" dir="2700000" algn="tl">
                  <a:srgbClr val="000000">
                    <a:alpha val="43137"/>
                  </a:srgbClr>
                </a:outerShdw>
              </a:effectLst>
              <a:latin typeface="Gill Sans MT" pitchFamily="34" charset="0"/>
            </a:endParaRPr>
          </a:p>
          <a:p>
            <a:pPr marL="457200" indent="-457200">
              <a:buFont typeface="Wingdings" pitchFamily="2" charset="2"/>
              <a:buChar char="Ø"/>
            </a:pPr>
            <a:endParaRPr lang="en-US" sz="3600" dirty="0" smtClean="0">
              <a:effectLst>
                <a:outerShdw blurRad="38100" dist="38100" dir="2700000" algn="tl">
                  <a:srgbClr val="000000">
                    <a:alpha val="43137"/>
                  </a:srgbClr>
                </a:outerShdw>
              </a:effectLst>
              <a:latin typeface="Gill Sans MT" pitchFamily="34" charset="0"/>
            </a:endParaRPr>
          </a:p>
          <a:p>
            <a:pPr marL="457200" indent="-457200">
              <a:buFont typeface="Wingdings" pitchFamily="2" charset="2"/>
              <a:buChar char="Ø"/>
            </a:pPr>
            <a:r>
              <a:rPr lang="en-US" sz="3600" dirty="0" smtClean="0">
                <a:effectLst>
                  <a:outerShdw blurRad="38100" dist="38100" dir="2700000" algn="tl">
                    <a:srgbClr val="000000">
                      <a:alpha val="43137"/>
                    </a:srgbClr>
                  </a:outerShdw>
                </a:effectLst>
                <a:latin typeface="Gill Sans MT" pitchFamily="34" charset="0"/>
              </a:rPr>
              <a:t>Tip: </a:t>
            </a:r>
            <a:r>
              <a:rPr lang="en-US" sz="3600" dirty="0" smtClean="0">
                <a:effectLst>
                  <a:outerShdw blurRad="38100" dist="38100" dir="2700000" algn="tl">
                    <a:srgbClr val="000000">
                      <a:alpha val="43137"/>
                    </a:srgbClr>
                  </a:outerShdw>
                </a:effectLst>
                <a:latin typeface="Gill Sans MT" pitchFamily="34" charset="0"/>
              </a:rPr>
              <a:t> You </a:t>
            </a:r>
            <a:r>
              <a:rPr lang="en-US" sz="3600" dirty="0" smtClean="0">
                <a:effectLst>
                  <a:outerShdw blurRad="38100" dist="38100" dir="2700000" algn="tl">
                    <a:srgbClr val="000000">
                      <a:alpha val="43137"/>
                    </a:srgbClr>
                  </a:outerShdw>
                </a:effectLst>
                <a:latin typeface="Gill Sans MT" pitchFamily="34" charset="0"/>
              </a:rPr>
              <a:t>may know the numbers but pronunciation is key.</a:t>
            </a:r>
          </a:p>
        </p:txBody>
      </p:sp>
    </p:spTree>
    <p:extLst>
      <p:ext uri="{BB962C8B-B14F-4D97-AF65-F5344CB8AC3E}">
        <p14:creationId xmlns:p14="http://schemas.microsoft.com/office/powerpoint/2010/main" val="3251419359"/>
      </p:ext>
    </p:extLst>
  </p:cSld>
  <p:clrMapOvr>
    <a:masterClrMapping/>
  </p:clrMapOvr>
  <mc:AlternateContent xmlns:mc="http://schemas.openxmlformats.org/markup-compatibility/2006" xmlns:p14="http://schemas.microsoft.com/office/powerpoint/2010/main">
    <mc:Choice Requires="p14">
      <p:transition spd="slow" p14:dur="2000" advTm="7266"/>
    </mc:Choice>
    <mc:Fallback xmlns="">
      <p:transition spd="slow" advTm="7266"/>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numbers:</a:t>
            </a:r>
            <a:endParaRPr lang="en-GB" dirty="0"/>
          </a:p>
        </p:txBody>
      </p:sp>
      <p:sp>
        <p:nvSpPr>
          <p:cNvPr id="3" name="Content Placeholder 2"/>
          <p:cNvSpPr>
            <a:spLocks noGrp="1"/>
          </p:cNvSpPr>
          <p:nvPr>
            <p:ph idx="1"/>
          </p:nvPr>
        </p:nvSpPr>
        <p:spPr/>
        <p:txBody>
          <a:bodyPr>
            <a:normAutofit/>
          </a:bodyPr>
          <a:lstStyle/>
          <a:p>
            <a:pPr marL="82296" indent="0">
              <a:buNone/>
            </a:pPr>
            <a:r>
              <a:rPr lang="en-GB" sz="19900" dirty="0"/>
              <a:t>7</a:t>
            </a:r>
            <a:r>
              <a:rPr lang="en-GB" sz="19900" dirty="0" smtClean="0"/>
              <a:t> </a:t>
            </a:r>
            <a:r>
              <a:rPr lang="en-GB" sz="19900" dirty="0" err="1" smtClean="0"/>
              <a:t>siete</a:t>
            </a:r>
            <a:endParaRPr lang="en-GB" sz="19900" dirty="0"/>
          </a:p>
        </p:txBody>
      </p:sp>
      <p:sp>
        <p:nvSpPr>
          <p:cNvPr id="4" name="TextBox 3"/>
          <p:cNvSpPr txBox="1"/>
          <p:nvPr/>
        </p:nvSpPr>
        <p:spPr>
          <a:xfrm>
            <a:off x="2178571" y="4374406"/>
            <a:ext cx="6192688" cy="707886"/>
          </a:xfrm>
          <a:prstGeom prst="rect">
            <a:avLst/>
          </a:prstGeom>
          <a:noFill/>
        </p:spPr>
        <p:txBody>
          <a:bodyPr wrap="square" rtlCol="0">
            <a:spAutoFit/>
          </a:bodyPr>
          <a:lstStyle/>
          <a:p>
            <a:r>
              <a:rPr lang="en-GB" sz="4000" dirty="0" smtClean="0"/>
              <a:t>(</a:t>
            </a:r>
            <a:r>
              <a:rPr lang="en-GB" sz="4000" dirty="0" err="1"/>
              <a:t>syet</a:t>
            </a:r>
            <a:r>
              <a:rPr lang="en-GB" sz="4000" dirty="0"/>
              <a:t>-ay</a:t>
            </a:r>
            <a:r>
              <a:rPr lang="en-GB" sz="4000" dirty="0" smtClean="0"/>
              <a:t>)</a:t>
            </a:r>
            <a:endParaRPr lang="en-GB" sz="4000" dirty="0"/>
          </a:p>
        </p:txBody>
      </p:sp>
    </p:spTree>
    <p:extLst>
      <p:ext uri="{BB962C8B-B14F-4D97-AF65-F5344CB8AC3E}">
        <p14:creationId xmlns:p14="http://schemas.microsoft.com/office/powerpoint/2010/main" val="33877576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numbers:</a:t>
            </a:r>
            <a:endParaRPr lang="en-GB" dirty="0"/>
          </a:p>
        </p:txBody>
      </p:sp>
      <p:sp>
        <p:nvSpPr>
          <p:cNvPr id="3" name="Content Placeholder 2"/>
          <p:cNvSpPr>
            <a:spLocks noGrp="1"/>
          </p:cNvSpPr>
          <p:nvPr>
            <p:ph idx="1"/>
          </p:nvPr>
        </p:nvSpPr>
        <p:spPr/>
        <p:txBody>
          <a:bodyPr>
            <a:normAutofit/>
          </a:bodyPr>
          <a:lstStyle/>
          <a:p>
            <a:pPr marL="82296" indent="0">
              <a:buNone/>
            </a:pPr>
            <a:r>
              <a:rPr lang="en-GB" sz="19900" dirty="0" smtClean="0"/>
              <a:t>8 </a:t>
            </a:r>
            <a:r>
              <a:rPr lang="en-GB" sz="19900" dirty="0" err="1" smtClean="0"/>
              <a:t>ocho</a:t>
            </a:r>
            <a:endParaRPr lang="en-GB" sz="19900" dirty="0"/>
          </a:p>
        </p:txBody>
      </p:sp>
      <p:sp>
        <p:nvSpPr>
          <p:cNvPr id="4" name="TextBox 3"/>
          <p:cNvSpPr txBox="1"/>
          <p:nvPr/>
        </p:nvSpPr>
        <p:spPr>
          <a:xfrm>
            <a:off x="2178571" y="4374406"/>
            <a:ext cx="6192688" cy="707886"/>
          </a:xfrm>
          <a:prstGeom prst="rect">
            <a:avLst/>
          </a:prstGeom>
          <a:noFill/>
        </p:spPr>
        <p:txBody>
          <a:bodyPr wrap="square" rtlCol="0">
            <a:spAutoFit/>
          </a:bodyPr>
          <a:lstStyle/>
          <a:p>
            <a:r>
              <a:rPr lang="en-GB" sz="4000" dirty="0" smtClean="0"/>
              <a:t>(</a:t>
            </a:r>
            <a:r>
              <a:rPr lang="en-GB" sz="4000" dirty="0"/>
              <a:t>o-</a:t>
            </a:r>
            <a:r>
              <a:rPr lang="en-GB" sz="4000" dirty="0" err="1"/>
              <a:t>cho</a:t>
            </a:r>
            <a:r>
              <a:rPr lang="en-GB" sz="4000" dirty="0" smtClean="0"/>
              <a:t>)</a:t>
            </a:r>
            <a:endParaRPr lang="en-GB" sz="4000" dirty="0"/>
          </a:p>
        </p:txBody>
      </p:sp>
    </p:spTree>
    <p:extLst>
      <p:ext uri="{BB962C8B-B14F-4D97-AF65-F5344CB8AC3E}">
        <p14:creationId xmlns:p14="http://schemas.microsoft.com/office/powerpoint/2010/main" val="8087979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numbers:</a:t>
            </a:r>
            <a:endParaRPr lang="en-GB" dirty="0"/>
          </a:p>
        </p:txBody>
      </p:sp>
      <p:sp>
        <p:nvSpPr>
          <p:cNvPr id="3" name="Content Placeholder 2"/>
          <p:cNvSpPr>
            <a:spLocks noGrp="1"/>
          </p:cNvSpPr>
          <p:nvPr>
            <p:ph idx="1"/>
          </p:nvPr>
        </p:nvSpPr>
        <p:spPr>
          <a:xfrm>
            <a:off x="1236931" y="1421326"/>
            <a:ext cx="9351663" cy="4712811"/>
          </a:xfrm>
        </p:spPr>
        <p:txBody>
          <a:bodyPr>
            <a:normAutofit/>
          </a:bodyPr>
          <a:lstStyle/>
          <a:p>
            <a:pPr marL="82296" indent="0">
              <a:buNone/>
            </a:pPr>
            <a:r>
              <a:rPr lang="en-GB" sz="19900" dirty="0" smtClean="0"/>
              <a:t>9 </a:t>
            </a:r>
            <a:r>
              <a:rPr lang="en-GB" sz="19900" dirty="0" err="1" smtClean="0"/>
              <a:t>nueve</a:t>
            </a:r>
            <a:endParaRPr lang="en-GB" sz="19900" dirty="0"/>
          </a:p>
        </p:txBody>
      </p:sp>
      <p:sp>
        <p:nvSpPr>
          <p:cNvPr id="4" name="TextBox 3"/>
          <p:cNvSpPr txBox="1"/>
          <p:nvPr/>
        </p:nvSpPr>
        <p:spPr>
          <a:xfrm>
            <a:off x="2178571" y="4374406"/>
            <a:ext cx="6192688" cy="707886"/>
          </a:xfrm>
          <a:prstGeom prst="rect">
            <a:avLst/>
          </a:prstGeom>
          <a:noFill/>
        </p:spPr>
        <p:txBody>
          <a:bodyPr wrap="square" rtlCol="0">
            <a:spAutoFit/>
          </a:bodyPr>
          <a:lstStyle/>
          <a:p>
            <a:r>
              <a:rPr lang="en-GB" sz="4000" dirty="0" smtClean="0"/>
              <a:t>(</a:t>
            </a:r>
            <a:r>
              <a:rPr lang="en-GB" sz="4000" dirty="0" err="1"/>
              <a:t>nwe</a:t>
            </a:r>
            <a:r>
              <a:rPr lang="en-GB" sz="4000" dirty="0"/>
              <a:t>-bay</a:t>
            </a:r>
            <a:r>
              <a:rPr lang="en-GB" sz="4000" dirty="0" smtClean="0"/>
              <a:t>)</a:t>
            </a:r>
            <a:endParaRPr lang="en-GB" sz="4000" dirty="0"/>
          </a:p>
        </p:txBody>
      </p:sp>
    </p:spTree>
    <p:extLst>
      <p:ext uri="{BB962C8B-B14F-4D97-AF65-F5344CB8AC3E}">
        <p14:creationId xmlns:p14="http://schemas.microsoft.com/office/powerpoint/2010/main" val="34068050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numbers:</a:t>
            </a:r>
            <a:endParaRPr lang="en-GB" dirty="0"/>
          </a:p>
        </p:txBody>
      </p:sp>
      <p:sp>
        <p:nvSpPr>
          <p:cNvPr id="3" name="Content Placeholder 2"/>
          <p:cNvSpPr>
            <a:spLocks noGrp="1"/>
          </p:cNvSpPr>
          <p:nvPr>
            <p:ph idx="1"/>
          </p:nvPr>
        </p:nvSpPr>
        <p:spPr>
          <a:xfrm>
            <a:off x="1236931" y="1421326"/>
            <a:ext cx="9351663" cy="4712811"/>
          </a:xfrm>
        </p:spPr>
        <p:txBody>
          <a:bodyPr>
            <a:normAutofit/>
          </a:bodyPr>
          <a:lstStyle/>
          <a:p>
            <a:pPr marL="82296" indent="0">
              <a:buNone/>
            </a:pPr>
            <a:r>
              <a:rPr lang="en-GB" sz="19900" dirty="0" smtClean="0"/>
              <a:t>10 </a:t>
            </a:r>
            <a:r>
              <a:rPr lang="en-GB" sz="19900" dirty="0" err="1" smtClean="0"/>
              <a:t>diez</a:t>
            </a:r>
            <a:endParaRPr lang="en-GB" sz="19900" dirty="0"/>
          </a:p>
        </p:txBody>
      </p:sp>
      <p:sp>
        <p:nvSpPr>
          <p:cNvPr id="4" name="TextBox 3"/>
          <p:cNvSpPr txBox="1"/>
          <p:nvPr/>
        </p:nvSpPr>
        <p:spPr>
          <a:xfrm>
            <a:off x="2178571" y="4374406"/>
            <a:ext cx="6192688" cy="707886"/>
          </a:xfrm>
          <a:prstGeom prst="rect">
            <a:avLst/>
          </a:prstGeom>
          <a:noFill/>
        </p:spPr>
        <p:txBody>
          <a:bodyPr wrap="square" rtlCol="0">
            <a:spAutoFit/>
          </a:bodyPr>
          <a:lstStyle/>
          <a:p>
            <a:r>
              <a:rPr lang="en-GB" sz="4000" dirty="0" smtClean="0"/>
              <a:t>(</a:t>
            </a:r>
            <a:r>
              <a:rPr lang="en-GB" sz="4000" dirty="0" err="1"/>
              <a:t>dyeth</a:t>
            </a:r>
            <a:r>
              <a:rPr lang="en-GB" sz="4000" dirty="0" smtClean="0"/>
              <a:t>)</a:t>
            </a:r>
            <a:endParaRPr lang="en-GB" sz="4000" dirty="0"/>
          </a:p>
        </p:txBody>
      </p:sp>
    </p:spTree>
    <p:extLst>
      <p:ext uri="{BB962C8B-B14F-4D97-AF65-F5344CB8AC3E}">
        <p14:creationId xmlns:p14="http://schemas.microsoft.com/office/powerpoint/2010/main" val="14268647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smtClean="0"/>
              <a:t>Task 2 – Click and say in pairs</a:t>
            </a:r>
            <a:endParaRPr lang="en-GB" dirty="0"/>
          </a:p>
        </p:txBody>
      </p:sp>
      <p:sp>
        <p:nvSpPr>
          <p:cNvPr id="3" name="Content Placeholder 2"/>
          <p:cNvSpPr>
            <a:spLocks noGrp="1"/>
          </p:cNvSpPr>
          <p:nvPr>
            <p:ph idx="1"/>
          </p:nvPr>
        </p:nvSpPr>
        <p:spPr/>
        <p:txBody>
          <a:bodyPr/>
          <a:lstStyle/>
          <a:p>
            <a:endParaRPr lang="en-GB" dirty="0" smtClean="0">
              <a:hlinkClick r:id="rId2"/>
            </a:endParaRPr>
          </a:p>
          <a:p>
            <a:r>
              <a:rPr lang="en-GB" dirty="0" smtClean="0">
                <a:hlinkClick r:id="rId2"/>
              </a:rPr>
              <a:t>http</a:t>
            </a:r>
            <a:r>
              <a:rPr lang="en-GB" dirty="0">
                <a:hlinkClick r:id="rId2"/>
              </a:rPr>
              <a:t>://</a:t>
            </a:r>
            <a:r>
              <a:rPr lang="en-GB" dirty="0" smtClean="0">
                <a:hlinkClick r:id="rId2"/>
              </a:rPr>
              <a:t>www.123teachme.com/games/click_n_say/numbers</a:t>
            </a:r>
            <a:r>
              <a:rPr lang="en-GB" dirty="0" smtClean="0"/>
              <a:t> </a:t>
            </a:r>
          </a:p>
          <a:p>
            <a:endParaRPr lang="en-GB" dirty="0" smtClean="0"/>
          </a:p>
        </p:txBody>
      </p:sp>
    </p:spTree>
    <p:extLst>
      <p:ext uri="{BB962C8B-B14F-4D97-AF65-F5344CB8AC3E}">
        <p14:creationId xmlns:p14="http://schemas.microsoft.com/office/powerpoint/2010/main" val="403584974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Task 3 - Recap</a:t>
            </a:r>
            <a:endParaRPr lang="en-GB" dirty="0"/>
          </a:p>
        </p:txBody>
      </p:sp>
      <p:sp>
        <p:nvSpPr>
          <p:cNvPr id="3" name="Content Placeholder 2"/>
          <p:cNvSpPr>
            <a:spLocks noGrp="1"/>
          </p:cNvSpPr>
          <p:nvPr>
            <p:ph idx="1"/>
          </p:nvPr>
        </p:nvSpPr>
        <p:spPr/>
        <p:txBody>
          <a:bodyPr/>
          <a:lstStyle/>
          <a:p>
            <a:r>
              <a:rPr lang="en-GB" dirty="0" smtClean="0"/>
              <a:t>What are these numbers in Spanish?</a:t>
            </a:r>
          </a:p>
          <a:p>
            <a:r>
              <a:rPr lang="en-GB" dirty="0" smtClean="0"/>
              <a:t>In pairs, write the correct Spanish number on a whiteboard</a:t>
            </a:r>
            <a:r>
              <a:rPr lang="en-GB" smtClean="0"/>
              <a:t>. </a:t>
            </a:r>
            <a:endParaRPr lang="en-GB" dirty="0" smtClean="0"/>
          </a:p>
        </p:txBody>
      </p:sp>
    </p:spTree>
    <p:extLst>
      <p:ext uri="{BB962C8B-B14F-4D97-AF65-F5344CB8AC3E}">
        <p14:creationId xmlns:p14="http://schemas.microsoft.com/office/powerpoint/2010/main" val="723401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2538611" y="269950"/>
            <a:ext cx="4248472" cy="6462638"/>
          </a:xfrm>
        </p:spPr>
        <p:txBody>
          <a:bodyPr>
            <a:noAutofit/>
          </a:bodyPr>
          <a:lstStyle/>
          <a:p>
            <a:pPr marL="82296" indent="0">
              <a:buNone/>
            </a:pPr>
            <a:r>
              <a:rPr lang="en-GB" sz="41300" dirty="0" smtClean="0"/>
              <a:t>7</a:t>
            </a:r>
            <a:endParaRPr lang="en-GB" sz="41300" dirty="0"/>
          </a:p>
        </p:txBody>
      </p:sp>
    </p:spTree>
    <p:extLst>
      <p:ext uri="{BB962C8B-B14F-4D97-AF65-F5344CB8AC3E}">
        <p14:creationId xmlns:p14="http://schemas.microsoft.com/office/powerpoint/2010/main" val="105292680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2538611" y="269950"/>
            <a:ext cx="4248472" cy="6462638"/>
          </a:xfrm>
        </p:spPr>
        <p:txBody>
          <a:bodyPr>
            <a:noAutofit/>
          </a:bodyPr>
          <a:lstStyle/>
          <a:p>
            <a:pPr marL="82296" indent="0">
              <a:buNone/>
            </a:pPr>
            <a:r>
              <a:rPr lang="en-GB" sz="41300" dirty="0" smtClean="0"/>
              <a:t>2</a:t>
            </a:r>
            <a:endParaRPr lang="en-GB" sz="41300" dirty="0"/>
          </a:p>
        </p:txBody>
      </p:sp>
    </p:spTree>
    <p:extLst>
      <p:ext uri="{BB962C8B-B14F-4D97-AF65-F5344CB8AC3E}">
        <p14:creationId xmlns:p14="http://schemas.microsoft.com/office/powerpoint/2010/main" val="378885668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2538611" y="269950"/>
            <a:ext cx="4248472" cy="6462638"/>
          </a:xfrm>
        </p:spPr>
        <p:txBody>
          <a:bodyPr>
            <a:noAutofit/>
          </a:bodyPr>
          <a:lstStyle/>
          <a:p>
            <a:pPr marL="82296" indent="0">
              <a:buNone/>
            </a:pPr>
            <a:r>
              <a:rPr lang="en-GB" sz="41300" dirty="0" smtClean="0"/>
              <a:t>9</a:t>
            </a:r>
            <a:endParaRPr lang="en-GB" sz="41300" dirty="0"/>
          </a:p>
        </p:txBody>
      </p:sp>
    </p:spTree>
    <p:extLst>
      <p:ext uri="{BB962C8B-B14F-4D97-AF65-F5344CB8AC3E}">
        <p14:creationId xmlns:p14="http://schemas.microsoft.com/office/powerpoint/2010/main" val="419418946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2538611" y="269950"/>
            <a:ext cx="9289032" cy="7128792"/>
          </a:xfrm>
        </p:spPr>
        <p:txBody>
          <a:bodyPr>
            <a:noAutofit/>
          </a:bodyPr>
          <a:lstStyle/>
          <a:p>
            <a:pPr marL="82296" indent="0">
              <a:buNone/>
            </a:pPr>
            <a:r>
              <a:rPr lang="en-GB" sz="41300" dirty="0" smtClean="0"/>
              <a:t>10</a:t>
            </a:r>
            <a:endParaRPr lang="en-GB" sz="41300" dirty="0"/>
          </a:p>
        </p:txBody>
      </p:sp>
    </p:spTree>
    <p:extLst>
      <p:ext uri="{BB962C8B-B14F-4D97-AF65-F5344CB8AC3E}">
        <p14:creationId xmlns:p14="http://schemas.microsoft.com/office/powerpoint/2010/main" val="41941894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Introduction</a:t>
            </a:r>
            <a:endParaRPr lang="en-GB" dirty="0"/>
          </a:p>
        </p:txBody>
      </p:sp>
      <p:sp>
        <p:nvSpPr>
          <p:cNvPr id="3" name="Content Placeholder 2"/>
          <p:cNvSpPr>
            <a:spLocks noGrp="1"/>
          </p:cNvSpPr>
          <p:nvPr>
            <p:ph idx="1"/>
          </p:nvPr>
        </p:nvSpPr>
        <p:spPr/>
        <p:txBody>
          <a:bodyPr/>
          <a:lstStyle/>
          <a:p>
            <a:r>
              <a:rPr lang="en-GB" dirty="0" smtClean="0"/>
              <a:t>Do you know the numbers in Spanish? </a:t>
            </a:r>
          </a:p>
          <a:p>
            <a:r>
              <a:rPr lang="en-GB" dirty="0" smtClean="0"/>
              <a:t>In pairs, write down on paper some of the Spanish numbers you know.</a:t>
            </a:r>
          </a:p>
          <a:p>
            <a:r>
              <a:rPr lang="en-GB" dirty="0" smtClean="0"/>
              <a:t>Can you write them correctly?</a:t>
            </a:r>
          </a:p>
          <a:p>
            <a:r>
              <a:rPr lang="en-GB" dirty="0" smtClean="0"/>
              <a:t>Can you pronounce them correctly?</a:t>
            </a:r>
            <a:endParaRPr lang="en-GB" dirty="0"/>
          </a:p>
        </p:txBody>
      </p:sp>
    </p:spTree>
    <p:extLst>
      <p:ext uri="{BB962C8B-B14F-4D97-AF65-F5344CB8AC3E}">
        <p14:creationId xmlns:p14="http://schemas.microsoft.com/office/powerpoint/2010/main" val="113982326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2538611" y="269950"/>
            <a:ext cx="4248472" cy="6462638"/>
          </a:xfrm>
        </p:spPr>
        <p:txBody>
          <a:bodyPr>
            <a:noAutofit/>
          </a:bodyPr>
          <a:lstStyle/>
          <a:p>
            <a:pPr marL="82296" indent="0">
              <a:buNone/>
            </a:pPr>
            <a:r>
              <a:rPr lang="en-GB" sz="41300" dirty="0" smtClean="0"/>
              <a:t>3</a:t>
            </a:r>
            <a:endParaRPr lang="en-GB" sz="41300" dirty="0"/>
          </a:p>
        </p:txBody>
      </p:sp>
    </p:spTree>
    <p:extLst>
      <p:ext uri="{BB962C8B-B14F-4D97-AF65-F5344CB8AC3E}">
        <p14:creationId xmlns:p14="http://schemas.microsoft.com/office/powerpoint/2010/main" val="419418946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2538611" y="269950"/>
            <a:ext cx="4248472" cy="6462638"/>
          </a:xfrm>
        </p:spPr>
        <p:txBody>
          <a:bodyPr>
            <a:noAutofit/>
          </a:bodyPr>
          <a:lstStyle/>
          <a:p>
            <a:pPr marL="82296" indent="0">
              <a:buNone/>
            </a:pPr>
            <a:r>
              <a:rPr lang="en-GB" sz="41300" dirty="0" smtClean="0"/>
              <a:t>1</a:t>
            </a:r>
            <a:endParaRPr lang="en-GB" sz="41300" dirty="0"/>
          </a:p>
        </p:txBody>
      </p:sp>
    </p:spTree>
    <p:extLst>
      <p:ext uri="{BB962C8B-B14F-4D97-AF65-F5344CB8AC3E}">
        <p14:creationId xmlns:p14="http://schemas.microsoft.com/office/powerpoint/2010/main" val="419418946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2538611" y="269950"/>
            <a:ext cx="4248472" cy="6462638"/>
          </a:xfrm>
        </p:spPr>
        <p:txBody>
          <a:bodyPr>
            <a:noAutofit/>
          </a:bodyPr>
          <a:lstStyle/>
          <a:p>
            <a:pPr marL="82296" indent="0">
              <a:buNone/>
            </a:pPr>
            <a:r>
              <a:rPr lang="en-GB" sz="41300" dirty="0" smtClean="0"/>
              <a:t>4</a:t>
            </a:r>
            <a:endParaRPr lang="en-GB" sz="41300" dirty="0"/>
          </a:p>
        </p:txBody>
      </p:sp>
    </p:spTree>
    <p:extLst>
      <p:ext uri="{BB962C8B-B14F-4D97-AF65-F5344CB8AC3E}">
        <p14:creationId xmlns:p14="http://schemas.microsoft.com/office/powerpoint/2010/main" val="419418946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2538611" y="269950"/>
            <a:ext cx="4248472" cy="6462638"/>
          </a:xfrm>
        </p:spPr>
        <p:txBody>
          <a:bodyPr>
            <a:noAutofit/>
          </a:bodyPr>
          <a:lstStyle/>
          <a:p>
            <a:pPr marL="82296" indent="0">
              <a:buNone/>
            </a:pPr>
            <a:r>
              <a:rPr lang="en-GB" sz="41300" dirty="0"/>
              <a:t>5</a:t>
            </a:r>
          </a:p>
        </p:txBody>
      </p:sp>
    </p:spTree>
    <p:extLst>
      <p:ext uri="{BB962C8B-B14F-4D97-AF65-F5344CB8AC3E}">
        <p14:creationId xmlns:p14="http://schemas.microsoft.com/office/powerpoint/2010/main" val="419418946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2538611" y="269950"/>
            <a:ext cx="4248472" cy="6462638"/>
          </a:xfrm>
        </p:spPr>
        <p:txBody>
          <a:bodyPr>
            <a:noAutofit/>
          </a:bodyPr>
          <a:lstStyle/>
          <a:p>
            <a:pPr marL="82296" indent="0">
              <a:buNone/>
            </a:pPr>
            <a:r>
              <a:rPr lang="en-GB" sz="41300" dirty="0" smtClean="0"/>
              <a:t>8</a:t>
            </a:r>
            <a:endParaRPr lang="en-GB" sz="41300" dirty="0"/>
          </a:p>
        </p:txBody>
      </p:sp>
    </p:spTree>
    <p:extLst>
      <p:ext uri="{BB962C8B-B14F-4D97-AF65-F5344CB8AC3E}">
        <p14:creationId xmlns:p14="http://schemas.microsoft.com/office/powerpoint/2010/main" val="419418946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2538611" y="269950"/>
            <a:ext cx="4248472" cy="6462638"/>
          </a:xfrm>
        </p:spPr>
        <p:txBody>
          <a:bodyPr>
            <a:noAutofit/>
          </a:bodyPr>
          <a:lstStyle/>
          <a:p>
            <a:pPr marL="82296" indent="0">
              <a:buNone/>
            </a:pPr>
            <a:r>
              <a:rPr lang="en-GB" sz="41300" dirty="0" smtClean="0"/>
              <a:t>6</a:t>
            </a:r>
            <a:endParaRPr lang="en-GB" sz="41300" dirty="0"/>
          </a:p>
        </p:txBody>
      </p:sp>
    </p:spTree>
    <p:extLst>
      <p:ext uri="{BB962C8B-B14F-4D97-AF65-F5344CB8AC3E}">
        <p14:creationId xmlns:p14="http://schemas.microsoft.com/office/powerpoint/2010/main" val="419418946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Summary.</a:t>
            </a:r>
            <a:endParaRPr lang="en-GB"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023102802"/>
              </p:ext>
            </p:extLst>
          </p:nvPr>
        </p:nvGraphicFramePr>
        <p:xfrm>
          <a:off x="1701800" y="1420813"/>
          <a:ext cx="3501107" cy="5029200"/>
        </p:xfrm>
        <a:graphic>
          <a:graphicData uri="http://schemas.openxmlformats.org/drawingml/2006/table">
            <a:tbl>
              <a:tblPr firstRow="1" bandRow="1">
                <a:tableStyleId>{1E171933-4619-4E11-9A3F-F7608DF75F80}</a:tableStyleId>
              </a:tblPr>
              <a:tblGrid>
                <a:gridCol w="836811"/>
                <a:gridCol w="2664296"/>
              </a:tblGrid>
              <a:tr h="370840">
                <a:tc>
                  <a:txBody>
                    <a:bodyPr/>
                    <a:lstStyle/>
                    <a:p>
                      <a:r>
                        <a:rPr lang="en-GB" sz="2400" dirty="0" smtClean="0"/>
                        <a:t>No.</a:t>
                      </a:r>
                      <a:endParaRPr lang="en-GB" sz="2400" dirty="0"/>
                    </a:p>
                  </a:txBody>
                  <a:tcPr/>
                </a:tc>
                <a:tc>
                  <a:txBody>
                    <a:bodyPr/>
                    <a:lstStyle/>
                    <a:p>
                      <a:r>
                        <a:rPr lang="en-GB" sz="2400" dirty="0" smtClean="0"/>
                        <a:t>Spanish</a:t>
                      </a:r>
                      <a:endParaRPr lang="en-GB" sz="2400" dirty="0"/>
                    </a:p>
                  </a:txBody>
                  <a:tcPr/>
                </a:tc>
              </a:tr>
              <a:tr h="370840">
                <a:tc>
                  <a:txBody>
                    <a:bodyPr/>
                    <a:lstStyle/>
                    <a:p>
                      <a:r>
                        <a:rPr lang="en-GB" sz="2400" dirty="0" smtClean="0"/>
                        <a:t>1</a:t>
                      </a:r>
                      <a:endParaRPr lang="en-GB" sz="2400" dirty="0"/>
                    </a:p>
                  </a:txBody>
                  <a:tcPr/>
                </a:tc>
                <a:tc>
                  <a:txBody>
                    <a:bodyPr/>
                    <a:lstStyle/>
                    <a:p>
                      <a:r>
                        <a:rPr lang="en-GB" sz="2400" dirty="0" smtClean="0"/>
                        <a:t>Uno </a:t>
                      </a:r>
                      <a:endParaRPr lang="en-GB" sz="2400" dirty="0"/>
                    </a:p>
                  </a:txBody>
                  <a:tcPr/>
                </a:tc>
              </a:tr>
              <a:tr h="370840">
                <a:tc>
                  <a:txBody>
                    <a:bodyPr/>
                    <a:lstStyle/>
                    <a:p>
                      <a:r>
                        <a:rPr lang="en-GB" sz="2400" dirty="0" smtClean="0"/>
                        <a:t>2</a:t>
                      </a:r>
                      <a:endParaRPr lang="en-GB" sz="2400" dirty="0"/>
                    </a:p>
                  </a:txBody>
                  <a:tcPr/>
                </a:tc>
                <a:tc>
                  <a:txBody>
                    <a:bodyPr/>
                    <a:lstStyle/>
                    <a:p>
                      <a:r>
                        <a:rPr lang="en-GB" sz="2400" dirty="0" smtClean="0"/>
                        <a:t>Dos</a:t>
                      </a:r>
                      <a:endParaRPr lang="en-GB" sz="2400" dirty="0"/>
                    </a:p>
                  </a:txBody>
                  <a:tcPr/>
                </a:tc>
              </a:tr>
              <a:tr h="370840">
                <a:tc>
                  <a:txBody>
                    <a:bodyPr/>
                    <a:lstStyle/>
                    <a:p>
                      <a:r>
                        <a:rPr lang="en-GB" sz="2400" dirty="0" smtClean="0"/>
                        <a:t>3</a:t>
                      </a:r>
                      <a:endParaRPr lang="en-GB" sz="2400" dirty="0"/>
                    </a:p>
                  </a:txBody>
                  <a:tcPr/>
                </a:tc>
                <a:tc>
                  <a:txBody>
                    <a:bodyPr/>
                    <a:lstStyle/>
                    <a:p>
                      <a:r>
                        <a:rPr lang="en-GB" sz="2400" dirty="0" err="1" smtClean="0"/>
                        <a:t>Tres</a:t>
                      </a:r>
                      <a:endParaRPr lang="en-GB" sz="2400" dirty="0"/>
                    </a:p>
                  </a:txBody>
                  <a:tcPr/>
                </a:tc>
              </a:tr>
              <a:tr h="370840">
                <a:tc>
                  <a:txBody>
                    <a:bodyPr/>
                    <a:lstStyle/>
                    <a:p>
                      <a:r>
                        <a:rPr lang="en-GB" sz="2400" dirty="0" smtClean="0"/>
                        <a:t>4</a:t>
                      </a:r>
                      <a:endParaRPr lang="en-GB" sz="2400" dirty="0"/>
                    </a:p>
                  </a:txBody>
                  <a:tcPr/>
                </a:tc>
                <a:tc>
                  <a:txBody>
                    <a:bodyPr/>
                    <a:lstStyle/>
                    <a:p>
                      <a:r>
                        <a:rPr lang="en-GB" sz="2400" dirty="0" err="1" smtClean="0"/>
                        <a:t>Cuatro</a:t>
                      </a:r>
                      <a:endParaRPr lang="en-GB" sz="2400" dirty="0"/>
                    </a:p>
                  </a:txBody>
                  <a:tcPr/>
                </a:tc>
              </a:tr>
              <a:tr h="370840">
                <a:tc>
                  <a:txBody>
                    <a:bodyPr/>
                    <a:lstStyle/>
                    <a:p>
                      <a:r>
                        <a:rPr lang="en-GB" sz="2400" dirty="0" smtClean="0"/>
                        <a:t>5</a:t>
                      </a:r>
                      <a:endParaRPr lang="en-GB" sz="2400" dirty="0"/>
                    </a:p>
                  </a:txBody>
                  <a:tcPr/>
                </a:tc>
                <a:tc>
                  <a:txBody>
                    <a:bodyPr/>
                    <a:lstStyle/>
                    <a:p>
                      <a:r>
                        <a:rPr lang="en-GB" sz="2400" dirty="0" err="1" smtClean="0"/>
                        <a:t>Cinco</a:t>
                      </a:r>
                      <a:endParaRPr lang="en-GB" sz="2400" dirty="0"/>
                    </a:p>
                  </a:txBody>
                  <a:tcPr/>
                </a:tc>
              </a:tr>
              <a:tr h="370840">
                <a:tc>
                  <a:txBody>
                    <a:bodyPr/>
                    <a:lstStyle/>
                    <a:p>
                      <a:r>
                        <a:rPr lang="en-GB" sz="2400" dirty="0" smtClean="0"/>
                        <a:t>6</a:t>
                      </a:r>
                      <a:endParaRPr lang="en-GB" sz="2400" dirty="0"/>
                    </a:p>
                  </a:txBody>
                  <a:tcPr/>
                </a:tc>
                <a:tc>
                  <a:txBody>
                    <a:bodyPr/>
                    <a:lstStyle/>
                    <a:p>
                      <a:r>
                        <a:rPr lang="en-GB" sz="2400" dirty="0" err="1" smtClean="0"/>
                        <a:t>Seis</a:t>
                      </a:r>
                      <a:endParaRPr lang="en-GB" sz="2400" dirty="0"/>
                    </a:p>
                  </a:txBody>
                  <a:tcPr/>
                </a:tc>
              </a:tr>
              <a:tr h="370840">
                <a:tc>
                  <a:txBody>
                    <a:bodyPr/>
                    <a:lstStyle/>
                    <a:p>
                      <a:r>
                        <a:rPr lang="en-GB" sz="2400" dirty="0" smtClean="0"/>
                        <a:t>7</a:t>
                      </a:r>
                      <a:endParaRPr lang="en-GB" sz="2400" dirty="0"/>
                    </a:p>
                  </a:txBody>
                  <a:tcPr/>
                </a:tc>
                <a:tc>
                  <a:txBody>
                    <a:bodyPr/>
                    <a:lstStyle/>
                    <a:p>
                      <a:r>
                        <a:rPr lang="en-GB" sz="2400" dirty="0" err="1" smtClean="0"/>
                        <a:t>Siete</a:t>
                      </a:r>
                      <a:endParaRPr lang="en-GB" sz="2400" dirty="0"/>
                    </a:p>
                  </a:txBody>
                  <a:tcPr/>
                </a:tc>
              </a:tr>
              <a:tr h="370840">
                <a:tc>
                  <a:txBody>
                    <a:bodyPr/>
                    <a:lstStyle/>
                    <a:p>
                      <a:r>
                        <a:rPr lang="en-GB" sz="2400" dirty="0" smtClean="0"/>
                        <a:t>8</a:t>
                      </a:r>
                      <a:endParaRPr lang="en-GB" sz="2400" dirty="0"/>
                    </a:p>
                  </a:txBody>
                  <a:tcPr/>
                </a:tc>
                <a:tc>
                  <a:txBody>
                    <a:bodyPr/>
                    <a:lstStyle/>
                    <a:p>
                      <a:r>
                        <a:rPr lang="en-GB" sz="2400" dirty="0" err="1" smtClean="0"/>
                        <a:t>Ocho</a:t>
                      </a:r>
                      <a:endParaRPr lang="en-GB" sz="2400" dirty="0"/>
                    </a:p>
                  </a:txBody>
                  <a:tcPr/>
                </a:tc>
              </a:tr>
              <a:tr h="370840">
                <a:tc>
                  <a:txBody>
                    <a:bodyPr/>
                    <a:lstStyle/>
                    <a:p>
                      <a:r>
                        <a:rPr lang="en-GB" sz="2400" dirty="0" smtClean="0"/>
                        <a:t>9</a:t>
                      </a:r>
                      <a:endParaRPr lang="en-GB" sz="2400" dirty="0"/>
                    </a:p>
                  </a:txBody>
                  <a:tcPr/>
                </a:tc>
                <a:tc>
                  <a:txBody>
                    <a:bodyPr/>
                    <a:lstStyle/>
                    <a:p>
                      <a:r>
                        <a:rPr lang="en-GB" sz="2400" dirty="0" err="1" smtClean="0"/>
                        <a:t>Nueve</a:t>
                      </a:r>
                      <a:endParaRPr lang="en-GB" sz="2400" dirty="0"/>
                    </a:p>
                  </a:txBody>
                  <a:tcPr/>
                </a:tc>
              </a:tr>
              <a:tr h="370840">
                <a:tc>
                  <a:txBody>
                    <a:bodyPr/>
                    <a:lstStyle/>
                    <a:p>
                      <a:r>
                        <a:rPr lang="en-GB" sz="2400" dirty="0" smtClean="0"/>
                        <a:t>10</a:t>
                      </a:r>
                      <a:endParaRPr lang="en-GB" sz="2400" dirty="0"/>
                    </a:p>
                  </a:txBody>
                  <a:tcPr/>
                </a:tc>
                <a:tc>
                  <a:txBody>
                    <a:bodyPr/>
                    <a:lstStyle/>
                    <a:p>
                      <a:r>
                        <a:rPr lang="en-GB" sz="2400" dirty="0" err="1" smtClean="0"/>
                        <a:t>Diez</a:t>
                      </a:r>
                      <a:endParaRPr lang="en-GB" sz="2400" dirty="0"/>
                    </a:p>
                  </a:txBody>
                  <a:tcPr/>
                </a:tc>
              </a:tr>
            </a:tbl>
          </a:graphicData>
        </a:graphic>
      </p:graphicFrame>
    </p:spTree>
    <p:extLst>
      <p:ext uri="{BB962C8B-B14F-4D97-AF65-F5344CB8AC3E}">
        <p14:creationId xmlns:p14="http://schemas.microsoft.com/office/powerpoint/2010/main" val="275064447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Task 4 - Videos </a:t>
            </a:r>
            <a:endParaRPr lang="en-GB" dirty="0"/>
          </a:p>
        </p:txBody>
      </p:sp>
      <p:sp>
        <p:nvSpPr>
          <p:cNvPr id="3" name="Content Placeholder 2"/>
          <p:cNvSpPr>
            <a:spLocks noGrp="1"/>
          </p:cNvSpPr>
          <p:nvPr>
            <p:ph idx="1"/>
          </p:nvPr>
        </p:nvSpPr>
        <p:spPr/>
        <p:txBody>
          <a:bodyPr/>
          <a:lstStyle/>
          <a:p>
            <a:r>
              <a:rPr lang="en-GB" dirty="0" smtClean="0"/>
              <a:t>Watch these videos. </a:t>
            </a:r>
          </a:p>
          <a:p>
            <a:r>
              <a:rPr lang="en-GB" dirty="0" smtClean="0">
                <a:hlinkClick r:id="rId2"/>
              </a:rPr>
              <a:t>Numbers to 30.</a:t>
            </a:r>
          </a:p>
          <a:p>
            <a:r>
              <a:rPr lang="en-GB" dirty="0" smtClean="0">
                <a:hlinkClick r:id="rId3"/>
              </a:rPr>
              <a:t>Numbers Song</a:t>
            </a:r>
          </a:p>
          <a:p>
            <a:endParaRPr lang="en-GB" dirty="0" smtClean="0">
              <a:hlinkClick r:id="rId2"/>
            </a:endParaRPr>
          </a:p>
        </p:txBody>
      </p:sp>
    </p:spTree>
    <p:extLst>
      <p:ext uri="{BB962C8B-B14F-4D97-AF65-F5344CB8AC3E}">
        <p14:creationId xmlns:p14="http://schemas.microsoft.com/office/powerpoint/2010/main" val="380203992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2507" y="0"/>
            <a:ext cx="8887048" cy="1122099"/>
          </a:xfrm>
        </p:spPr>
        <p:txBody>
          <a:bodyPr/>
          <a:lstStyle/>
          <a:p>
            <a:r>
              <a:rPr lang="en-GB" dirty="0" smtClean="0"/>
              <a:t>Task 5 – Worksheets/Activities</a:t>
            </a:r>
            <a:endParaRPr lang="en-GB" dirty="0"/>
          </a:p>
        </p:txBody>
      </p:sp>
      <p:sp>
        <p:nvSpPr>
          <p:cNvPr id="3" name="Content Placeholder 2"/>
          <p:cNvSpPr>
            <a:spLocks noGrp="1"/>
          </p:cNvSpPr>
          <p:nvPr>
            <p:ph idx="1"/>
          </p:nvPr>
        </p:nvSpPr>
        <p:spPr>
          <a:xfrm>
            <a:off x="1458491" y="990030"/>
            <a:ext cx="8887048" cy="864848"/>
          </a:xfrm>
        </p:spPr>
        <p:txBody>
          <a:bodyPr/>
          <a:lstStyle/>
          <a:p>
            <a:r>
              <a:rPr lang="en-GB" dirty="0" smtClean="0"/>
              <a:t>Complete the table by filling in the missing gaps:</a:t>
            </a:r>
          </a:p>
          <a:p>
            <a:endParaRPr lang="en-GB" dirty="0" smtClean="0">
              <a:hlinkClick r:id="rId2" action="ppaction://hlinkfile"/>
            </a:endParaRPr>
          </a:p>
        </p:txBody>
      </p:sp>
      <p:graphicFrame>
        <p:nvGraphicFramePr>
          <p:cNvPr id="5" name="Table 4"/>
          <p:cNvGraphicFramePr>
            <a:graphicFrameLocks noGrp="1"/>
          </p:cNvGraphicFramePr>
          <p:nvPr>
            <p:extLst>
              <p:ext uri="{D42A27DB-BD31-4B8C-83A1-F6EECF244321}">
                <p14:modId xmlns:p14="http://schemas.microsoft.com/office/powerpoint/2010/main" val="81601178"/>
              </p:ext>
            </p:extLst>
          </p:nvPr>
        </p:nvGraphicFramePr>
        <p:xfrm>
          <a:off x="1602507" y="1715267"/>
          <a:ext cx="5400600" cy="4861560"/>
        </p:xfrm>
        <a:graphic>
          <a:graphicData uri="http://schemas.openxmlformats.org/drawingml/2006/table">
            <a:tbl>
              <a:tblPr firstRow="1" bandRow="1">
                <a:tableStyleId>{BC89EF96-8CEA-46FF-86C4-4CE0E7609802}</a:tableStyleId>
              </a:tblPr>
              <a:tblGrid>
                <a:gridCol w="2592288"/>
                <a:gridCol w="2808312"/>
              </a:tblGrid>
              <a:tr h="360040">
                <a:tc>
                  <a:txBody>
                    <a:bodyPr/>
                    <a:lstStyle/>
                    <a:p>
                      <a:r>
                        <a:rPr lang="en-GB" sz="2300" b="1" dirty="0" smtClean="0">
                          <a:latin typeface="+mj-lt"/>
                        </a:rPr>
                        <a:t>English</a:t>
                      </a:r>
                      <a:r>
                        <a:rPr lang="en-GB" sz="2300" b="1" baseline="0" dirty="0" smtClean="0">
                          <a:latin typeface="+mj-lt"/>
                        </a:rPr>
                        <a:t> </a:t>
                      </a:r>
                      <a:endParaRPr lang="en-GB" sz="2300" b="1" dirty="0">
                        <a:latin typeface="+mj-lt"/>
                      </a:endParaRPr>
                    </a:p>
                  </a:txBody>
                  <a:tcPr/>
                </a:tc>
                <a:tc>
                  <a:txBody>
                    <a:bodyPr/>
                    <a:lstStyle/>
                    <a:p>
                      <a:r>
                        <a:rPr lang="en-GB" sz="2300" b="1" dirty="0" smtClean="0">
                          <a:latin typeface="+mj-lt"/>
                        </a:rPr>
                        <a:t>Spanish</a:t>
                      </a:r>
                      <a:r>
                        <a:rPr lang="en-GB" sz="2300" b="1" baseline="0" dirty="0" smtClean="0">
                          <a:latin typeface="+mj-lt"/>
                        </a:rPr>
                        <a:t> </a:t>
                      </a:r>
                      <a:endParaRPr lang="en-GB" sz="2300" b="1" dirty="0">
                        <a:latin typeface="+mj-lt"/>
                      </a:endParaRPr>
                    </a:p>
                  </a:txBody>
                  <a:tcPr/>
                </a:tc>
              </a:tr>
              <a:tr h="323840">
                <a:tc>
                  <a:txBody>
                    <a:bodyPr/>
                    <a:lstStyle/>
                    <a:p>
                      <a:r>
                        <a:rPr lang="en-GB" sz="2300" b="0" dirty="0" smtClean="0">
                          <a:latin typeface="+mj-lt"/>
                        </a:rPr>
                        <a:t>One</a:t>
                      </a:r>
                      <a:endParaRPr lang="en-GB" sz="2300" b="0" dirty="0">
                        <a:latin typeface="+mj-lt"/>
                      </a:endParaRPr>
                    </a:p>
                  </a:txBody>
                  <a:tcPr/>
                </a:tc>
                <a:tc>
                  <a:txBody>
                    <a:bodyPr/>
                    <a:lstStyle/>
                    <a:p>
                      <a:endParaRPr lang="en-GB" sz="2300" b="0" dirty="0">
                        <a:solidFill>
                          <a:srgbClr val="FF0000"/>
                        </a:solidFill>
                        <a:latin typeface="+mj-lt"/>
                      </a:endParaRPr>
                    </a:p>
                  </a:txBody>
                  <a:tcPr/>
                </a:tc>
              </a:tr>
              <a:tr h="360040">
                <a:tc>
                  <a:txBody>
                    <a:bodyPr/>
                    <a:lstStyle/>
                    <a:p>
                      <a:r>
                        <a:rPr lang="en-GB" sz="2300" b="0" dirty="0" smtClean="0">
                          <a:latin typeface="+mj-lt"/>
                        </a:rPr>
                        <a:t>Five</a:t>
                      </a:r>
                      <a:endParaRPr lang="en-GB" sz="2300" b="0" dirty="0">
                        <a:latin typeface="+mj-lt"/>
                      </a:endParaRPr>
                    </a:p>
                  </a:txBody>
                  <a:tcPr/>
                </a:tc>
                <a:tc>
                  <a:txBody>
                    <a:bodyPr/>
                    <a:lstStyle/>
                    <a:p>
                      <a:endParaRPr lang="en-GB" sz="2300" b="0" dirty="0">
                        <a:solidFill>
                          <a:srgbClr val="FF0000"/>
                        </a:solidFill>
                        <a:latin typeface="+mj-lt"/>
                      </a:endParaRPr>
                    </a:p>
                  </a:txBody>
                  <a:tcPr/>
                </a:tc>
              </a:tr>
              <a:tr h="360040">
                <a:tc>
                  <a:txBody>
                    <a:bodyPr/>
                    <a:lstStyle/>
                    <a:p>
                      <a:endParaRPr lang="en-GB" sz="2300" b="0" dirty="0">
                        <a:latin typeface="+mj-lt"/>
                      </a:endParaRPr>
                    </a:p>
                  </a:txBody>
                  <a:tcPr/>
                </a:tc>
                <a:tc>
                  <a:txBody>
                    <a:bodyPr/>
                    <a:lstStyle/>
                    <a:p>
                      <a:r>
                        <a:rPr lang="en-GB" sz="2300" b="0" dirty="0" smtClean="0">
                          <a:latin typeface="+mj-lt"/>
                        </a:rPr>
                        <a:t>Tres</a:t>
                      </a:r>
                      <a:endParaRPr lang="en-GB" sz="2300" b="0" dirty="0">
                        <a:latin typeface="+mj-lt"/>
                      </a:endParaRPr>
                    </a:p>
                  </a:txBody>
                  <a:tcPr/>
                </a:tc>
              </a:tr>
              <a:tr h="360040">
                <a:tc>
                  <a:txBody>
                    <a:bodyPr/>
                    <a:lstStyle/>
                    <a:p>
                      <a:endParaRPr lang="en-GB" sz="2300" b="0" dirty="0">
                        <a:latin typeface="+mj-lt"/>
                      </a:endParaRPr>
                    </a:p>
                  </a:txBody>
                  <a:tcPr/>
                </a:tc>
                <a:tc>
                  <a:txBody>
                    <a:bodyPr/>
                    <a:lstStyle/>
                    <a:p>
                      <a:r>
                        <a:rPr lang="en-GB" sz="2300" b="0" dirty="0" smtClean="0">
                          <a:latin typeface="+mj-lt"/>
                        </a:rPr>
                        <a:t>Nueve </a:t>
                      </a:r>
                      <a:endParaRPr lang="en-GB" sz="2300" b="0" dirty="0">
                        <a:latin typeface="+mj-lt"/>
                      </a:endParaRPr>
                    </a:p>
                  </a:txBody>
                  <a:tcPr/>
                </a:tc>
              </a:tr>
              <a:tr h="360040">
                <a:tc>
                  <a:txBody>
                    <a:bodyPr/>
                    <a:lstStyle/>
                    <a:p>
                      <a:r>
                        <a:rPr lang="en-GB" sz="2300" b="0" dirty="0" smtClean="0">
                          <a:latin typeface="+mj-lt"/>
                        </a:rPr>
                        <a:t>Seven</a:t>
                      </a:r>
                      <a:endParaRPr lang="en-GB" sz="2300" b="0" dirty="0">
                        <a:latin typeface="+mj-lt"/>
                      </a:endParaRPr>
                    </a:p>
                  </a:txBody>
                  <a:tcPr/>
                </a:tc>
                <a:tc>
                  <a:txBody>
                    <a:bodyPr/>
                    <a:lstStyle/>
                    <a:p>
                      <a:endParaRPr lang="en-GB" sz="2300" b="0" dirty="0">
                        <a:latin typeface="+mj-lt"/>
                      </a:endParaRPr>
                    </a:p>
                  </a:txBody>
                  <a:tcPr/>
                </a:tc>
              </a:tr>
              <a:tr h="360040">
                <a:tc>
                  <a:txBody>
                    <a:bodyPr/>
                    <a:lstStyle/>
                    <a:p>
                      <a:endParaRPr lang="en-GB" sz="2300" b="0" dirty="0">
                        <a:latin typeface="+mj-lt"/>
                      </a:endParaRPr>
                    </a:p>
                  </a:txBody>
                  <a:tcPr/>
                </a:tc>
                <a:tc>
                  <a:txBody>
                    <a:bodyPr/>
                    <a:lstStyle/>
                    <a:p>
                      <a:r>
                        <a:rPr lang="en-GB" sz="2300" b="0" dirty="0" smtClean="0">
                          <a:latin typeface="+mj-lt"/>
                        </a:rPr>
                        <a:t>Dos</a:t>
                      </a:r>
                      <a:endParaRPr lang="en-GB" sz="2300" b="0" dirty="0">
                        <a:latin typeface="+mj-lt"/>
                      </a:endParaRPr>
                    </a:p>
                  </a:txBody>
                  <a:tcPr/>
                </a:tc>
              </a:tr>
              <a:tr h="360040">
                <a:tc>
                  <a:txBody>
                    <a:bodyPr/>
                    <a:lstStyle/>
                    <a:p>
                      <a:r>
                        <a:rPr lang="en-GB" sz="2300" b="0" dirty="0" smtClean="0">
                          <a:latin typeface="+mj-lt"/>
                        </a:rPr>
                        <a:t>Six</a:t>
                      </a:r>
                      <a:endParaRPr lang="en-GB" sz="2300" b="0" dirty="0">
                        <a:latin typeface="+mj-lt"/>
                      </a:endParaRPr>
                    </a:p>
                  </a:txBody>
                  <a:tcPr/>
                </a:tc>
                <a:tc>
                  <a:txBody>
                    <a:bodyPr/>
                    <a:lstStyle/>
                    <a:p>
                      <a:endParaRPr lang="en-GB" sz="2300" b="0" dirty="0">
                        <a:latin typeface="+mj-lt"/>
                      </a:endParaRPr>
                    </a:p>
                  </a:txBody>
                  <a:tcPr/>
                </a:tc>
              </a:tr>
              <a:tr h="360040">
                <a:tc>
                  <a:txBody>
                    <a:bodyPr/>
                    <a:lstStyle/>
                    <a:p>
                      <a:endParaRPr lang="en-GB" sz="2300" b="0" dirty="0">
                        <a:latin typeface="+mj-lt"/>
                      </a:endParaRPr>
                    </a:p>
                  </a:txBody>
                  <a:tcPr/>
                </a:tc>
                <a:tc>
                  <a:txBody>
                    <a:bodyPr/>
                    <a:lstStyle/>
                    <a:p>
                      <a:r>
                        <a:rPr lang="en-GB" sz="2300" b="0" dirty="0" smtClean="0">
                          <a:latin typeface="+mj-lt"/>
                        </a:rPr>
                        <a:t>Cuatro</a:t>
                      </a:r>
                      <a:endParaRPr lang="en-GB" sz="2300" b="0" dirty="0">
                        <a:latin typeface="+mj-lt"/>
                      </a:endParaRPr>
                    </a:p>
                  </a:txBody>
                  <a:tcPr/>
                </a:tc>
              </a:tr>
              <a:tr h="360040">
                <a:tc>
                  <a:txBody>
                    <a:bodyPr/>
                    <a:lstStyle/>
                    <a:p>
                      <a:endParaRPr lang="en-GB" sz="2300" b="0" dirty="0">
                        <a:latin typeface="+mj-lt"/>
                      </a:endParaRPr>
                    </a:p>
                  </a:txBody>
                  <a:tcPr/>
                </a:tc>
                <a:tc>
                  <a:txBody>
                    <a:bodyPr/>
                    <a:lstStyle/>
                    <a:p>
                      <a:r>
                        <a:rPr lang="en-GB" sz="2300" b="0" dirty="0" smtClean="0">
                          <a:latin typeface="+mj-lt"/>
                        </a:rPr>
                        <a:t>Ocho</a:t>
                      </a:r>
                      <a:endParaRPr lang="en-GB" sz="2300" b="0" dirty="0">
                        <a:latin typeface="+mj-lt"/>
                      </a:endParaRPr>
                    </a:p>
                  </a:txBody>
                  <a:tcPr/>
                </a:tc>
              </a:tr>
              <a:tr h="360040">
                <a:tc>
                  <a:txBody>
                    <a:bodyPr/>
                    <a:lstStyle/>
                    <a:p>
                      <a:r>
                        <a:rPr lang="en-GB" sz="2300" b="0" dirty="0" smtClean="0">
                          <a:latin typeface="+mj-lt"/>
                        </a:rPr>
                        <a:t>Ten</a:t>
                      </a:r>
                      <a:endParaRPr lang="en-GB" sz="2300" b="0" dirty="0">
                        <a:latin typeface="+mj-lt"/>
                      </a:endParaRPr>
                    </a:p>
                  </a:txBody>
                  <a:tcPr/>
                </a:tc>
                <a:tc>
                  <a:txBody>
                    <a:bodyPr/>
                    <a:lstStyle/>
                    <a:p>
                      <a:endParaRPr lang="en-GB" sz="2300" b="0" dirty="0">
                        <a:latin typeface="+mj-lt"/>
                      </a:endParaRPr>
                    </a:p>
                  </a:txBody>
                  <a:tcPr/>
                </a:tc>
              </a:tr>
            </a:tbl>
          </a:graphicData>
        </a:graphic>
      </p:graphicFrame>
      <p:sp>
        <p:nvSpPr>
          <p:cNvPr id="8" name="Rectangle 7"/>
          <p:cNvSpPr/>
          <p:nvPr/>
        </p:nvSpPr>
        <p:spPr>
          <a:xfrm>
            <a:off x="4247566" y="2142158"/>
            <a:ext cx="867545" cy="446276"/>
          </a:xfrm>
          <a:prstGeom prst="rect">
            <a:avLst/>
          </a:prstGeom>
        </p:spPr>
        <p:txBody>
          <a:bodyPr wrap="none">
            <a:spAutoFit/>
          </a:bodyPr>
          <a:lstStyle/>
          <a:p>
            <a:r>
              <a:rPr lang="en-GB" sz="2300" dirty="0" smtClean="0">
                <a:solidFill>
                  <a:srgbClr val="FF0000"/>
                </a:solidFill>
              </a:rPr>
              <a:t>Uno</a:t>
            </a:r>
            <a:r>
              <a:rPr lang="en-GB" sz="2300" dirty="0" smtClean="0"/>
              <a:t>  </a:t>
            </a:r>
            <a:endParaRPr lang="en-GB" sz="2300" dirty="0"/>
          </a:p>
        </p:txBody>
      </p:sp>
      <p:sp>
        <p:nvSpPr>
          <p:cNvPr id="10" name="Rectangle 9"/>
          <p:cNvSpPr/>
          <p:nvPr/>
        </p:nvSpPr>
        <p:spPr>
          <a:xfrm>
            <a:off x="4247566" y="2588434"/>
            <a:ext cx="1061509" cy="446276"/>
          </a:xfrm>
          <a:prstGeom prst="rect">
            <a:avLst/>
          </a:prstGeom>
        </p:spPr>
        <p:txBody>
          <a:bodyPr wrap="none">
            <a:spAutoFit/>
          </a:bodyPr>
          <a:lstStyle/>
          <a:p>
            <a:r>
              <a:rPr lang="en-GB" sz="2300" dirty="0" err="1" smtClean="0">
                <a:solidFill>
                  <a:srgbClr val="FF0000"/>
                </a:solidFill>
              </a:rPr>
              <a:t>Cinco</a:t>
            </a:r>
            <a:r>
              <a:rPr lang="en-GB" sz="2300" dirty="0" smtClean="0"/>
              <a:t>  </a:t>
            </a:r>
            <a:endParaRPr lang="en-GB" sz="2300" dirty="0"/>
          </a:p>
        </p:txBody>
      </p:sp>
      <p:sp>
        <p:nvSpPr>
          <p:cNvPr id="11" name="Rectangle 10"/>
          <p:cNvSpPr/>
          <p:nvPr/>
        </p:nvSpPr>
        <p:spPr>
          <a:xfrm>
            <a:off x="1613956" y="3034710"/>
            <a:ext cx="1066831" cy="446276"/>
          </a:xfrm>
          <a:prstGeom prst="rect">
            <a:avLst/>
          </a:prstGeom>
        </p:spPr>
        <p:txBody>
          <a:bodyPr wrap="none">
            <a:spAutoFit/>
          </a:bodyPr>
          <a:lstStyle/>
          <a:p>
            <a:r>
              <a:rPr lang="en-GB" sz="2300" dirty="0" smtClean="0">
                <a:solidFill>
                  <a:srgbClr val="FF0000"/>
                </a:solidFill>
              </a:rPr>
              <a:t>Three </a:t>
            </a:r>
            <a:r>
              <a:rPr lang="en-GB" sz="2300" dirty="0" smtClean="0"/>
              <a:t> </a:t>
            </a:r>
            <a:endParaRPr lang="en-GB" sz="2300" dirty="0"/>
          </a:p>
        </p:txBody>
      </p:sp>
      <p:sp>
        <p:nvSpPr>
          <p:cNvPr id="12" name="Rectangle 11"/>
          <p:cNvSpPr/>
          <p:nvPr/>
        </p:nvSpPr>
        <p:spPr>
          <a:xfrm>
            <a:off x="4247566" y="3941181"/>
            <a:ext cx="763351" cy="446276"/>
          </a:xfrm>
          <a:prstGeom prst="rect">
            <a:avLst/>
          </a:prstGeom>
        </p:spPr>
        <p:txBody>
          <a:bodyPr wrap="none">
            <a:spAutoFit/>
          </a:bodyPr>
          <a:lstStyle/>
          <a:p>
            <a:r>
              <a:rPr lang="en-GB" sz="2300" dirty="0" err="1" smtClean="0">
                <a:solidFill>
                  <a:srgbClr val="FF0000"/>
                </a:solidFill>
              </a:rPr>
              <a:t>Siete</a:t>
            </a:r>
            <a:endParaRPr lang="en-GB" sz="2300" dirty="0"/>
          </a:p>
        </p:txBody>
      </p:sp>
      <p:sp>
        <p:nvSpPr>
          <p:cNvPr id="13" name="Rectangle 12"/>
          <p:cNvSpPr/>
          <p:nvPr/>
        </p:nvSpPr>
        <p:spPr>
          <a:xfrm>
            <a:off x="1619278" y="3501032"/>
            <a:ext cx="931665" cy="446276"/>
          </a:xfrm>
          <a:prstGeom prst="rect">
            <a:avLst/>
          </a:prstGeom>
        </p:spPr>
        <p:txBody>
          <a:bodyPr wrap="none">
            <a:spAutoFit/>
          </a:bodyPr>
          <a:lstStyle/>
          <a:p>
            <a:r>
              <a:rPr lang="en-GB" sz="2300" dirty="0" smtClean="0">
                <a:solidFill>
                  <a:srgbClr val="FF0000"/>
                </a:solidFill>
              </a:rPr>
              <a:t>Nine</a:t>
            </a:r>
            <a:r>
              <a:rPr lang="en-GB" sz="2300" dirty="0" smtClean="0"/>
              <a:t>  </a:t>
            </a:r>
            <a:endParaRPr lang="en-GB" sz="2300" dirty="0"/>
          </a:p>
        </p:txBody>
      </p:sp>
      <p:sp>
        <p:nvSpPr>
          <p:cNvPr id="14" name="Rectangle 13"/>
          <p:cNvSpPr/>
          <p:nvPr/>
        </p:nvSpPr>
        <p:spPr>
          <a:xfrm>
            <a:off x="1619278" y="4393584"/>
            <a:ext cx="851067" cy="446276"/>
          </a:xfrm>
          <a:prstGeom prst="rect">
            <a:avLst/>
          </a:prstGeom>
        </p:spPr>
        <p:txBody>
          <a:bodyPr wrap="none">
            <a:spAutoFit/>
          </a:bodyPr>
          <a:lstStyle/>
          <a:p>
            <a:r>
              <a:rPr lang="en-GB" sz="2300" dirty="0" smtClean="0">
                <a:solidFill>
                  <a:srgbClr val="FF0000"/>
                </a:solidFill>
              </a:rPr>
              <a:t>Two</a:t>
            </a:r>
            <a:r>
              <a:rPr lang="en-GB" sz="2300" dirty="0" smtClean="0"/>
              <a:t>  </a:t>
            </a:r>
            <a:endParaRPr lang="en-GB" sz="2300" dirty="0"/>
          </a:p>
        </p:txBody>
      </p:sp>
      <p:sp>
        <p:nvSpPr>
          <p:cNvPr id="15" name="Rectangle 14"/>
          <p:cNvSpPr/>
          <p:nvPr/>
        </p:nvSpPr>
        <p:spPr>
          <a:xfrm>
            <a:off x="1619278" y="5274131"/>
            <a:ext cx="909544" cy="446276"/>
          </a:xfrm>
          <a:prstGeom prst="rect">
            <a:avLst/>
          </a:prstGeom>
        </p:spPr>
        <p:txBody>
          <a:bodyPr wrap="none">
            <a:spAutoFit/>
          </a:bodyPr>
          <a:lstStyle/>
          <a:p>
            <a:r>
              <a:rPr lang="en-GB" sz="2300" dirty="0" smtClean="0">
                <a:solidFill>
                  <a:srgbClr val="FF0000"/>
                </a:solidFill>
              </a:rPr>
              <a:t>Four</a:t>
            </a:r>
            <a:r>
              <a:rPr lang="en-GB" sz="2300" dirty="0" smtClean="0"/>
              <a:t>  </a:t>
            </a:r>
            <a:endParaRPr lang="en-GB" sz="2300" dirty="0"/>
          </a:p>
        </p:txBody>
      </p:sp>
      <p:sp>
        <p:nvSpPr>
          <p:cNvPr id="16" name="Rectangle 15"/>
          <p:cNvSpPr/>
          <p:nvPr/>
        </p:nvSpPr>
        <p:spPr>
          <a:xfrm>
            <a:off x="4247566" y="4839860"/>
            <a:ext cx="801823" cy="446276"/>
          </a:xfrm>
          <a:prstGeom prst="rect">
            <a:avLst/>
          </a:prstGeom>
        </p:spPr>
        <p:txBody>
          <a:bodyPr wrap="none">
            <a:spAutoFit/>
          </a:bodyPr>
          <a:lstStyle/>
          <a:p>
            <a:r>
              <a:rPr lang="en-GB" sz="2300" dirty="0" err="1" smtClean="0">
                <a:solidFill>
                  <a:srgbClr val="FF0000"/>
                </a:solidFill>
              </a:rPr>
              <a:t>Seis</a:t>
            </a:r>
            <a:r>
              <a:rPr lang="en-GB" sz="2300" dirty="0" smtClean="0"/>
              <a:t>  </a:t>
            </a:r>
            <a:endParaRPr lang="en-GB" sz="2300" dirty="0"/>
          </a:p>
        </p:txBody>
      </p:sp>
      <p:sp>
        <p:nvSpPr>
          <p:cNvPr id="17" name="Rectangle 16"/>
          <p:cNvSpPr/>
          <p:nvPr/>
        </p:nvSpPr>
        <p:spPr>
          <a:xfrm>
            <a:off x="1619278" y="5687432"/>
            <a:ext cx="931665" cy="446276"/>
          </a:xfrm>
          <a:prstGeom prst="rect">
            <a:avLst/>
          </a:prstGeom>
        </p:spPr>
        <p:txBody>
          <a:bodyPr wrap="none">
            <a:spAutoFit/>
          </a:bodyPr>
          <a:lstStyle/>
          <a:p>
            <a:r>
              <a:rPr lang="en-GB" sz="2300" dirty="0" smtClean="0">
                <a:solidFill>
                  <a:srgbClr val="FF0000"/>
                </a:solidFill>
              </a:rPr>
              <a:t>Eight</a:t>
            </a:r>
            <a:r>
              <a:rPr lang="en-GB" sz="2300" dirty="0" smtClean="0"/>
              <a:t>  </a:t>
            </a:r>
            <a:endParaRPr lang="en-GB" sz="2300" dirty="0"/>
          </a:p>
        </p:txBody>
      </p:sp>
      <p:sp>
        <p:nvSpPr>
          <p:cNvPr id="18" name="Rectangle 17"/>
          <p:cNvSpPr/>
          <p:nvPr/>
        </p:nvSpPr>
        <p:spPr>
          <a:xfrm>
            <a:off x="4247566" y="6124069"/>
            <a:ext cx="898003" cy="446276"/>
          </a:xfrm>
          <a:prstGeom prst="rect">
            <a:avLst/>
          </a:prstGeom>
        </p:spPr>
        <p:txBody>
          <a:bodyPr wrap="none">
            <a:spAutoFit/>
          </a:bodyPr>
          <a:lstStyle/>
          <a:p>
            <a:r>
              <a:rPr lang="en-GB" sz="2300" dirty="0" err="1" smtClean="0">
                <a:solidFill>
                  <a:srgbClr val="FF0000"/>
                </a:solidFill>
              </a:rPr>
              <a:t>Diez</a:t>
            </a:r>
            <a:r>
              <a:rPr lang="en-GB" sz="2300" dirty="0" smtClean="0"/>
              <a:t>  </a:t>
            </a:r>
            <a:endParaRPr lang="en-GB" sz="2300" dirty="0"/>
          </a:p>
        </p:txBody>
      </p:sp>
    </p:spTree>
    <p:extLst>
      <p:ext uri="{BB962C8B-B14F-4D97-AF65-F5344CB8AC3E}">
        <p14:creationId xmlns:p14="http://schemas.microsoft.com/office/powerpoint/2010/main" val="2932623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1000"/>
                                        <p:tgtEl>
                                          <p:spTgt spid="10"/>
                                        </p:tgtEl>
                                      </p:cBhvr>
                                    </p:animEffect>
                                    <p:anim calcmode="lin" valueType="num">
                                      <p:cBhvr>
                                        <p:cTn id="15" dur="1000" fill="hold"/>
                                        <p:tgtEl>
                                          <p:spTgt spid="10"/>
                                        </p:tgtEl>
                                        <p:attrNameLst>
                                          <p:attrName>ppt_x</p:attrName>
                                        </p:attrNameLst>
                                      </p:cBhvr>
                                      <p:tavLst>
                                        <p:tav tm="0">
                                          <p:val>
                                            <p:strVal val="#ppt_x"/>
                                          </p:val>
                                        </p:tav>
                                        <p:tav tm="100000">
                                          <p:val>
                                            <p:strVal val="#ppt_x"/>
                                          </p:val>
                                        </p:tav>
                                      </p:tavLst>
                                    </p:anim>
                                    <p:anim calcmode="lin" valueType="num">
                                      <p:cBhvr>
                                        <p:cTn id="16"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fade">
                                      <p:cBhvr>
                                        <p:cTn id="21" dur="1000"/>
                                        <p:tgtEl>
                                          <p:spTgt spid="11"/>
                                        </p:tgtEl>
                                      </p:cBhvr>
                                    </p:animEffect>
                                    <p:anim calcmode="lin" valueType="num">
                                      <p:cBhvr>
                                        <p:cTn id="22" dur="1000" fill="hold"/>
                                        <p:tgtEl>
                                          <p:spTgt spid="11"/>
                                        </p:tgtEl>
                                        <p:attrNameLst>
                                          <p:attrName>ppt_x</p:attrName>
                                        </p:attrNameLst>
                                      </p:cBhvr>
                                      <p:tavLst>
                                        <p:tav tm="0">
                                          <p:val>
                                            <p:strVal val="#ppt_x"/>
                                          </p:val>
                                        </p:tav>
                                        <p:tav tm="100000">
                                          <p:val>
                                            <p:strVal val="#ppt_x"/>
                                          </p:val>
                                        </p:tav>
                                      </p:tavLst>
                                    </p:anim>
                                    <p:anim calcmode="lin" valueType="num">
                                      <p:cBhvr>
                                        <p:cTn id="23"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fade">
                                      <p:cBhvr>
                                        <p:cTn id="28" dur="1000"/>
                                        <p:tgtEl>
                                          <p:spTgt spid="13"/>
                                        </p:tgtEl>
                                      </p:cBhvr>
                                    </p:animEffect>
                                    <p:anim calcmode="lin" valueType="num">
                                      <p:cBhvr>
                                        <p:cTn id="29" dur="1000" fill="hold"/>
                                        <p:tgtEl>
                                          <p:spTgt spid="13"/>
                                        </p:tgtEl>
                                        <p:attrNameLst>
                                          <p:attrName>ppt_x</p:attrName>
                                        </p:attrNameLst>
                                      </p:cBhvr>
                                      <p:tavLst>
                                        <p:tav tm="0">
                                          <p:val>
                                            <p:strVal val="#ppt_x"/>
                                          </p:val>
                                        </p:tav>
                                        <p:tav tm="100000">
                                          <p:val>
                                            <p:strVal val="#ppt_x"/>
                                          </p:val>
                                        </p:tav>
                                      </p:tavLst>
                                    </p:anim>
                                    <p:anim calcmode="lin" valueType="num">
                                      <p:cBhvr>
                                        <p:cTn id="30"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animEffect transition="in" filter="fade">
                                      <p:cBhvr>
                                        <p:cTn id="35" dur="1000"/>
                                        <p:tgtEl>
                                          <p:spTgt spid="12"/>
                                        </p:tgtEl>
                                      </p:cBhvr>
                                    </p:animEffect>
                                    <p:anim calcmode="lin" valueType="num">
                                      <p:cBhvr>
                                        <p:cTn id="36" dur="1000" fill="hold"/>
                                        <p:tgtEl>
                                          <p:spTgt spid="12"/>
                                        </p:tgtEl>
                                        <p:attrNameLst>
                                          <p:attrName>ppt_x</p:attrName>
                                        </p:attrNameLst>
                                      </p:cBhvr>
                                      <p:tavLst>
                                        <p:tav tm="0">
                                          <p:val>
                                            <p:strVal val="#ppt_x"/>
                                          </p:val>
                                        </p:tav>
                                        <p:tav tm="100000">
                                          <p:val>
                                            <p:strVal val="#ppt_x"/>
                                          </p:val>
                                        </p:tav>
                                      </p:tavLst>
                                    </p:anim>
                                    <p:anim calcmode="lin" valueType="num">
                                      <p:cBhvr>
                                        <p:cTn id="37"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14"/>
                                        </p:tgtEl>
                                        <p:attrNameLst>
                                          <p:attrName>style.visibility</p:attrName>
                                        </p:attrNameLst>
                                      </p:cBhvr>
                                      <p:to>
                                        <p:strVal val="visible"/>
                                      </p:to>
                                    </p:set>
                                    <p:animEffect transition="in" filter="fade">
                                      <p:cBhvr>
                                        <p:cTn id="42" dur="1000"/>
                                        <p:tgtEl>
                                          <p:spTgt spid="14"/>
                                        </p:tgtEl>
                                      </p:cBhvr>
                                    </p:animEffect>
                                    <p:anim calcmode="lin" valueType="num">
                                      <p:cBhvr>
                                        <p:cTn id="43" dur="1000" fill="hold"/>
                                        <p:tgtEl>
                                          <p:spTgt spid="14"/>
                                        </p:tgtEl>
                                        <p:attrNameLst>
                                          <p:attrName>ppt_x</p:attrName>
                                        </p:attrNameLst>
                                      </p:cBhvr>
                                      <p:tavLst>
                                        <p:tav tm="0">
                                          <p:val>
                                            <p:strVal val="#ppt_x"/>
                                          </p:val>
                                        </p:tav>
                                        <p:tav tm="100000">
                                          <p:val>
                                            <p:strVal val="#ppt_x"/>
                                          </p:val>
                                        </p:tav>
                                      </p:tavLst>
                                    </p:anim>
                                    <p:anim calcmode="lin" valueType="num">
                                      <p:cBhvr>
                                        <p:cTn id="44"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16"/>
                                        </p:tgtEl>
                                        <p:attrNameLst>
                                          <p:attrName>style.visibility</p:attrName>
                                        </p:attrNameLst>
                                      </p:cBhvr>
                                      <p:to>
                                        <p:strVal val="visible"/>
                                      </p:to>
                                    </p:set>
                                    <p:animEffect transition="in" filter="fade">
                                      <p:cBhvr>
                                        <p:cTn id="49" dur="1000"/>
                                        <p:tgtEl>
                                          <p:spTgt spid="16"/>
                                        </p:tgtEl>
                                      </p:cBhvr>
                                    </p:animEffect>
                                    <p:anim calcmode="lin" valueType="num">
                                      <p:cBhvr>
                                        <p:cTn id="50" dur="1000" fill="hold"/>
                                        <p:tgtEl>
                                          <p:spTgt spid="16"/>
                                        </p:tgtEl>
                                        <p:attrNameLst>
                                          <p:attrName>ppt_x</p:attrName>
                                        </p:attrNameLst>
                                      </p:cBhvr>
                                      <p:tavLst>
                                        <p:tav tm="0">
                                          <p:val>
                                            <p:strVal val="#ppt_x"/>
                                          </p:val>
                                        </p:tav>
                                        <p:tav tm="100000">
                                          <p:val>
                                            <p:strVal val="#ppt_x"/>
                                          </p:val>
                                        </p:tav>
                                      </p:tavLst>
                                    </p:anim>
                                    <p:anim calcmode="lin" valueType="num">
                                      <p:cBhvr>
                                        <p:cTn id="51"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15"/>
                                        </p:tgtEl>
                                        <p:attrNameLst>
                                          <p:attrName>style.visibility</p:attrName>
                                        </p:attrNameLst>
                                      </p:cBhvr>
                                      <p:to>
                                        <p:strVal val="visible"/>
                                      </p:to>
                                    </p:set>
                                    <p:animEffect transition="in" filter="fade">
                                      <p:cBhvr>
                                        <p:cTn id="56" dur="1000"/>
                                        <p:tgtEl>
                                          <p:spTgt spid="15"/>
                                        </p:tgtEl>
                                      </p:cBhvr>
                                    </p:animEffect>
                                    <p:anim calcmode="lin" valueType="num">
                                      <p:cBhvr>
                                        <p:cTn id="57" dur="1000" fill="hold"/>
                                        <p:tgtEl>
                                          <p:spTgt spid="15"/>
                                        </p:tgtEl>
                                        <p:attrNameLst>
                                          <p:attrName>ppt_x</p:attrName>
                                        </p:attrNameLst>
                                      </p:cBhvr>
                                      <p:tavLst>
                                        <p:tav tm="0">
                                          <p:val>
                                            <p:strVal val="#ppt_x"/>
                                          </p:val>
                                        </p:tav>
                                        <p:tav tm="100000">
                                          <p:val>
                                            <p:strVal val="#ppt_x"/>
                                          </p:val>
                                        </p:tav>
                                      </p:tavLst>
                                    </p:anim>
                                    <p:anim calcmode="lin" valueType="num">
                                      <p:cBhvr>
                                        <p:cTn id="58"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17"/>
                                        </p:tgtEl>
                                        <p:attrNameLst>
                                          <p:attrName>style.visibility</p:attrName>
                                        </p:attrNameLst>
                                      </p:cBhvr>
                                      <p:to>
                                        <p:strVal val="visible"/>
                                      </p:to>
                                    </p:set>
                                    <p:animEffect transition="in" filter="fade">
                                      <p:cBhvr>
                                        <p:cTn id="63" dur="1000"/>
                                        <p:tgtEl>
                                          <p:spTgt spid="17"/>
                                        </p:tgtEl>
                                      </p:cBhvr>
                                    </p:animEffect>
                                    <p:anim calcmode="lin" valueType="num">
                                      <p:cBhvr>
                                        <p:cTn id="64" dur="1000" fill="hold"/>
                                        <p:tgtEl>
                                          <p:spTgt spid="17"/>
                                        </p:tgtEl>
                                        <p:attrNameLst>
                                          <p:attrName>ppt_x</p:attrName>
                                        </p:attrNameLst>
                                      </p:cBhvr>
                                      <p:tavLst>
                                        <p:tav tm="0">
                                          <p:val>
                                            <p:strVal val="#ppt_x"/>
                                          </p:val>
                                        </p:tav>
                                        <p:tav tm="100000">
                                          <p:val>
                                            <p:strVal val="#ppt_x"/>
                                          </p:val>
                                        </p:tav>
                                      </p:tavLst>
                                    </p:anim>
                                    <p:anim calcmode="lin" valueType="num">
                                      <p:cBhvr>
                                        <p:cTn id="65"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18"/>
                                        </p:tgtEl>
                                        <p:attrNameLst>
                                          <p:attrName>style.visibility</p:attrName>
                                        </p:attrNameLst>
                                      </p:cBhvr>
                                      <p:to>
                                        <p:strVal val="visible"/>
                                      </p:to>
                                    </p:set>
                                    <p:animEffect transition="in" filter="fade">
                                      <p:cBhvr>
                                        <p:cTn id="70" dur="1000"/>
                                        <p:tgtEl>
                                          <p:spTgt spid="18"/>
                                        </p:tgtEl>
                                      </p:cBhvr>
                                    </p:animEffect>
                                    <p:anim calcmode="lin" valueType="num">
                                      <p:cBhvr>
                                        <p:cTn id="71" dur="1000" fill="hold"/>
                                        <p:tgtEl>
                                          <p:spTgt spid="18"/>
                                        </p:tgtEl>
                                        <p:attrNameLst>
                                          <p:attrName>ppt_x</p:attrName>
                                        </p:attrNameLst>
                                      </p:cBhvr>
                                      <p:tavLst>
                                        <p:tav tm="0">
                                          <p:val>
                                            <p:strVal val="#ppt_x"/>
                                          </p:val>
                                        </p:tav>
                                        <p:tav tm="100000">
                                          <p:val>
                                            <p:strVal val="#ppt_x"/>
                                          </p:val>
                                        </p:tav>
                                      </p:tavLst>
                                    </p:anim>
                                    <p:anim calcmode="lin" valueType="num">
                                      <p:cBhvr>
                                        <p:cTn id="72"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11" grpId="0"/>
      <p:bldP spid="12" grpId="0"/>
      <p:bldP spid="13" grpId="0"/>
      <p:bldP spid="14" grpId="0"/>
      <p:bldP spid="15" grpId="0"/>
      <p:bldP spid="16" grpId="0"/>
      <p:bldP spid="17" grpId="0"/>
      <p:bldP spid="18"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Have you met the lesson objective?</a:t>
            </a:r>
            <a:endParaRPr lang="en-GB" dirty="0"/>
          </a:p>
        </p:txBody>
      </p:sp>
      <p:sp>
        <p:nvSpPr>
          <p:cNvPr id="3" name="Content Placeholder 2"/>
          <p:cNvSpPr>
            <a:spLocks noGrp="1"/>
          </p:cNvSpPr>
          <p:nvPr>
            <p:ph idx="1"/>
          </p:nvPr>
        </p:nvSpPr>
        <p:spPr/>
        <p:txBody>
          <a:bodyPr/>
          <a:lstStyle/>
          <a:p>
            <a:r>
              <a:rPr lang="en-GB" dirty="0" smtClean="0"/>
              <a:t>Can you pronounce and write the numbers to 10 in Spanish?</a:t>
            </a:r>
            <a:endParaRPr lang="en-GB" dirty="0"/>
          </a:p>
        </p:txBody>
      </p:sp>
    </p:spTree>
    <p:extLst>
      <p:ext uri="{BB962C8B-B14F-4D97-AF65-F5344CB8AC3E}">
        <p14:creationId xmlns:p14="http://schemas.microsoft.com/office/powerpoint/2010/main" val="2547417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Task 1:  Listen and Repeat. </a:t>
            </a:r>
            <a:endParaRPr lang="en-GB" dirty="0"/>
          </a:p>
        </p:txBody>
      </p:sp>
      <p:sp>
        <p:nvSpPr>
          <p:cNvPr id="3" name="Content Placeholder 2"/>
          <p:cNvSpPr>
            <a:spLocks noGrp="1"/>
          </p:cNvSpPr>
          <p:nvPr>
            <p:ph idx="1"/>
          </p:nvPr>
        </p:nvSpPr>
        <p:spPr/>
        <p:txBody>
          <a:bodyPr>
            <a:normAutofit/>
          </a:bodyPr>
          <a:lstStyle/>
          <a:p>
            <a:pPr marL="82296" indent="0">
              <a:buNone/>
            </a:pPr>
            <a:r>
              <a:rPr lang="en-GB" sz="19900" dirty="0" smtClean="0"/>
              <a:t>0 cero</a:t>
            </a:r>
            <a:endParaRPr lang="en-GB" sz="19900" dirty="0"/>
          </a:p>
        </p:txBody>
      </p:sp>
      <p:sp>
        <p:nvSpPr>
          <p:cNvPr id="6" name="TextBox 5"/>
          <p:cNvSpPr txBox="1"/>
          <p:nvPr/>
        </p:nvSpPr>
        <p:spPr>
          <a:xfrm>
            <a:off x="2178571" y="4374406"/>
            <a:ext cx="6192688" cy="707886"/>
          </a:xfrm>
          <a:prstGeom prst="rect">
            <a:avLst/>
          </a:prstGeom>
          <a:noFill/>
        </p:spPr>
        <p:txBody>
          <a:bodyPr wrap="square" rtlCol="0">
            <a:spAutoFit/>
          </a:bodyPr>
          <a:lstStyle/>
          <a:p>
            <a:r>
              <a:rPr lang="en-GB" sz="4000" dirty="0" smtClean="0"/>
              <a:t>(</a:t>
            </a:r>
            <a:r>
              <a:rPr lang="en-GB" sz="4000" dirty="0" err="1" smtClean="0"/>
              <a:t>Thero</a:t>
            </a:r>
            <a:r>
              <a:rPr lang="en-GB" sz="4000" dirty="0" smtClean="0"/>
              <a:t>)</a:t>
            </a:r>
            <a:endParaRPr lang="en-GB" sz="4000" dirty="0"/>
          </a:p>
        </p:txBody>
      </p:sp>
    </p:spTree>
    <p:extLst>
      <p:ext uri="{BB962C8B-B14F-4D97-AF65-F5344CB8AC3E}">
        <p14:creationId xmlns:p14="http://schemas.microsoft.com/office/powerpoint/2010/main" val="246888368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Task 6 – Student Feedback </a:t>
            </a:r>
            <a:endParaRPr lang="en-GB" dirty="0"/>
          </a:p>
        </p:txBody>
      </p:sp>
      <p:sp>
        <p:nvSpPr>
          <p:cNvPr id="4" name="Rectangle 3"/>
          <p:cNvSpPr>
            <a:spLocks noGrp="1" noChangeArrowheads="1"/>
          </p:cNvSpPr>
          <p:nvPr>
            <p:ph idx="1"/>
          </p:nvPr>
        </p:nvSpPr>
        <p:spPr/>
        <p:txBody>
          <a:bodyPr/>
          <a:lstStyle/>
          <a:p>
            <a:pPr eaLnBrk="1" hangingPunct="1"/>
            <a:r>
              <a:rPr lang="en-US" dirty="0" smtClean="0">
                <a:solidFill>
                  <a:srgbClr val="FF0000"/>
                </a:solidFill>
                <a:effectLst>
                  <a:outerShdw blurRad="38100" dist="38100" dir="2700000" algn="tl">
                    <a:srgbClr val="000000">
                      <a:alpha val="43137"/>
                    </a:srgbClr>
                  </a:outerShdw>
                </a:effectLst>
                <a:latin typeface="Gill Sans MT" pitchFamily="34" charset="0"/>
              </a:rPr>
              <a:t>You may not be aware, but end of each lesson you will have to provide feedback to the teacher about how you thought the lesson went. This will help to improve other lessons and your suggestions will be used!</a:t>
            </a:r>
          </a:p>
          <a:p>
            <a:pPr eaLnBrk="1" hangingPunct="1"/>
            <a:endParaRPr lang="en-US" dirty="0" smtClean="0">
              <a:solidFill>
                <a:srgbClr val="FF0000"/>
              </a:solidFill>
              <a:effectLst>
                <a:outerShdw blurRad="38100" dist="38100" dir="2700000" algn="tl">
                  <a:srgbClr val="000000">
                    <a:alpha val="43137"/>
                  </a:srgbClr>
                </a:outerShdw>
              </a:effectLst>
              <a:latin typeface="Gill Sans MT" pitchFamily="34" charset="0"/>
            </a:endParaRPr>
          </a:p>
          <a:p>
            <a:pPr eaLnBrk="1" hangingPunct="1"/>
            <a:r>
              <a:rPr lang="en-US" dirty="0" smtClean="0">
                <a:solidFill>
                  <a:srgbClr val="FF0000"/>
                </a:solidFill>
                <a:effectLst>
                  <a:outerShdw blurRad="38100" dist="38100" dir="2700000" algn="tl">
                    <a:srgbClr val="000000">
                      <a:alpha val="43137"/>
                    </a:srgbClr>
                  </a:outerShdw>
                </a:effectLst>
                <a:latin typeface="Gill Sans MT" pitchFamily="34" charset="0"/>
              </a:rPr>
              <a:t>Please answer the questions on the next slide: </a:t>
            </a:r>
          </a:p>
        </p:txBody>
      </p:sp>
    </p:spTree>
    <p:extLst>
      <p:ext uri="{BB962C8B-B14F-4D97-AF65-F5344CB8AC3E}">
        <p14:creationId xmlns:p14="http://schemas.microsoft.com/office/powerpoint/2010/main" val="29457092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2610619" y="0"/>
            <a:ext cx="5780276" cy="1122098"/>
          </a:xfrm>
        </p:spPr>
        <p:txBody>
          <a:bodyPr lIns="87316" tIns="43658" rIns="87316" bIns="43658">
            <a:normAutofit/>
          </a:bodyPr>
          <a:lstStyle/>
          <a:p>
            <a:pPr eaLnBrk="1" hangingPunct="1"/>
            <a:r>
              <a:rPr lang="en-US" dirty="0" smtClean="0">
                <a:solidFill>
                  <a:schemeClr val="accent1"/>
                </a:solidFill>
              </a:rPr>
              <a:t>Questions for you:</a:t>
            </a:r>
          </a:p>
        </p:txBody>
      </p:sp>
      <p:sp>
        <p:nvSpPr>
          <p:cNvPr id="3075" name="Rectangle 3"/>
          <p:cNvSpPr>
            <a:spLocks noGrp="1" noChangeArrowheads="1"/>
          </p:cNvSpPr>
          <p:nvPr>
            <p:ph idx="1"/>
          </p:nvPr>
        </p:nvSpPr>
        <p:spPr>
          <a:xfrm>
            <a:off x="810419" y="1271720"/>
            <a:ext cx="10590108" cy="5460868"/>
          </a:xfrm>
        </p:spPr>
        <p:txBody>
          <a:bodyPr lIns="87316" tIns="43658" rIns="87316" bIns="43658">
            <a:normAutofit/>
          </a:bodyPr>
          <a:lstStyle/>
          <a:p>
            <a:pPr eaLnBrk="1" hangingPunct="1"/>
            <a:r>
              <a:rPr lang="en-US" dirty="0"/>
              <a:t>How did you find the work in the lesson?</a:t>
            </a:r>
          </a:p>
          <a:p>
            <a:pPr lvl="3">
              <a:buFont typeface="Wingdings" pitchFamily="2" charset="2"/>
              <a:buChar char="q"/>
            </a:pPr>
            <a:r>
              <a:rPr lang="en-US" sz="2400" dirty="0">
                <a:solidFill>
                  <a:schemeClr val="accent1"/>
                </a:solidFill>
              </a:rPr>
              <a:t> </a:t>
            </a:r>
            <a:r>
              <a:rPr lang="en-US" sz="2800" dirty="0">
                <a:solidFill>
                  <a:schemeClr val="accent1"/>
                </a:solidFill>
              </a:rPr>
              <a:t>Easy, Medium, Hard?............</a:t>
            </a:r>
            <a:endParaRPr lang="en-US" sz="2400" dirty="0">
              <a:solidFill>
                <a:schemeClr val="accent1"/>
              </a:solidFill>
            </a:endParaRPr>
          </a:p>
          <a:p>
            <a:pPr eaLnBrk="1" hangingPunct="1"/>
            <a:r>
              <a:rPr lang="en-US" dirty="0"/>
              <a:t>How was the lesson overall and what did you learn?</a:t>
            </a:r>
          </a:p>
          <a:p>
            <a:pPr lvl="3" eaLnBrk="1" hangingPunct="1">
              <a:buFont typeface="Wingdings" pitchFamily="2" charset="2"/>
              <a:buChar char="q"/>
            </a:pPr>
            <a:r>
              <a:rPr lang="en-US" sz="2800" dirty="0">
                <a:solidFill>
                  <a:schemeClr val="accent1"/>
                </a:solidFill>
              </a:rPr>
              <a:t>Well I thought the lesson was…………and I learnt that…</a:t>
            </a:r>
            <a:r>
              <a:rPr lang="en-US" dirty="0">
                <a:solidFill>
                  <a:schemeClr val="accent1"/>
                </a:solidFill>
              </a:rPr>
              <a:t>     </a:t>
            </a:r>
          </a:p>
          <a:p>
            <a:pPr eaLnBrk="1" hangingPunct="1"/>
            <a:r>
              <a:rPr lang="en-US" dirty="0"/>
              <a:t>What could we have done better to improve the lesson?</a:t>
            </a:r>
          </a:p>
          <a:p>
            <a:pPr lvl="3" eaLnBrk="1" hangingPunct="1">
              <a:buFont typeface="Wingdings" pitchFamily="2" charset="2"/>
              <a:buChar char="q"/>
            </a:pPr>
            <a:r>
              <a:rPr lang="en-US" sz="2800" dirty="0">
                <a:solidFill>
                  <a:schemeClr val="accent1"/>
                </a:solidFill>
              </a:rPr>
              <a:t> Well you could ……………to improve the lesson.</a:t>
            </a:r>
          </a:p>
          <a:p>
            <a:pPr eaLnBrk="1" hangingPunct="1"/>
            <a:r>
              <a:rPr lang="en-US" dirty="0"/>
              <a:t>Any other feedback/suggestions:</a:t>
            </a:r>
          </a:p>
          <a:p>
            <a:pPr lvl="3" eaLnBrk="1" hangingPunct="1">
              <a:buFont typeface="Wingdings" pitchFamily="2" charset="2"/>
              <a:buChar char="q"/>
            </a:pPr>
            <a:r>
              <a:rPr lang="en-US" sz="2800" dirty="0">
                <a:solidFill>
                  <a:schemeClr val="accent1"/>
                </a:solidFill>
              </a:rPr>
              <a:t> I would like to suggest that…</a:t>
            </a:r>
            <a:r>
              <a:rPr lang="en-US" sz="3200" dirty="0">
                <a:solidFill>
                  <a:schemeClr val="accent1"/>
                </a:solidFill>
              </a:rPr>
              <a:t>………………..</a:t>
            </a:r>
          </a:p>
        </p:txBody>
      </p:sp>
    </p:spTree>
    <p:extLst>
      <p:ext uri="{BB962C8B-B14F-4D97-AF65-F5344CB8AC3E}">
        <p14:creationId xmlns:p14="http://schemas.microsoft.com/office/powerpoint/2010/main" val="33033120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242467" y="341958"/>
            <a:ext cx="9754077" cy="1515657"/>
          </a:xfrm>
        </p:spPr>
        <p:txBody>
          <a:bodyPr lIns="87316" tIns="43658" rIns="87316" bIns="43658">
            <a:normAutofit/>
          </a:bodyPr>
          <a:lstStyle/>
          <a:p>
            <a:pPr eaLnBrk="1" hangingPunct="1"/>
            <a:r>
              <a:rPr lang="en-US" dirty="0" smtClean="0"/>
              <a:t>Would you like to rate the lesson?....</a:t>
            </a:r>
          </a:p>
        </p:txBody>
      </p:sp>
      <p:sp>
        <p:nvSpPr>
          <p:cNvPr id="3075" name="Rectangle 3"/>
          <p:cNvSpPr>
            <a:spLocks noGrp="1" noChangeArrowheads="1"/>
          </p:cNvSpPr>
          <p:nvPr>
            <p:ph idx="1"/>
          </p:nvPr>
        </p:nvSpPr>
        <p:spPr>
          <a:xfrm>
            <a:off x="1083786" y="1998142"/>
            <a:ext cx="9754077" cy="4488392"/>
          </a:xfrm>
        </p:spPr>
        <p:txBody>
          <a:bodyPr lIns="87316" tIns="43658" rIns="87316" bIns="43658">
            <a:normAutofit/>
          </a:bodyPr>
          <a:lstStyle/>
          <a:p>
            <a:pPr eaLnBrk="1" hangingPunct="1"/>
            <a:r>
              <a:rPr lang="en-US" sz="3600" dirty="0"/>
              <a:t>Rate the lesson out of </a:t>
            </a:r>
            <a:r>
              <a:rPr lang="en-US" sz="3600" dirty="0">
                <a:solidFill>
                  <a:schemeClr val="accent1"/>
                </a:solidFill>
              </a:rPr>
              <a:t>10</a:t>
            </a:r>
            <a:r>
              <a:rPr lang="en-US" sz="3600" dirty="0"/>
              <a:t> to help the teacher.</a:t>
            </a:r>
          </a:p>
        </p:txBody>
      </p:sp>
    </p:spTree>
    <p:extLst>
      <p:ext uri="{BB962C8B-B14F-4D97-AF65-F5344CB8AC3E}">
        <p14:creationId xmlns:p14="http://schemas.microsoft.com/office/powerpoint/2010/main" val="34731329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numbers:</a:t>
            </a:r>
            <a:endParaRPr lang="en-GB" dirty="0"/>
          </a:p>
        </p:txBody>
      </p:sp>
      <p:sp>
        <p:nvSpPr>
          <p:cNvPr id="3" name="Content Placeholder 2"/>
          <p:cNvSpPr>
            <a:spLocks noGrp="1"/>
          </p:cNvSpPr>
          <p:nvPr>
            <p:ph idx="1"/>
          </p:nvPr>
        </p:nvSpPr>
        <p:spPr/>
        <p:txBody>
          <a:bodyPr>
            <a:normAutofit/>
          </a:bodyPr>
          <a:lstStyle/>
          <a:p>
            <a:pPr marL="82296" indent="0">
              <a:buNone/>
            </a:pPr>
            <a:r>
              <a:rPr lang="en-GB" sz="19900" dirty="0" smtClean="0"/>
              <a:t>1 </a:t>
            </a:r>
            <a:r>
              <a:rPr lang="en-GB" sz="19900" dirty="0" err="1" smtClean="0"/>
              <a:t>uno</a:t>
            </a:r>
            <a:r>
              <a:rPr lang="en-GB" sz="19900" dirty="0" smtClean="0"/>
              <a:t>/a</a:t>
            </a:r>
            <a:endParaRPr lang="en-GB" sz="19900" dirty="0"/>
          </a:p>
        </p:txBody>
      </p:sp>
      <p:sp>
        <p:nvSpPr>
          <p:cNvPr id="4" name="TextBox 3"/>
          <p:cNvSpPr txBox="1"/>
          <p:nvPr/>
        </p:nvSpPr>
        <p:spPr>
          <a:xfrm>
            <a:off x="2178571" y="4458608"/>
            <a:ext cx="6192688" cy="707886"/>
          </a:xfrm>
          <a:prstGeom prst="rect">
            <a:avLst/>
          </a:prstGeom>
          <a:noFill/>
        </p:spPr>
        <p:txBody>
          <a:bodyPr wrap="square" rtlCol="0">
            <a:spAutoFit/>
          </a:bodyPr>
          <a:lstStyle/>
          <a:p>
            <a:r>
              <a:rPr lang="en-GB" sz="4000" dirty="0" smtClean="0"/>
              <a:t>(</a:t>
            </a:r>
            <a:r>
              <a:rPr lang="en-GB" sz="4000" dirty="0" err="1"/>
              <a:t>oo</a:t>
            </a:r>
            <a:r>
              <a:rPr lang="en-GB" sz="4000" dirty="0"/>
              <a:t>-no</a:t>
            </a:r>
            <a:r>
              <a:rPr lang="en-GB" sz="4000" dirty="0" smtClean="0"/>
              <a:t>)</a:t>
            </a:r>
            <a:endParaRPr lang="en-GB" sz="4000" dirty="0"/>
          </a:p>
        </p:txBody>
      </p:sp>
    </p:spTree>
    <p:extLst>
      <p:ext uri="{BB962C8B-B14F-4D97-AF65-F5344CB8AC3E}">
        <p14:creationId xmlns:p14="http://schemas.microsoft.com/office/powerpoint/2010/main" val="39934613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numbers:</a:t>
            </a:r>
            <a:endParaRPr lang="en-GB" dirty="0"/>
          </a:p>
        </p:txBody>
      </p:sp>
      <p:sp>
        <p:nvSpPr>
          <p:cNvPr id="3" name="Content Placeholder 2"/>
          <p:cNvSpPr>
            <a:spLocks noGrp="1"/>
          </p:cNvSpPr>
          <p:nvPr>
            <p:ph idx="1"/>
          </p:nvPr>
        </p:nvSpPr>
        <p:spPr/>
        <p:txBody>
          <a:bodyPr>
            <a:normAutofit/>
          </a:bodyPr>
          <a:lstStyle/>
          <a:p>
            <a:pPr marL="82296" indent="0">
              <a:buNone/>
            </a:pPr>
            <a:r>
              <a:rPr lang="en-GB" sz="19900" dirty="0" smtClean="0"/>
              <a:t>2 dos</a:t>
            </a:r>
            <a:endParaRPr lang="en-GB" sz="19900" dirty="0"/>
          </a:p>
        </p:txBody>
      </p:sp>
      <p:sp>
        <p:nvSpPr>
          <p:cNvPr id="5" name="TextBox 4"/>
          <p:cNvSpPr txBox="1"/>
          <p:nvPr/>
        </p:nvSpPr>
        <p:spPr>
          <a:xfrm>
            <a:off x="2178571" y="4374406"/>
            <a:ext cx="6192688" cy="707886"/>
          </a:xfrm>
          <a:prstGeom prst="rect">
            <a:avLst/>
          </a:prstGeom>
          <a:noFill/>
        </p:spPr>
        <p:txBody>
          <a:bodyPr wrap="square" rtlCol="0">
            <a:spAutoFit/>
          </a:bodyPr>
          <a:lstStyle/>
          <a:p>
            <a:r>
              <a:rPr lang="en-GB" sz="4000" smtClean="0"/>
              <a:t>(</a:t>
            </a:r>
            <a:r>
              <a:rPr lang="en-GB" sz="4000"/>
              <a:t>d</a:t>
            </a:r>
            <a:r>
              <a:rPr lang="en-GB" sz="4000" smtClean="0"/>
              <a:t>os</a:t>
            </a:r>
            <a:r>
              <a:rPr lang="en-GB" sz="4000" dirty="0" smtClean="0"/>
              <a:t>)</a:t>
            </a:r>
            <a:endParaRPr lang="en-GB" sz="4000" dirty="0"/>
          </a:p>
        </p:txBody>
      </p:sp>
    </p:spTree>
    <p:extLst>
      <p:ext uri="{BB962C8B-B14F-4D97-AF65-F5344CB8AC3E}">
        <p14:creationId xmlns:p14="http://schemas.microsoft.com/office/powerpoint/2010/main" val="37084418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numbers:</a:t>
            </a:r>
            <a:endParaRPr lang="en-GB" dirty="0"/>
          </a:p>
        </p:txBody>
      </p:sp>
      <p:sp>
        <p:nvSpPr>
          <p:cNvPr id="3" name="Content Placeholder 2"/>
          <p:cNvSpPr>
            <a:spLocks noGrp="1"/>
          </p:cNvSpPr>
          <p:nvPr>
            <p:ph idx="1"/>
          </p:nvPr>
        </p:nvSpPr>
        <p:spPr/>
        <p:txBody>
          <a:bodyPr>
            <a:normAutofit/>
          </a:bodyPr>
          <a:lstStyle/>
          <a:p>
            <a:pPr marL="82296" indent="0">
              <a:buNone/>
            </a:pPr>
            <a:r>
              <a:rPr lang="en-GB" sz="19900" dirty="0" smtClean="0"/>
              <a:t>3 </a:t>
            </a:r>
            <a:r>
              <a:rPr lang="en-GB" sz="19900" dirty="0" err="1" smtClean="0"/>
              <a:t>tres</a:t>
            </a:r>
            <a:endParaRPr lang="en-GB" sz="19900" dirty="0"/>
          </a:p>
        </p:txBody>
      </p:sp>
      <p:sp>
        <p:nvSpPr>
          <p:cNvPr id="4" name="TextBox 3"/>
          <p:cNvSpPr txBox="1"/>
          <p:nvPr/>
        </p:nvSpPr>
        <p:spPr>
          <a:xfrm>
            <a:off x="2178571" y="4374406"/>
            <a:ext cx="6192688" cy="707886"/>
          </a:xfrm>
          <a:prstGeom prst="rect">
            <a:avLst/>
          </a:prstGeom>
          <a:noFill/>
        </p:spPr>
        <p:txBody>
          <a:bodyPr wrap="square" rtlCol="0">
            <a:spAutoFit/>
          </a:bodyPr>
          <a:lstStyle/>
          <a:p>
            <a:r>
              <a:rPr lang="en-GB" sz="4000" dirty="0" smtClean="0"/>
              <a:t>(</a:t>
            </a:r>
            <a:r>
              <a:rPr lang="en-GB" sz="4000" dirty="0" err="1" smtClean="0"/>
              <a:t>tres</a:t>
            </a:r>
            <a:r>
              <a:rPr lang="en-GB" sz="4000" dirty="0" smtClean="0"/>
              <a:t>)</a:t>
            </a:r>
            <a:endParaRPr lang="en-GB" sz="4000" dirty="0"/>
          </a:p>
        </p:txBody>
      </p:sp>
    </p:spTree>
    <p:extLst>
      <p:ext uri="{BB962C8B-B14F-4D97-AF65-F5344CB8AC3E}">
        <p14:creationId xmlns:p14="http://schemas.microsoft.com/office/powerpoint/2010/main" val="1652834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numbers:</a:t>
            </a:r>
            <a:endParaRPr lang="en-GB" dirty="0"/>
          </a:p>
        </p:txBody>
      </p:sp>
      <p:sp>
        <p:nvSpPr>
          <p:cNvPr id="3" name="Content Placeholder 2"/>
          <p:cNvSpPr>
            <a:spLocks noGrp="1"/>
          </p:cNvSpPr>
          <p:nvPr>
            <p:ph idx="1"/>
          </p:nvPr>
        </p:nvSpPr>
        <p:spPr>
          <a:xfrm>
            <a:off x="1151582" y="1316250"/>
            <a:ext cx="10119786" cy="5019074"/>
          </a:xfrm>
        </p:spPr>
        <p:txBody>
          <a:bodyPr>
            <a:normAutofit/>
          </a:bodyPr>
          <a:lstStyle/>
          <a:p>
            <a:pPr marL="82296" indent="0">
              <a:buNone/>
            </a:pPr>
            <a:r>
              <a:rPr lang="en-GB" sz="19900" dirty="0"/>
              <a:t>4</a:t>
            </a:r>
            <a:r>
              <a:rPr lang="en-GB" sz="19900" dirty="0" smtClean="0"/>
              <a:t> </a:t>
            </a:r>
            <a:r>
              <a:rPr lang="en-GB" sz="19900" dirty="0" err="1" smtClean="0"/>
              <a:t>cuatro</a:t>
            </a:r>
            <a:endParaRPr lang="en-GB" sz="19900" dirty="0"/>
          </a:p>
        </p:txBody>
      </p:sp>
      <p:sp>
        <p:nvSpPr>
          <p:cNvPr id="4" name="TextBox 3"/>
          <p:cNvSpPr txBox="1"/>
          <p:nvPr/>
        </p:nvSpPr>
        <p:spPr>
          <a:xfrm>
            <a:off x="2178571" y="4374406"/>
            <a:ext cx="6192688" cy="707886"/>
          </a:xfrm>
          <a:prstGeom prst="rect">
            <a:avLst/>
          </a:prstGeom>
          <a:noFill/>
        </p:spPr>
        <p:txBody>
          <a:bodyPr wrap="square" rtlCol="0">
            <a:spAutoFit/>
          </a:bodyPr>
          <a:lstStyle/>
          <a:p>
            <a:r>
              <a:rPr lang="en-GB" sz="4000" dirty="0" smtClean="0"/>
              <a:t>(</a:t>
            </a:r>
            <a:r>
              <a:rPr lang="en-GB" sz="4000" dirty="0" err="1"/>
              <a:t>kwat-ro</a:t>
            </a:r>
            <a:r>
              <a:rPr lang="en-GB" sz="4000" dirty="0" smtClean="0"/>
              <a:t>)</a:t>
            </a:r>
            <a:endParaRPr lang="en-GB" sz="4000" dirty="0"/>
          </a:p>
        </p:txBody>
      </p:sp>
    </p:spTree>
    <p:extLst>
      <p:ext uri="{BB962C8B-B14F-4D97-AF65-F5344CB8AC3E}">
        <p14:creationId xmlns:p14="http://schemas.microsoft.com/office/powerpoint/2010/main" val="22459020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numbers:</a:t>
            </a:r>
            <a:endParaRPr lang="en-GB" dirty="0"/>
          </a:p>
        </p:txBody>
      </p:sp>
      <p:sp>
        <p:nvSpPr>
          <p:cNvPr id="3" name="Content Placeholder 2"/>
          <p:cNvSpPr>
            <a:spLocks noGrp="1"/>
          </p:cNvSpPr>
          <p:nvPr>
            <p:ph idx="1"/>
          </p:nvPr>
        </p:nvSpPr>
        <p:spPr/>
        <p:txBody>
          <a:bodyPr>
            <a:normAutofit/>
          </a:bodyPr>
          <a:lstStyle/>
          <a:p>
            <a:pPr marL="82296" indent="0">
              <a:buNone/>
            </a:pPr>
            <a:r>
              <a:rPr lang="en-GB" sz="19900" dirty="0"/>
              <a:t>5</a:t>
            </a:r>
            <a:r>
              <a:rPr lang="en-GB" sz="19900" dirty="0" smtClean="0"/>
              <a:t> </a:t>
            </a:r>
            <a:r>
              <a:rPr lang="en-GB" sz="19900" dirty="0" err="1" smtClean="0"/>
              <a:t>cinco</a:t>
            </a:r>
            <a:endParaRPr lang="en-GB" sz="19900" dirty="0"/>
          </a:p>
        </p:txBody>
      </p:sp>
      <p:sp>
        <p:nvSpPr>
          <p:cNvPr id="4" name="TextBox 3"/>
          <p:cNvSpPr txBox="1"/>
          <p:nvPr/>
        </p:nvSpPr>
        <p:spPr>
          <a:xfrm>
            <a:off x="2178571" y="4374406"/>
            <a:ext cx="6192688" cy="707886"/>
          </a:xfrm>
          <a:prstGeom prst="rect">
            <a:avLst/>
          </a:prstGeom>
          <a:noFill/>
        </p:spPr>
        <p:txBody>
          <a:bodyPr wrap="square" rtlCol="0">
            <a:spAutoFit/>
          </a:bodyPr>
          <a:lstStyle/>
          <a:p>
            <a:r>
              <a:rPr lang="en-GB" sz="4000" dirty="0" smtClean="0"/>
              <a:t>(</a:t>
            </a:r>
            <a:r>
              <a:rPr lang="en-GB" sz="4000" dirty="0" err="1"/>
              <a:t>theen-ko</a:t>
            </a:r>
            <a:r>
              <a:rPr lang="en-GB" sz="4000" dirty="0" smtClean="0"/>
              <a:t>)</a:t>
            </a:r>
            <a:endParaRPr lang="en-GB" sz="4000" dirty="0"/>
          </a:p>
        </p:txBody>
      </p:sp>
    </p:spTree>
    <p:extLst>
      <p:ext uri="{BB962C8B-B14F-4D97-AF65-F5344CB8AC3E}">
        <p14:creationId xmlns:p14="http://schemas.microsoft.com/office/powerpoint/2010/main" val="33124064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numbers:</a:t>
            </a:r>
            <a:endParaRPr lang="en-GB" dirty="0"/>
          </a:p>
        </p:txBody>
      </p:sp>
      <p:sp>
        <p:nvSpPr>
          <p:cNvPr id="3" name="Content Placeholder 2"/>
          <p:cNvSpPr>
            <a:spLocks noGrp="1"/>
          </p:cNvSpPr>
          <p:nvPr>
            <p:ph idx="1"/>
          </p:nvPr>
        </p:nvSpPr>
        <p:spPr/>
        <p:txBody>
          <a:bodyPr>
            <a:normAutofit/>
          </a:bodyPr>
          <a:lstStyle/>
          <a:p>
            <a:pPr marL="82296" indent="0">
              <a:buNone/>
            </a:pPr>
            <a:r>
              <a:rPr lang="en-GB" sz="19900" dirty="0" smtClean="0"/>
              <a:t>6 </a:t>
            </a:r>
            <a:r>
              <a:rPr lang="en-GB" sz="19900" dirty="0" err="1" smtClean="0"/>
              <a:t>seis</a:t>
            </a:r>
            <a:endParaRPr lang="en-GB" sz="19900" dirty="0"/>
          </a:p>
        </p:txBody>
      </p:sp>
      <p:sp>
        <p:nvSpPr>
          <p:cNvPr id="4" name="TextBox 3"/>
          <p:cNvSpPr txBox="1"/>
          <p:nvPr/>
        </p:nvSpPr>
        <p:spPr>
          <a:xfrm>
            <a:off x="2178571" y="4374406"/>
            <a:ext cx="6192688" cy="707886"/>
          </a:xfrm>
          <a:prstGeom prst="rect">
            <a:avLst/>
          </a:prstGeom>
          <a:noFill/>
        </p:spPr>
        <p:txBody>
          <a:bodyPr wrap="square" rtlCol="0">
            <a:spAutoFit/>
          </a:bodyPr>
          <a:lstStyle/>
          <a:p>
            <a:r>
              <a:rPr lang="en-GB" sz="4000" dirty="0" smtClean="0"/>
              <a:t>(</a:t>
            </a:r>
            <a:r>
              <a:rPr lang="en-GB" sz="4000" dirty="0" err="1"/>
              <a:t>seys</a:t>
            </a:r>
            <a:r>
              <a:rPr lang="en-GB" sz="4000" dirty="0" smtClean="0"/>
              <a:t>)</a:t>
            </a:r>
            <a:endParaRPr lang="en-GB" sz="4000" dirty="0"/>
          </a:p>
        </p:txBody>
      </p:sp>
    </p:spTree>
    <p:extLst>
      <p:ext uri="{BB962C8B-B14F-4D97-AF65-F5344CB8AC3E}">
        <p14:creationId xmlns:p14="http://schemas.microsoft.com/office/powerpoint/2010/main" val="339348274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475</TotalTime>
  <Words>447</Words>
  <Application>Microsoft Office PowerPoint</Application>
  <PresentationFormat>Custom</PresentationFormat>
  <Paragraphs>127</Paragraphs>
  <Slides>32</Slides>
  <Notes>0</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Solstice</vt:lpstr>
      <vt:lpstr>Lesson 1            Los Números</vt:lpstr>
      <vt:lpstr>Introduction</vt:lpstr>
      <vt:lpstr>Task 1:  Listen and Repeat. </vt:lpstr>
      <vt:lpstr>The numbers:</vt:lpstr>
      <vt:lpstr>The numbers:</vt:lpstr>
      <vt:lpstr>The numbers:</vt:lpstr>
      <vt:lpstr>The numbers:</vt:lpstr>
      <vt:lpstr>The numbers:</vt:lpstr>
      <vt:lpstr>The numbers:</vt:lpstr>
      <vt:lpstr>The numbers:</vt:lpstr>
      <vt:lpstr>The numbers:</vt:lpstr>
      <vt:lpstr>The numbers:</vt:lpstr>
      <vt:lpstr>The numbers:</vt:lpstr>
      <vt:lpstr>Task 2 – Click and say in pairs</vt:lpstr>
      <vt:lpstr>Task 3 - Recap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Summary.</vt:lpstr>
      <vt:lpstr>Task 4 - Videos </vt:lpstr>
      <vt:lpstr>Task 5 – Worksheets/Activities</vt:lpstr>
      <vt:lpstr>Have you met the lesson objective?</vt:lpstr>
      <vt:lpstr>Task 6 – Student Feedback </vt:lpstr>
      <vt:lpstr>Questions for you:</vt:lpstr>
      <vt:lpstr>Would you like to rate the lesson?....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Main Template</dc:title>
  <dc:creator>Dylan</dc:creator>
  <cp:lastModifiedBy>Gareth Pitchford</cp:lastModifiedBy>
  <cp:revision>66</cp:revision>
  <dcterms:created xsi:type="dcterms:W3CDTF">2012-01-10T19:45:13Z</dcterms:created>
  <dcterms:modified xsi:type="dcterms:W3CDTF">2012-10-10T10:16:15Z</dcterms:modified>
</cp:coreProperties>
</file>