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9" r:id="rId4"/>
    <p:sldId id="261" r:id="rId5"/>
    <p:sldId id="262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8858F-7395-4F5A-954C-5EB3813539CC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9455A-D592-4810-B7D6-DD45A394F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5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29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45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89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71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6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3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09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8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3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63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EF5EA-E55C-4F43-A227-8ACFC8137F0D}" type="datetimeFigureOut">
              <a:rPr lang="en-GB" smtClean="0"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A08C-6DA3-4AD7-9927-61062E75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05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5922" y="0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Bell MT" pitchFamily="18" charset="0"/>
              </a:rPr>
              <a:t>London’s Burning!</a:t>
            </a:r>
            <a:endParaRPr lang="en-GB" b="1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6091064"/>
            <a:ext cx="6400800" cy="766936"/>
          </a:xfrm>
        </p:spPr>
        <p:txBody>
          <a:bodyPr/>
          <a:lstStyle/>
          <a:p>
            <a:r>
              <a:rPr lang="en-GB" dirty="0" smtClean="0"/>
              <a:t>Year 2 History &amp; Music</a:t>
            </a:r>
            <a:endParaRPr lang="en-GB" dirty="0"/>
          </a:p>
        </p:txBody>
      </p:sp>
      <p:pic>
        <p:nvPicPr>
          <p:cNvPr id="1026" name="Picture 2" descr="http://thelegendsoflondon.files.wordpress.com/2012/05/great_fire_lond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6912768" cy="497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3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6933" y="121541"/>
            <a:ext cx="457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40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4000" b="1" dirty="0">
                <a:solidFill>
                  <a:srgbClr val="002060"/>
                </a:solidFill>
              </a:rPr>
              <a:t>Fetch the engines, </a:t>
            </a:r>
            <a:r>
              <a:rPr lang="en-GB" sz="4000" b="1" dirty="0" smtClean="0">
                <a:solidFill>
                  <a:srgbClr val="002060"/>
                </a:solidFill>
              </a:rPr>
              <a:t>Fetch </a:t>
            </a:r>
            <a:r>
              <a:rPr lang="en-GB" sz="4000" b="1" dirty="0">
                <a:solidFill>
                  <a:srgbClr val="002060"/>
                </a:solidFill>
              </a:rPr>
              <a:t>the engines</a:t>
            </a:r>
            <a:r>
              <a:rPr lang="en-GB" sz="40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4000" b="1" dirty="0">
                <a:solidFill>
                  <a:srgbClr val="002060"/>
                </a:solidFill>
              </a:rPr>
              <a:t>Fire, </a:t>
            </a:r>
            <a:r>
              <a:rPr lang="en-GB" sz="4000" b="1" dirty="0" smtClean="0">
                <a:solidFill>
                  <a:srgbClr val="002060"/>
                </a:solidFill>
              </a:rPr>
              <a:t>fire!    Fire</a:t>
            </a:r>
            <a:r>
              <a:rPr lang="en-GB" sz="4000" b="1" dirty="0">
                <a:solidFill>
                  <a:srgbClr val="002060"/>
                </a:solidFill>
              </a:rPr>
              <a:t>, fire</a:t>
            </a:r>
            <a:r>
              <a:rPr lang="en-GB" sz="40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4000" b="1" dirty="0">
                <a:solidFill>
                  <a:srgbClr val="002060"/>
                </a:solidFill>
              </a:rPr>
              <a:t>Pour on water, </a:t>
            </a:r>
            <a:endParaRPr lang="en-GB" sz="40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Pour </a:t>
            </a:r>
            <a:r>
              <a:rPr lang="en-GB" sz="4000" b="1" dirty="0">
                <a:solidFill>
                  <a:srgbClr val="002060"/>
                </a:solidFill>
              </a:rPr>
              <a:t>on water.</a:t>
            </a:r>
            <a:endParaRPr lang="en-GB" sz="4000" b="1" dirty="0">
              <a:solidFill>
                <a:srgbClr val="002060"/>
              </a:solidFill>
              <a:effectLst/>
            </a:endParaRPr>
          </a:p>
        </p:txBody>
      </p:sp>
      <p:pic>
        <p:nvPicPr>
          <p:cNvPr id="2050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25144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6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05273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2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2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Fetch the engines, </a:t>
            </a:r>
            <a:r>
              <a:rPr lang="en-GB" sz="2400" b="1" dirty="0" smtClean="0">
                <a:solidFill>
                  <a:srgbClr val="002060"/>
                </a:solidFill>
              </a:rPr>
              <a:t>Fetch </a:t>
            </a:r>
            <a:r>
              <a:rPr lang="en-GB" sz="2400" b="1" dirty="0">
                <a:solidFill>
                  <a:srgbClr val="002060"/>
                </a:solidFill>
              </a:rPr>
              <a:t>the engines</a:t>
            </a:r>
            <a:r>
              <a:rPr lang="en-GB" sz="24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2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Fire, </a:t>
            </a:r>
            <a:r>
              <a:rPr lang="en-GB" sz="2400" b="1" dirty="0" smtClean="0">
                <a:solidFill>
                  <a:srgbClr val="002060"/>
                </a:solidFill>
              </a:rPr>
              <a:t>fire!    Fire</a:t>
            </a:r>
            <a:r>
              <a:rPr lang="en-GB" sz="2400" b="1" dirty="0">
                <a:solidFill>
                  <a:srgbClr val="002060"/>
                </a:solidFill>
              </a:rPr>
              <a:t>, fire</a:t>
            </a:r>
            <a:r>
              <a:rPr lang="en-GB" sz="24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2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Pour on water, </a:t>
            </a:r>
            <a:endParaRPr lang="en-GB" sz="24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002060"/>
                </a:solidFill>
              </a:rPr>
              <a:t>Pour </a:t>
            </a:r>
            <a:r>
              <a:rPr lang="en-GB" sz="2400" b="1" dirty="0">
                <a:solidFill>
                  <a:srgbClr val="002060"/>
                </a:solidFill>
              </a:rPr>
              <a:t>on water.</a:t>
            </a:r>
            <a:endParaRPr lang="en-GB" sz="2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65306" y="2159305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2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2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Fetch the engines, </a:t>
            </a:r>
            <a:r>
              <a:rPr lang="en-GB" sz="2400" b="1" dirty="0" smtClean="0">
                <a:solidFill>
                  <a:srgbClr val="002060"/>
                </a:solidFill>
              </a:rPr>
              <a:t>Fetch </a:t>
            </a:r>
            <a:r>
              <a:rPr lang="en-GB" sz="2400" b="1" dirty="0">
                <a:solidFill>
                  <a:srgbClr val="002060"/>
                </a:solidFill>
              </a:rPr>
              <a:t>the engines</a:t>
            </a:r>
            <a:r>
              <a:rPr lang="en-GB" sz="24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2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Fire, </a:t>
            </a:r>
            <a:r>
              <a:rPr lang="en-GB" sz="2400" b="1" dirty="0" smtClean="0">
                <a:solidFill>
                  <a:srgbClr val="002060"/>
                </a:solidFill>
              </a:rPr>
              <a:t>fire!    Fire</a:t>
            </a:r>
            <a:r>
              <a:rPr lang="en-GB" sz="2400" b="1" dirty="0">
                <a:solidFill>
                  <a:srgbClr val="002060"/>
                </a:solidFill>
              </a:rPr>
              <a:t>, fire</a:t>
            </a:r>
            <a:r>
              <a:rPr lang="en-GB" sz="24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2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Pour on water, </a:t>
            </a:r>
            <a:endParaRPr lang="en-GB" sz="24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002060"/>
                </a:solidFill>
              </a:rPr>
              <a:t>Pour </a:t>
            </a:r>
            <a:r>
              <a:rPr lang="en-GB" sz="2400" b="1" dirty="0">
                <a:solidFill>
                  <a:srgbClr val="002060"/>
                </a:solidFill>
              </a:rPr>
              <a:t>on water.</a:t>
            </a:r>
            <a:endParaRPr lang="en-GB" sz="2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16632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B050"/>
                </a:solidFill>
              </a:rPr>
              <a:t>Singing in a ‘round’  - 2 groups</a:t>
            </a:r>
            <a:endParaRPr lang="en-GB" sz="2800" b="1" dirty="0">
              <a:solidFill>
                <a:srgbClr val="00B050"/>
              </a:solidFill>
            </a:endParaRPr>
          </a:p>
        </p:txBody>
      </p:sp>
      <p:pic>
        <p:nvPicPr>
          <p:cNvPr id="6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4902302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6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286758"/>
            <a:ext cx="2736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Fetch the engines, </a:t>
            </a:r>
            <a:r>
              <a:rPr lang="en-GB" b="1" dirty="0" smtClean="0">
                <a:solidFill>
                  <a:srgbClr val="002060"/>
                </a:solidFill>
              </a:rPr>
              <a:t>Fetch </a:t>
            </a:r>
            <a:r>
              <a:rPr lang="en-GB" b="1" dirty="0">
                <a:solidFill>
                  <a:srgbClr val="002060"/>
                </a:solidFill>
              </a:rPr>
              <a:t>the engines</a:t>
            </a:r>
            <a:r>
              <a:rPr lang="en-GB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Fire, </a:t>
            </a:r>
            <a:r>
              <a:rPr lang="en-GB" b="1" dirty="0" smtClean="0">
                <a:solidFill>
                  <a:srgbClr val="002060"/>
                </a:solidFill>
              </a:rPr>
              <a:t>fire!    Fire</a:t>
            </a:r>
            <a:r>
              <a:rPr lang="en-GB" b="1" dirty="0">
                <a:solidFill>
                  <a:srgbClr val="002060"/>
                </a:solidFill>
              </a:rPr>
              <a:t>, fire</a:t>
            </a:r>
            <a:r>
              <a:rPr lang="en-GB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Pour on water, </a:t>
            </a:r>
            <a:endParaRPr lang="en-GB" b="1" dirty="0" smtClean="0">
              <a:solidFill>
                <a:srgbClr val="002060"/>
              </a:solidFill>
            </a:endParaRPr>
          </a:p>
          <a:p>
            <a:pPr algn="ctr"/>
            <a:r>
              <a:rPr lang="en-GB" b="1" dirty="0" smtClean="0">
                <a:solidFill>
                  <a:srgbClr val="002060"/>
                </a:solidFill>
              </a:rPr>
              <a:t>Pour </a:t>
            </a:r>
            <a:r>
              <a:rPr lang="en-GB" b="1" dirty="0">
                <a:solidFill>
                  <a:srgbClr val="002060"/>
                </a:solidFill>
              </a:rPr>
              <a:t>on water.</a:t>
            </a:r>
            <a:endParaRPr lang="en-GB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16632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B050"/>
                </a:solidFill>
              </a:rPr>
              <a:t>Singing in a ‘round’  - 3 groups</a:t>
            </a:r>
            <a:endParaRPr lang="en-GB" sz="2800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1840" y="2150854"/>
            <a:ext cx="2736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Fetch the engines, </a:t>
            </a:r>
            <a:r>
              <a:rPr lang="en-GB" b="1" dirty="0" smtClean="0">
                <a:solidFill>
                  <a:srgbClr val="002060"/>
                </a:solidFill>
              </a:rPr>
              <a:t>Fetch </a:t>
            </a:r>
            <a:r>
              <a:rPr lang="en-GB" b="1" dirty="0">
                <a:solidFill>
                  <a:srgbClr val="002060"/>
                </a:solidFill>
              </a:rPr>
              <a:t>the engines</a:t>
            </a:r>
            <a:r>
              <a:rPr lang="en-GB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Fire, </a:t>
            </a:r>
            <a:r>
              <a:rPr lang="en-GB" b="1" dirty="0" smtClean="0">
                <a:solidFill>
                  <a:srgbClr val="002060"/>
                </a:solidFill>
              </a:rPr>
              <a:t>fire!    Fire</a:t>
            </a:r>
            <a:r>
              <a:rPr lang="en-GB" b="1" dirty="0">
                <a:solidFill>
                  <a:srgbClr val="002060"/>
                </a:solidFill>
              </a:rPr>
              <a:t>, fire</a:t>
            </a:r>
            <a:r>
              <a:rPr lang="en-GB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Pour on water, </a:t>
            </a:r>
            <a:endParaRPr lang="en-GB" b="1" dirty="0" smtClean="0">
              <a:solidFill>
                <a:srgbClr val="002060"/>
              </a:solidFill>
            </a:endParaRPr>
          </a:p>
          <a:p>
            <a:pPr algn="ctr"/>
            <a:r>
              <a:rPr lang="en-GB" b="1" dirty="0" smtClean="0">
                <a:solidFill>
                  <a:srgbClr val="002060"/>
                </a:solidFill>
              </a:rPr>
              <a:t>Pour </a:t>
            </a:r>
            <a:r>
              <a:rPr lang="en-GB" b="1" dirty="0">
                <a:solidFill>
                  <a:srgbClr val="002060"/>
                </a:solidFill>
              </a:rPr>
              <a:t>on water.</a:t>
            </a:r>
            <a:endParaRPr lang="en-GB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8144" y="3014950"/>
            <a:ext cx="2736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Fetch the engines, </a:t>
            </a:r>
            <a:r>
              <a:rPr lang="en-GB" b="1" dirty="0" smtClean="0">
                <a:solidFill>
                  <a:srgbClr val="002060"/>
                </a:solidFill>
              </a:rPr>
              <a:t>Fetch </a:t>
            </a:r>
            <a:r>
              <a:rPr lang="en-GB" b="1" dirty="0">
                <a:solidFill>
                  <a:srgbClr val="002060"/>
                </a:solidFill>
              </a:rPr>
              <a:t>the engines</a:t>
            </a:r>
            <a:r>
              <a:rPr lang="en-GB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Fire, </a:t>
            </a:r>
            <a:r>
              <a:rPr lang="en-GB" b="1" dirty="0" smtClean="0">
                <a:solidFill>
                  <a:srgbClr val="002060"/>
                </a:solidFill>
              </a:rPr>
              <a:t>fire!    Fire</a:t>
            </a:r>
            <a:r>
              <a:rPr lang="en-GB" b="1" dirty="0">
                <a:solidFill>
                  <a:srgbClr val="002060"/>
                </a:solidFill>
              </a:rPr>
              <a:t>, fire</a:t>
            </a:r>
            <a:r>
              <a:rPr lang="en-GB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Pour on water, </a:t>
            </a:r>
            <a:endParaRPr lang="en-GB" b="1" dirty="0" smtClean="0">
              <a:solidFill>
                <a:srgbClr val="002060"/>
              </a:solidFill>
            </a:endParaRPr>
          </a:p>
          <a:p>
            <a:pPr algn="ctr"/>
            <a:r>
              <a:rPr lang="en-GB" b="1" dirty="0" smtClean="0">
                <a:solidFill>
                  <a:srgbClr val="002060"/>
                </a:solidFill>
              </a:rPr>
              <a:t>Pour </a:t>
            </a:r>
            <a:r>
              <a:rPr lang="en-GB" b="1" dirty="0">
                <a:solidFill>
                  <a:srgbClr val="002060"/>
                </a:solidFill>
              </a:rPr>
              <a:t>on water.</a:t>
            </a:r>
            <a:endParaRPr lang="en-GB" b="1" dirty="0">
              <a:solidFill>
                <a:srgbClr val="002060"/>
              </a:solidFill>
              <a:effectLst/>
            </a:endParaRPr>
          </a:p>
        </p:txBody>
      </p:sp>
      <p:pic>
        <p:nvPicPr>
          <p:cNvPr id="7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798" y="4859988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1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9586" y="1110803"/>
            <a:ext cx="15841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1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Fetch the engines, </a:t>
            </a:r>
            <a:r>
              <a:rPr lang="en-GB" sz="1400" b="1" dirty="0" smtClean="0">
                <a:solidFill>
                  <a:srgbClr val="002060"/>
                </a:solidFill>
              </a:rPr>
              <a:t>Fetch </a:t>
            </a:r>
            <a:r>
              <a:rPr lang="en-GB" sz="1400" b="1" dirty="0">
                <a:solidFill>
                  <a:srgbClr val="002060"/>
                </a:solidFill>
              </a:rPr>
              <a:t>the engines</a:t>
            </a:r>
            <a:r>
              <a:rPr lang="en-GB" sz="14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Fire, </a:t>
            </a:r>
            <a:r>
              <a:rPr lang="en-GB" sz="1400" b="1" dirty="0" smtClean="0">
                <a:solidFill>
                  <a:srgbClr val="002060"/>
                </a:solidFill>
              </a:rPr>
              <a:t>fire!    Fire</a:t>
            </a:r>
            <a:r>
              <a:rPr lang="en-GB" sz="1400" b="1" dirty="0">
                <a:solidFill>
                  <a:srgbClr val="002060"/>
                </a:solidFill>
              </a:rPr>
              <a:t>, fire</a:t>
            </a:r>
            <a:r>
              <a:rPr lang="en-GB" sz="14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Pour on water, 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002060"/>
                </a:solidFill>
              </a:rPr>
              <a:t>Pour </a:t>
            </a:r>
            <a:r>
              <a:rPr lang="en-GB" sz="1400" b="1" dirty="0">
                <a:solidFill>
                  <a:srgbClr val="002060"/>
                </a:solidFill>
              </a:rPr>
              <a:t>on water.</a:t>
            </a:r>
            <a:endParaRPr lang="en-GB" sz="1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16632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B050"/>
                </a:solidFill>
              </a:rPr>
              <a:t>Singing in a ‘round’  - 4 groups</a:t>
            </a:r>
            <a:endParaRPr lang="en-GB" sz="2800" b="1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983" y="1781591"/>
            <a:ext cx="15841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1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Fetch the engines, </a:t>
            </a:r>
            <a:r>
              <a:rPr lang="en-GB" sz="1400" b="1" dirty="0" smtClean="0">
                <a:solidFill>
                  <a:srgbClr val="002060"/>
                </a:solidFill>
              </a:rPr>
              <a:t>Fetch </a:t>
            </a:r>
            <a:r>
              <a:rPr lang="en-GB" sz="1400" b="1" dirty="0">
                <a:solidFill>
                  <a:srgbClr val="002060"/>
                </a:solidFill>
              </a:rPr>
              <a:t>the engines</a:t>
            </a:r>
            <a:r>
              <a:rPr lang="en-GB" sz="14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Fire, </a:t>
            </a:r>
            <a:r>
              <a:rPr lang="en-GB" sz="1400" b="1" dirty="0" smtClean="0">
                <a:solidFill>
                  <a:srgbClr val="002060"/>
                </a:solidFill>
              </a:rPr>
              <a:t>fire!    Fire</a:t>
            </a:r>
            <a:r>
              <a:rPr lang="en-GB" sz="1400" b="1" dirty="0">
                <a:solidFill>
                  <a:srgbClr val="002060"/>
                </a:solidFill>
              </a:rPr>
              <a:t>, fire</a:t>
            </a:r>
            <a:r>
              <a:rPr lang="en-GB" sz="14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Pour on water, 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002060"/>
                </a:solidFill>
              </a:rPr>
              <a:t>Pour </a:t>
            </a:r>
            <a:r>
              <a:rPr lang="en-GB" sz="1400" b="1" dirty="0">
                <a:solidFill>
                  <a:srgbClr val="002060"/>
                </a:solidFill>
              </a:rPr>
              <a:t>on water.</a:t>
            </a:r>
            <a:endParaRPr lang="en-GB" sz="1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32240" y="3199035"/>
            <a:ext cx="15841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1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Fetch the engines, </a:t>
            </a:r>
            <a:r>
              <a:rPr lang="en-GB" sz="1400" b="1" dirty="0" smtClean="0">
                <a:solidFill>
                  <a:srgbClr val="002060"/>
                </a:solidFill>
              </a:rPr>
              <a:t>Fetch </a:t>
            </a:r>
            <a:r>
              <a:rPr lang="en-GB" sz="1400" b="1" dirty="0">
                <a:solidFill>
                  <a:srgbClr val="002060"/>
                </a:solidFill>
              </a:rPr>
              <a:t>the engines</a:t>
            </a:r>
            <a:r>
              <a:rPr lang="en-GB" sz="14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Fire, </a:t>
            </a:r>
            <a:r>
              <a:rPr lang="en-GB" sz="1400" b="1" dirty="0" smtClean="0">
                <a:solidFill>
                  <a:srgbClr val="002060"/>
                </a:solidFill>
              </a:rPr>
              <a:t>fire!    Fire</a:t>
            </a:r>
            <a:r>
              <a:rPr lang="en-GB" sz="1400" b="1" dirty="0">
                <a:solidFill>
                  <a:srgbClr val="002060"/>
                </a:solidFill>
              </a:rPr>
              <a:t>, fire</a:t>
            </a:r>
            <a:r>
              <a:rPr lang="en-GB" sz="14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Pour on water, 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002060"/>
                </a:solidFill>
              </a:rPr>
              <a:t>Pour </a:t>
            </a:r>
            <a:r>
              <a:rPr lang="en-GB" sz="1400" b="1" dirty="0">
                <a:solidFill>
                  <a:srgbClr val="002060"/>
                </a:solidFill>
              </a:rPr>
              <a:t>on water.</a:t>
            </a:r>
            <a:endParaRPr lang="en-GB" sz="1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50026" y="2478955"/>
            <a:ext cx="15841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1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Fetch the engines, </a:t>
            </a:r>
            <a:r>
              <a:rPr lang="en-GB" sz="1400" b="1" dirty="0" smtClean="0">
                <a:solidFill>
                  <a:srgbClr val="002060"/>
                </a:solidFill>
              </a:rPr>
              <a:t>Fetch </a:t>
            </a:r>
            <a:r>
              <a:rPr lang="en-GB" sz="1400" b="1" dirty="0">
                <a:solidFill>
                  <a:srgbClr val="002060"/>
                </a:solidFill>
              </a:rPr>
              <a:t>the engines</a:t>
            </a:r>
            <a:r>
              <a:rPr lang="en-GB" sz="14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Fire, </a:t>
            </a:r>
            <a:r>
              <a:rPr lang="en-GB" sz="1400" b="1" dirty="0" smtClean="0">
                <a:solidFill>
                  <a:srgbClr val="002060"/>
                </a:solidFill>
              </a:rPr>
              <a:t>fire!    Fire</a:t>
            </a:r>
            <a:r>
              <a:rPr lang="en-GB" sz="1400" b="1" dirty="0">
                <a:solidFill>
                  <a:srgbClr val="002060"/>
                </a:solidFill>
              </a:rPr>
              <a:t>, fire</a:t>
            </a:r>
            <a:r>
              <a:rPr lang="en-GB" sz="14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14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Pour on water, 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002060"/>
                </a:solidFill>
              </a:rPr>
              <a:t>Pour </a:t>
            </a:r>
            <a:r>
              <a:rPr lang="en-GB" sz="1400" b="1" dirty="0">
                <a:solidFill>
                  <a:srgbClr val="002060"/>
                </a:solidFill>
              </a:rPr>
              <a:t>on water.</a:t>
            </a:r>
            <a:endParaRPr lang="en-GB" sz="1400" b="1" dirty="0">
              <a:solidFill>
                <a:srgbClr val="002060"/>
              </a:solidFill>
              <a:effectLst/>
            </a:endParaRPr>
          </a:p>
        </p:txBody>
      </p:sp>
      <p:pic>
        <p:nvPicPr>
          <p:cNvPr id="12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798" y="4859988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8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273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chemeClr val="accent2">
                    <a:lumMod val="50000"/>
                  </a:schemeClr>
                </a:solidFill>
                <a:latin typeface="Bell MT" pitchFamily="18" charset="0"/>
              </a:rPr>
              <a:t>Which classroom instruments could we use to play along with the song?</a:t>
            </a:r>
          </a:p>
          <a:p>
            <a:endParaRPr lang="en-GB" sz="2400" b="1" u="sng" dirty="0">
              <a:solidFill>
                <a:schemeClr val="accent2">
                  <a:lumMod val="50000"/>
                </a:schemeClr>
              </a:solidFill>
              <a:latin typeface="Bell MT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772816"/>
            <a:ext cx="60486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28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Fetch the engines, </a:t>
            </a:r>
            <a:r>
              <a:rPr lang="en-GB" sz="2800" b="1" dirty="0" smtClean="0">
                <a:solidFill>
                  <a:srgbClr val="002060"/>
                </a:solidFill>
              </a:rPr>
              <a:t>Fetch </a:t>
            </a:r>
            <a:r>
              <a:rPr lang="en-GB" sz="2800" b="1" dirty="0">
                <a:solidFill>
                  <a:srgbClr val="002060"/>
                </a:solidFill>
              </a:rPr>
              <a:t>the engines</a:t>
            </a:r>
            <a:r>
              <a:rPr lang="en-GB" sz="28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Fire, </a:t>
            </a:r>
            <a:r>
              <a:rPr lang="en-GB" sz="2800" b="1" dirty="0" smtClean="0">
                <a:solidFill>
                  <a:srgbClr val="002060"/>
                </a:solidFill>
              </a:rPr>
              <a:t>fire!    Fire</a:t>
            </a:r>
            <a:r>
              <a:rPr lang="en-GB" sz="2800" b="1" dirty="0">
                <a:solidFill>
                  <a:srgbClr val="002060"/>
                </a:solidFill>
              </a:rPr>
              <a:t>, fire</a:t>
            </a:r>
            <a:r>
              <a:rPr lang="en-GB" sz="28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Pour on water, </a:t>
            </a:r>
            <a:r>
              <a:rPr lang="en-GB" sz="2800" b="1" dirty="0" smtClean="0">
                <a:solidFill>
                  <a:srgbClr val="002060"/>
                </a:solidFill>
              </a:rPr>
              <a:t>Pour </a:t>
            </a:r>
            <a:r>
              <a:rPr lang="en-GB" sz="2800" b="1" dirty="0">
                <a:solidFill>
                  <a:srgbClr val="002060"/>
                </a:solidFill>
              </a:rPr>
              <a:t>on water.</a:t>
            </a:r>
            <a:endParaRPr lang="en-GB" sz="28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712356"/>
            <a:ext cx="154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Think </a:t>
            </a:r>
          </a:p>
          <a:p>
            <a:pPr algn="ctr"/>
            <a:r>
              <a:rPr lang="en-GB" b="1" dirty="0" smtClean="0"/>
              <a:t>Pair</a:t>
            </a:r>
          </a:p>
          <a:p>
            <a:pPr algn="ctr"/>
            <a:r>
              <a:rPr lang="en-GB" b="1" dirty="0" smtClean="0"/>
              <a:t>Share!</a:t>
            </a:r>
            <a:endParaRPr lang="en-GB" b="1" dirty="0"/>
          </a:p>
        </p:txBody>
      </p:sp>
      <p:pic>
        <p:nvPicPr>
          <p:cNvPr id="6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97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265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chemeClr val="accent2">
                    <a:lumMod val="50000"/>
                  </a:schemeClr>
                </a:solidFill>
                <a:latin typeface="Bell MT" pitchFamily="18" charset="0"/>
              </a:rPr>
              <a:t>Let’s try the song with these instruments….</a:t>
            </a:r>
          </a:p>
          <a:p>
            <a:endParaRPr lang="en-GB" sz="2400" b="1" u="sng" dirty="0">
              <a:solidFill>
                <a:schemeClr val="accent2">
                  <a:lumMod val="50000"/>
                </a:schemeClr>
              </a:solidFill>
              <a:latin typeface="Bell MT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772816"/>
            <a:ext cx="60486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</a:rPr>
              <a:t>London’s burning, London’s burning</a:t>
            </a:r>
            <a:r>
              <a:rPr lang="en-GB" sz="28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Fetch the engines, </a:t>
            </a:r>
            <a:r>
              <a:rPr lang="en-GB" sz="2800" b="1" dirty="0" smtClean="0">
                <a:solidFill>
                  <a:srgbClr val="002060"/>
                </a:solidFill>
              </a:rPr>
              <a:t>Fetch </a:t>
            </a:r>
            <a:r>
              <a:rPr lang="en-GB" sz="2800" b="1" dirty="0">
                <a:solidFill>
                  <a:srgbClr val="002060"/>
                </a:solidFill>
              </a:rPr>
              <a:t>the engines</a:t>
            </a:r>
            <a:r>
              <a:rPr lang="en-GB" sz="2800" b="1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800" b="1" dirty="0" smtClean="0">
                <a:solidFill>
                  <a:srgbClr val="002060"/>
                </a:solidFill>
              </a:rPr>
              <a:t>Fire</a:t>
            </a:r>
            <a:r>
              <a:rPr lang="en-GB" sz="2800" b="1" dirty="0">
                <a:solidFill>
                  <a:srgbClr val="002060"/>
                </a:solidFill>
              </a:rPr>
              <a:t>, </a:t>
            </a:r>
            <a:r>
              <a:rPr lang="en-GB" sz="2800" b="1" dirty="0" smtClean="0">
                <a:solidFill>
                  <a:srgbClr val="002060"/>
                </a:solidFill>
              </a:rPr>
              <a:t>fire!    Fire</a:t>
            </a:r>
            <a:r>
              <a:rPr lang="en-GB" sz="2800" b="1" dirty="0">
                <a:solidFill>
                  <a:srgbClr val="002060"/>
                </a:solidFill>
              </a:rPr>
              <a:t>, fire</a:t>
            </a:r>
            <a:r>
              <a:rPr lang="en-GB" sz="2800" b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endParaRPr lang="en-GB" sz="2800" b="1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Pour on water, </a:t>
            </a:r>
            <a:r>
              <a:rPr lang="en-GB" sz="2800" b="1" dirty="0" smtClean="0">
                <a:solidFill>
                  <a:srgbClr val="002060"/>
                </a:solidFill>
              </a:rPr>
              <a:t>Pour </a:t>
            </a:r>
            <a:r>
              <a:rPr lang="en-GB" sz="2800" b="1" dirty="0">
                <a:solidFill>
                  <a:srgbClr val="002060"/>
                </a:solidFill>
              </a:rPr>
              <a:t>on water.</a:t>
            </a:r>
            <a:endParaRPr lang="en-GB" sz="2800" b="1" dirty="0">
              <a:solidFill>
                <a:srgbClr val="002060"/>
              </a:solidFill>
              <a:effectLst/>
            </a:endParaRPr>
          </a:p>
        </p:txBody>
      </p:sp>
      <p:pic>
        <p:nvPicPr>
          <p:cNvPr id="5122" name="Picture 2" descr="http://www.hobgoblin-usa.com/bigpics/gr191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1336195"/>
            <a:ext cx="1949201" cy="87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a248.e.akamai.net/origin-cdn.volusion.com/zwejl.pxlad/v/vspfiles/photos/HDJB-2.jpg?134736584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420" y="2420888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ecx.images-amazon.com/images/I/71-U%2BZcllNL._AA1500_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7633">
            <a:off x="6076430" y="4917050"/>
            <a:ext cx="1145439" cy="174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us.123rf.com/400wm/400/400/cjansuebsri/cjansuebsri1103/cjansuebsri110300010/8998855-old-style-brass-thai-small-cymbal-isolate-on-white-background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E1E9D2"/>
              </a:clrFrom>
              <a:clrTo>
                <a:srgbClr val="E1E9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091" y="3973418"/>
            <a:ext cx="1694680" cy="9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6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transact.westminster.gov.uk/schools/images/stpeters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2292"/>
            <a:ext cx="881063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529898"/>
            <a:ext cx="75693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Which instruments work well? Why?</a:t>
            </a:r>
          </a:p>
          <a:p>
            <a:endParaRPr lang="en-GB" sz="2800" dirty="0">
              <a:solidFill>
                <a:srgbClr val="002060"/>
              </a:solidFill>
            </a:endParaRPr>
          </a:p>
          <a:p>
            <a:r>
              <a:rPr lang="en-GB" sz="2800" dirty="0" smtClean="0">
                <a:solidFill>
                  <a:srgbClr val="002060"/>
                </a:solidFill>
              </a:rPr>
              <a:t>Which instruments could you change? Why?</a:t>
            </a:r>
            <a:endParaRPr lang="en-GB" sz="2800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2" y="4859988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221" y="4859988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838567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508" y="4838568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downingm.freeserve.co.uk/images/nurseryfi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97" y="4859987"/>
            <a:ext cx="1918619" cy="19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6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435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London’s Burning!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London’s Burning!</dc:title>
  <dc:creator>Amy Hodgson</dc:creator>
  <cp:lastModifiedBy>Gareth Pitchford</cp:lastModifiedBy>
  <cp:revision>8</cp:revision>
  <dcterms:created xsi:type="dcterms:W3CDTF">2013-09-19T09:13:16Z</dcterms:created>
  <dcterms:modified xsi:type="dcterms:W3CDTF">2013-09-19T12:23:29Z</dcterms:modified>
</cp:coreProperties>
</file>